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4" r:id="rId3"/>
    <p:sldId id="285" r:id="rId4"/>
    <p:sldId id="296" r:id="rId5"/>
    <p:sldId id="301" r:id="rId6"/>
    <p:sldId id="257" r:id="rId7"/>
    <p:sldId id="258" r:id="rId8"/>
    <p:sldId id="259" r:id="rId9"/>
    <p:sldId id="260" r:id="rId10"/>
    <p:sldId id="302" r:id="rId11"/>
    <p:sldId id="263" r:id="rId12"/>
    <p:sldId id="262" r:id="rId13"/>
    <p:sldId id="265" r:id="rId14"/>
    <p:sldId id="267" r:id="rId15"/>
    <p:sldId id="303" r:id="rId16"/>
    <p:sldId id="270" r:id="rId17"/>
    <p:sldId id="268" r:id="rId18"/>
    <p:sldId id="269" r:id="rId19"/>
    <p:sldId id="271" r:id="rId20"/>
    <p:sldId id="304" r:id="rId21"/>
    <p:sldId id="274" r:id="rId22"/>
    <p:sldId id="299" r:id="rId23"/>
    <p:sldId id="278" r:id="rId24"/>
    <p:sldId id="276" r:id="rId25"/>
    <p:sldId id="281" r:id="rId26"/>
    <p:sldId id="282" r:id="rId27"/>
    <p:sldId id="305" r:id="rId28"/>
    <p:sldId id="283" r:id="rId29"/>
    <p:sldId id="286" r:id="rId30"/>
    <p:sldId id="287" r:id="rId31"/>
    <p:sldId id="288" r:id="rId32"/>
    <p:sldId id="291" r:id="rId33"/>
    <p:sldId id="300" r:id="rId34"/>
    <p:sldId id="298" r:id="rId35"/>
    <p:sldId id="293" r:id="rId36"/>
    <p:sldId id="294" r:id="rId37"/>
    <p:sldId id="306" r:id="rId38"/>
    <p:sldId id="295"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0099CC"/>
    <a:srgbClr val="FF3300"/>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7377" autoAdjust="0"/>
  </p:normalViewPr>
  <p:slideViewPr>
    <p:cSldViewPr>
      <p:cViewPr varScale="1">
        <p:scale>
          <a:sx n="64" d="100"/>
          <a:sy n="64" d="100"/>
        </p:scale>
        <p:origin x="-1915" y="-77"/>
      </p:cViewPr>
      <p:guideLst>
        <p:guide orient="horz" pos="2160"/>
        <p:guide pos="2880"/>
      </p:guideLst>
    </p:cSldViewPr>
  </p:slideViewPr>
  <p:notesTextViewPr>
    <p:cViewPr>
      <p:scale>
        <a:sx n="1" d="1"/>
        <a:sy n="1" d="1"/>
      </p:scale>
      <p:origin x="0" y="0"/>
    </p:cViewPr>
  </p:notesTextViewPr>
  <p:notesViewPr>
    <p:cSldViewPr>
      <p:cViewPr varScale="1">
        <p:scale>
          <a:sx n="35" d="100"/>
          <a:sy n="35" d="100"/>
        </p:scale>
        <p:origin x="-1939" y="-91"/>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rnelia%20Taylor\Desktop\Charts%20for%20DEC%20presentation.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taylor\Desktop\Copy%20of%20NCSISSIPPhase1InstrumentSummary_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unc.edu\fpg\projects\Kasprzak\EVALUNIT\ECTA%20eval%202012-2017\Special%20Requests\SSIP%20report%20for%20OSEP\SSIP%20Componen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unc.edu\fpg\projects\Kasprzak\EVALUNIT\ECTA%20eval%202012-2017\Special%20Requests\SSIP%20report%20for%20OSEP\Copy%20of%20SSIP%20Component%202%20corrected%20graph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invertIfNegative val="0"/>
          <c:dLbls>
            <c:spPr>
              <a:noFill/>
              <a:ln>
                <a:noFill/>
              </a:ln>
              <a:effectLst/>
            </c:spPr>
            <c:txPr>
              <a:bodyPr/>
              <a:lstStyle/>
              <a:p>
                <a:pPr>
                  <a:defRPr sz="2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'outside data source'!$A$12:$A$17</c:f>
              <c:strCache>
                <c:ptCount val="6"/>
                <c:pt idx="0">
                  <c:v>Home visiting data MIECHV</c:v>
                </c:pt>
                <c:pt idx="1">
                  <c:v>Title V data</c:v>
                </c:pt>
                <c:pt idx="2">
                  <c:v>Child Welfare data</c:v>
                </c:pt>
                <c:pt idx="3">
                  <c:v>Child health data</c:v>
                </c:pt>
                <c:pt idx="4">
                  <c:v>Head Start data</c:v>
                </c:pt>
                <c:pt idx="5">
                  <c:v>Kids Count</c:v>
                </c:pt>
              </c:strCache>
            </c:strRef>
          </c:cat>
          <c:val>
            <c:numRef>
              <c:f>'outside data source'!$C$12:$C$17</c:f>
              <c:numCache>
                <c:formatCode>0%</c:formatCode>
                <c:ptCount val="6"/>
                <c:pt idx="0">
                  <c:v>0.10909090909090922</c:v>
                </c:pt>
                <c:pt idx="1">
                  <c:v>0.12727272727272718</c:v>
                </c:pt>
                <c:pt idx="2">
                  <c:v>0.16363636363636422</c:v>
                </c:pt>
                <c:pt idx="3">
                  <c:v>0.2</c:v>
                </c:pt>
                <c:pt idx="4">
                  <c:v>0.2</c:v>
                </c:pt>
                <c:pt idx="5">
                  <c:v>0.38181818181818317</c:v>
                </c:pt>
              </c:numCache>
            </c:numRef>
          </c:val>
        </c:ser>
        <c:dLbls>
          <c:showLegendKey val="0"/>
          <c:showVal val="1"/>
          <c:showCatName val="0"/>
          <c:showSerName val="0"/>
          <c:showPercent val="0"/>
          <c:showBubbleSize val="0"/>
        </c:dLbls>
        <c:gapWidth val="150"/>
        <c:axId val="49366144"/>
        <c:axId val="82503552"/>
      </c:barChart>
      <c:catAx>
        <c:axId val="49366144"/>
        <c:scaling>
          <c:orientation val="minMax"/>
        </c:scaling>
        <c:delete val="0"/>
        <c:axPos val="l"/>
        <c:numFmt formatCode="General" sourceLinked="0"/>
        <c:majorTickMark val="out"/>
        <c:minorTickMark val="none"/>
        <c:tickLblPos val="nextTo"/>
        <c:txPr>
          <a:bodyPr/>
          <a:lstStyle/>
          <a:p>
            <a:pPr>
              <a:defRPr sz="2200"/>
            </a:pPr>
            <a:endParaRPr lang="en-US"/>
          </a:p>
        </c:txPr>
        <c:crossAx val="82503552"/>
        <c:crosses val="autoZero"/>
        <c:auto val="1"/>
        <c:lblAlgn val="ctr"/>
        <c:lblOffset val="100"/>
        <c:noMultiLvlLbl val="0"/>
      </c:catAx>
      <c:valAx>
        <c:axId val="82503552"/>
        <c:scaling>
          <c:orientation val="minMax"/>
          <c:max val="1"/>
        </c:scaling>
        <c:delete val="1"/>
        <c:axPos val="b"/>
        <c:numFmt formatCode="0%" sourceLinked="1"/>
        <c:majorTickMark val="out"/>
        <c:minorTickMark val="none"/>
        <c:tickLblPos val="none"/>
        <c:crossAx val="4936614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78237095363079"/>
          <c:y val="0.21598832348172545"/>
          <c:w val="0.59018174676217416"/>
          <c:h val="0.69118006288817857"/>
        </c:manualLayout>
      </c:layout>
      <c:barChart>
        <c:barDir val="bar"/>
        <c:grouping val="clustered"/>
        <c:varyColors val="0"/>
        <c:ser>
          <c:idx val="0"/>
          <c:order val="0"/>
          <c:tx>
            <c:strRef>
              <c:f>'[SSIP Component 4 fixed.xlsx]c4Q10'!$D$3</c:f>
              <c:strCache>
                <c:ptCount val="1"/>
                <c:pt idx="0">
                  <c:v>% of states</c:v>
                </c:pt>
              </c:strCache>
            </c:strRef>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'[SSIP Component 4 fixed.xlsx]c4Q10'!$A$4:$A$10</c:f>
              <c:strCache>
                <c:ptCount val="7"/>
                <c:pt idx="0">
                  <c:v>ASD model(s)</c:v>
                </c:pt>
                <c:pt idx="1">
                  <c:v>Early literacy models including CELL</c:v>
                </c:pt>
                <c:pt idx="2">
                  <c:v>Home visiting  models </c:v>
                </c:pt>
                <c:pt idx="3">
                  <c:v>Pyramid model (TACSEI)</c:v>
                </c:pt>
                <c:pt idx="4">
                  <c:v>Other</c:v>
                </c:pt>
                <c:pt idx="5">
                  <c:v>Routines based intervention (RBI)</c:v>
                </c:pt>
                <c:pt idx="6">
                  <c:v>Did not name specific model</c:v>
                </c:pt>
              </c:strCache>
            </c:strRef>
          </c:cat>
          <c:val>
            <c:numRef>
              <c:f>'[SSIP Component 4 fixed.xlsx]c4Q10'!$D$4:$D$10</c:f>
              <c:numCache>
                <c:formatCode>0%</c:formatCode>
                <c:ptCount val="7"/>
                <c:pt idx="0">
                  <c:v>3.5714285714285712E-2</c:v>
                </c:pt>
                <c:pt idx="1">
                  <c:v>3.5714285714285712E-2</c:v>
                </c:pt>
                <c:pt idx="2">
                  <c:v>5.3571428571428568E-2</c:v>
                </c:pt>
                <c:pt idx="3">
                  <c:v>0.14285714285714285</c:v>
                </c:pt>
                <c:pt idx="4">
                  <c:v>0.25</c:v>
                </c:pt>
                <c:pt idx="5">
                  <c:v>0.3392857142857143</c:v>
                </c:pt>
                <c:pt idx="6">
                  <c:v>0.42857142857142855</c:v>
                </c:pt>
              </c:numCache>
            </c:numRef>
          </c:val>
        </c:ser>
        <c:dLbls>
          <c:showLegendKey val="0"/>
          <c:showVal val="0"/>
          <c:showCatName val="0"/>
          <c:showSerName val="0"/>
          <c:showPercent val="0"/>
          <c:showBubbleSize val="0"/>
        </c:dLbls>
        <c:gapWidth val="150"/>
        <c:axId val="159459584"/>
        <c:axId val="159473664"/>
      </c:barChart>
      <c:catAx>
        <c:axId val="159459584"/>
        <c:scaling>
          <c:orientation val="minMax"/>
        </c:scaling>
        <c:delete val="0"/>
        <c:axPos val="l"/>
        <c:numFmt formatCode="General" sourceLinked="0"/>
        <c:majorTickMark val="out"/>
        <c:minorTickMark val="none"/>
        <c:tickLblPos val="nextTo"/>
        <c:txPr>
          <a:bodyPr/>
          <a:lstStyle/>
          <a:p>
            <a:pPr>
              <a:defRPr sz="2000"/>
            </a:pPr>
            <a:endParaRPr lang="en-US"/>
          </a:p>
        </c:txPr>
        <c:crossAx val="159473664"/>
        <c:crosses val="autoZero"/>
        <c:auto val="1"/>
        <c:lblAlgn val="ctr"/>
        <c:lblOffset val="100"/>
        <c:noMultiLvlLbl val="0"/>
      </c:catAx>
      <c:valAx>
        <c:axId val="159473664"/>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000"/>
            </a:pPr>
            <a:endParaRPr lang="en-US"/>
          </a:p>
        </c:txPr>
        <c:crossAx val="159459584"/>
        <c:crosses val="autoZero"/>
        <c:crossBetween val="between"/>
        <c:majorUnit val="0.2"/>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441949823839586"/>
          <c:y val="0.19720897563860856"/>
          <c:w val="0.47301293419403651"/>
          <c:h val="0.69118006288817857"/>
        </c:manualLayout>
      </c:layout>
      <c:barChart>
        <c:barDir val="bar"/>
        <c:grouping val="clustered"/>
        <c:varyColors val="0"/>
        <c:ser>
          <c:idx val="0"/>
          <c:order val="0"/>
          <c:tx>
            <c:strRef>
              <c:f>'[SSIP Component 4 fixed.xlsx]c4Q12'!$D$7</c:f>
              <c:strCache>
                <c:ptCount val="1"/>
                <c:pt idx="0">
                  <c:v>% of states</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'[SSIP Component 4 fixed.xlsx]c4Q12'!$A$8:$A$14</c:f>
              <c:strCache>
                <c:ptCount val="7"/>
                <c:pt idx="0">
                  <c:v>Other</c:v>
                </c:pt>
                <c:pt idx="1">
                  <c:v>Monitoring data quality</c:v>
                </c:pt>
                <c:pt idx="2">
                  <c:v>Training/TA to improve data reporting</c:v>
                </c:pt>
                <c:pt idx="3">
                  <c:v>Data system improvements</c:v>
                </c:pt>
                <c:pt idx="4">
                  <c:v>Training/TA to improve use of data</c:v>
                </c:pt>
                <c:pt idx="5">
                  <c:v>New data collection tools or strategies</c:v>
                </c:pt>
                <c:pt idx="6">
                  <c:v>Training/TA to improve data collection</c:v>
                </c:pt>
              </c:strCache>
            </c:strRef>
          </c:cat>
          <c:val>
            <c:numRef>
              <c:f>'[SSIP Component 4 fixed.xlsx]c4Q12'!$D$8:$D$14</c:f>
              <c:numCache>
                <c:formatCode>0%</c:formatCode>
                <c:ptCount val="7"/>
                <c:pt idx="0">
                  <c:v>6.25E-2</c:v>
                </c:pt>
                <c:pt idx="1">
                  <c:v>0.3125</c:v>
                </c:pt>
                <c:pt idx="2">
                  <c:v>0.33333333333333331</c:v>
                </c:pt>
                <c:pt idx="3">
                  <c:v>0.4375</c:v>
                </c:pt>
                <c:pt idx="4">
                  <c:v>0.4375</c:v>
                </c:pt>
                <c:pt idx="5">
                  <c:v>0.45833333333333331</c:v>
                </c:pt>
                <c:pt idx="6">
                  <c:v>0.75</c:v>
                </c:pt>
              </c:numCache>
            </c:numRef>
          </c:val>
        </c:ser>
        <c:dLbls>
          <c:showLegendKey val="0"/>
          <c:showVal val="0"/>
          <c:showCatName val="0"/>
          <c:showSerName val="0"/>
          <c:showPercent val="0"/>
          <c:showBubbleSize val="0"/>
        </c:dLbls>
        <c:gapWidth val="150"/>
        <c:axId val="159491968"/>
        <c:axId val="159493504"/>
      </c:barChart>
      <c:catAx>
        <c:axId val="159491968"/>
        <c:scaling>
          <c:orientation val="minMax"/>
        </c:scaling>
        <c:delete val="0"/>
        <c:axPos val="l"/>
        <c:numFmt formatCode="General" sourceLinked="0"/>
        <c:majorTickMark val="out"/>
        <c:minorTickMark val="none"/>
        <c:tickLblPos val="nextTo"/>
        <c:txPr>
          <a:bodyPr/>
          <a:lstStyle/>
          <a:p>
            <a:pPr>
              <a:defRPr sz="2200"/>
            </a:pPr>
            <a:endParaRPr lang="en-US"/>
          </a:p>
        </c:txPr>
        <c:crossAx val="159493504"/>
        <c:crosses val="autoZero"/>
        <c:auto val="1"/>
        <c:lblAlgn val="ctr"/>
        <c:lblOffset val="100"/>
        <c:noMultiLvlLbl val="0"/>
      </c:catAx>
      <c:valAx>
        <c:axId val="159493504"/>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200"/>
            </a:pPr>
            <a:endParaRPr lang="en-US"/>
          </a:p>
        </c:txPr>
        <c:crossAx val="159491968"/>
        <c:crosses val="autoZero"/>
        <c:crossBetween val="between"/>
        <c:majorUnit val="0.2"/>
      </c:valAx>
    </c:plotArea>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72599943271926"/>
          <c:y val="0.215988149996102"/>
          <c:w val="0.61165194533331735"/>
          <c:h val="0.69118006288817857"/>
        </c:manualLayout>
      </c:layout>
      <c:barChart>
        <c:barDir val="bar"/>
        <c:grouping val="clustered"/>
        <c:varyColors val="0"/>
        <c:ser>
          <c:idx val="0"/>
          <c:order val="0"/>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'c5Q3'!$A$6:$A$9</c:f>
              <c:strCache>
                <c:ptCount val="4"/>
                <c:pt idx="0">
                  <c:v>Local infrastructure</c:v>
                </c:pt>
                <c:pt idx="1">
                  <c:v>State infrastructure</c:v>
                </c:pt>
                <c:pt idx="2">
                  <c:v>Provider practice</c:v>
                </c:pt>
                <c:pt idx="3">
                  <c:v>Child and family</c:v>
                </c:pt>
              </c:strCache>
            </c:strRef>
          </c:cat>
          <c:val>
            <c:numRef>
              <c:f>'c5Q3'!$D$6:$D$9</c:f>
              <c:numCache>
                <c:formatCode>0%</c:formatCode>
                <c:ptCount val="4"/>
                <c:pt idx="0">
                  <c:v>0.8392857142857143</c:v>
                </c:pt>
                <c:pt idx="1">
                  <c:v>0.8928571428571429</c:v>
                </c:pt>
                <c:pt idx="2">
                  <c:v>0.9821428571428571</c:v>
                </c:pt>
                <c:pt idx="3">
                  <c:v>1</c:v>
                </c:pt>
              </c:numCache>
            </c:numRef>
          </c:val>
        </c:ser>
        <c:dLbls>
          <c:showLegendKey val="0"/>
          <c:showVal val="0"/>
          <c:showCatName val="0"/>
          <c:showSerName val="0"/>
          <c:showPercent val="0"/>
          <c:showBubbleSize val="0"/>
        </c:dLbls>
        <c:gapWidth val="150"/>
        <c:axId val="160085504"/>
        <c:axId val="160087040"/>
      </c:barChart>
      <c:catAx>
        <c:axId val="160085504"/>
        <c:scaling>
          <c:orientation val="minMax"/>
        </c:scaling>
        <c:delete val="0"/>
        <c:axPos val="l"/>
        <c:numFmt formatCode="General" sourceLinked="0"/>
        <c:majorTickMark val="out"/>
        <c:minorTickMark val="none"/>
        <c:tickLblPos val="nextTo"/>
        <c:txPr>
          <a:bodyPr/>
          <a:lstStyle/>
          <a:p>
            <a:pPr>
              <a:defRPr sz="2400"/>
            </a:pPr>
            <a:endParaRPr lang="en-US"/>
          </a:p>
        </c:txPr>
        <c:crossAx val="160087040"/>
        <c:crosses val="autoZero"/>
        <c:auto val="1"/>
        <c:lblAlgn val="ctr"/>
        <c:lblOffset val="100"/>
        <c:noMultiLvlLbl val="0"/>
      </c:catAx>
      <c:valAx>
        <c:axId val="160087040"/>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000"/>
            </a:pPr>
            <a:endParaRPr lang="en-US"/>
          </a:p>
        </c:txPr>
        <c:crossAx val="160085504"/>
        <c:crosses val="autoZero"/>
        <c:crossBetween val="between"/>
        <c:majorUnit val="0.2"/>
      </c:valAx>
    </c:plotArea>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98878126959794"/>
          <c:y val="0.215988149996102"/>
          <c:w val="0.41498838640745128"/>
          <c:h val="0.69118006288817857"/>
        </c:manualLayout>
      </c:layout>
      <c:barChart>
        <c:barDir val="bar"/>
        <c:grouping val="clustered"/>
        <c:varyColors val="0"/>
        <c:ser>
          <c:idx val="0"/>
          <c:order val="0"/>
          <c:tx>
            <c:strRef>
              <c:f>'Agg1'!$D$3</c:f>
              <c:strCache>
                <c:ptCount val="1"/>
                <c:pt idx="0">
                  <c:v>% of states</c:v>
                </c:pt>
              </c:strCache>
            </c:strRef>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'Agg1'!$A$4:$A$11</c:f>
              <c:strCache>
                <c:ptCount val="8"/>
                <c:pt idx="0">
                  <c:v>State legislators</c:v>
                </c:pt>
                <c:pt idx="1">
                  <c:v>Other</c:v>
                </c:pt>
                <c:pt idx="2">
                  <c:v>Higher Education/TA</c:v>
                </c:pt>
                <c:pt idx="3">
                  <c:v>Representatives from EC initiatives</c:v>
                </c:pt>
                <c:pt idx="4">
                  <c:v>Staff representing other programs within the LA</c:v>
                </c:pt>
                <c:pt idx="5">
                  <c:v>Staff representing other state agencies</c:v>
                </c:pt>
                <c:pt idx="6">
                  <c:v>Local providers</c:v>
                </c:pt>
                <c:pt idx="7">
                  <c:v>Family representatives</c:v>
                </c:pt>
              </c:strCache>
            </c:strRef>
          </c:cat>
          <c:val>
            <c:numRef>
              <c:f>'Agg1'!$D$4:$D$11</c:f>
              <c:numCache>
                <c:formatCode>0%</c:formatCode>
                <c:ptCount val="8"/>
                <c:pt idx="0">
                  <c:v>0.42857142857142855</c:v>
                </c:pt>
                <c:pt idx="1">
                  <c:v>0.5892857142857143</c:v>
                </c:pt>
                <c:pt idx="2">
                  <c:v>0.9285714285714286</c:v>
                </c:pt>
                <c:pt idx="3">
                  <c:v>0.9464285714285714</c:v>
                </c:pt>
                <c:pt idx="4">
                  <c:v>1</c:v>
                </c:pt>
                <c:pt idx="5">
                  <c:v>1</c:v>
                </c:pt>
                <c:pt idx="6">
                  <c:v>1</c:v>
                </c:pt>
                <c:pt idx="7">
                  <c:v>1</c:v>
                </c:pt>
              </c:numCache>
            </c:numRef>
          </c:val>
        </c:ser>
        <c:dLbls>
          <c:showLegendKey val="0"/>
          <c:showVal val="0"/>
          <c:showCatName val="0"/>
          <c:showSerName val="0"/>
          <c:showPercent val="0"/>
          <c:showBubbleSize val="0"/>
        </c:dLbls>
        <c:gapWidth val="150"/>
        <c:axId val="160160000"/>
        <c:axId val="160264192"/>
      </c:barChart>
      <c:catAx>
        <c:axId val="160160000"/>
        <c:scaling>
          <c:orientation val="minMax"/>
        </c:scaling>
        <c:delete val="0"/>
        <c:axPos val="l"/>
        <c:numFmt formatCode="General" sourceLinked="0"/>
        <c:majorTickMark val="out"/>
        <c:minorTickMark val="none"/>
        <c:tickLblPos val="nextTo"/>
        <c:txPr>
          <a:bodyPr/>
          <a:lstStyle/>
          <a:p>
            <a:pPr>
              <a:defRPr sz="2000"/>
            </a:pPr>
            <a:endParaRPr lang="en-US"/>
          </a:p>
        </c:txPr>
        <c:crossAx val="160264192"/>
        <c:crosses val="autoZero"/>
        <c:auto val="1"/>
        <c:lblAlgn val="ctr"/>
        <c:lblOffset val="100"/>
        <c:noMultiLvlLbl val="0"/>
      </c:catAx>
      <c:valAx>
        <c:axId val="160264192"/>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000"/>
            </a:pPr>
            <a:endParaRPr lang="en-US"/>
          </a:p>
        </c:txPr>
        <c:crossAx val="160160000"/>
        <c:crosses val="autoZero"/>
        <c:crossBetween val="between"/>
        <c:majorUnit val="0.2"/>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634755509575895E-2"/>
          <c:y val="0.13433981351902746"/>
          <c:w val="0.74657534596496611"/>
          <c:h val="0.7107517127810844"/>
        </c:manualLayout>
      </c:layout>
      <c:barChart>
        <c:barDir val="col"/>
        <c:grouping val="clustered"/>
        <c:varyColors val="0"/>
        <c:ser>
          <c:idx val="0"/>
          <c:order val="0"/>
          <c:tx>
            <c:strRef>
              <c:f>Sheet7!$D$10</c:f>
              <c:strCache>
                <c:ptCount val="1"/>
                <c:pt idx="0">
                  <c:v>619 included (n=17)</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Sheet7!$E$9:$H$9</c:f>
              <c:strCache>
                <c:ptCount val="4"/>
                <c:pt idx="0">
                  <c:v>Elementary (N=31)</c:v>
                </c:pt>
                <c:pt idx="1">
                  <c:v>Elementary and Middle (n=6)</c:v>
                </c:pt>
                <c:pt idx="2">
                  <c:v>Middle (N=3)</c:v>
                </c:pt>
                <c:pt idx="3">
                  <c:v>All Grades (N=4)</c:v>
                </c:pt>
              </c:strCache>
            </c:strRef>
          </c:cat>
          <c:val>
            <c:numRef>
              <c:f>Sheet7!$E$10:$H$10</c:f>
              <c:numCache>
                <c:formatCode>0%</c:formatCode>
                <c:ptCount val="4"/>
                <c:pt idx="0">
                  <c:v>0.6470588235294118</c:v>
                </c:pt>
                <c:pt idx="1">
                  <c:v>0.23529411764705882</c:v>
                </c:pt>
                <c:pt idx="2">
                  <c:v>0</c:v>
                </c:pt>
                <c:pt idx="3">
                  <c:v>5.8823529411764705E-2</c:v>
                </c:pt>
              </c:numCache>
            </c:numRef>
          </c:val>
        </c:ser>
        <c:ser>
          <c:idx val="1"/>
          <c:order val="1"/>
          <c:tx>
            <c:strRef>
              <c:f>Sheet7!$D$11</c:f>
              <c:strCache>
                <c:ptCount val="1"/>
                <c:pt idx="0">
                  <c:v>619 NOT included (N=41)</c:v>
                </c:pt>
              </c:strCache>
            </c:strRef>
          </c:tx>
          <c:invertIfNegative val="0"/>
          <c:dLbls>
            <c:txPr>
              <a:bodyPr/>
              <a:lstStyle/>
              <a:p>
                <a:pPr>
                  <a:defRPr sz="1800"/>
                </a:pPr>
                <a:endParaRPr lang="en-US"/>
              </a:p>
            </c:txPr>
            <c:dLblPos val="outEnd"/>
            <c:showLegendKey val="0"/>
            <c:showVal val="1"/>
            <c:showCatName val="0"/>
            <c:showSerName val="0"/>
            <c:showPercent val="0"/>
            <c:showBubbleSize val="0"/>
            <c:showLeaderLines val="0"/>
          </c:dLbls>
          <c:cat>
            <c:strRef>
              <c:f>Sheet7!$E$9:$H$9</c:f>
              <c:strCache>
                <c:ptCount val="4"/>
                <c:pt idx="0">
                  <c:v>Elementary (N=31)</c:v>
                </c:pt>
                <c:pt idx="1">
                  <c:v>Elementary and Middle (n=6)</c:v>
                </c:pt>
                <c:pt idx="2">
                  <c:v>Middle (N=3)</c:v>
                </c:pt>
                <c:pt idx="3">
                  <c:v>All Grades (N=4)</c:v>
                </c:pt>
              </c:strCache>
            </c:strRef>
          </c:cat>
          <c:val>
            <c:numRef>
              <c:f>Sheet7!$E$11:$H$11</c:f>
              <c:numCache>
                <c:formatCode>0%</c:formatCode>
                <c:ptCount val="4"/>
                <c:pt idx="0">
                  <c:v>0.48780487804878048</c:v>
                </c:pt>
                <c:pt idx="1">
                  <c:v>4.878048780487805E-2</c:v>
                </c:pt>
                <c:pt idx="2">
                  <c:v>7.3170731707317069E-2</c:v>
                </c:pt>
                <c:pt idx="3">
                  <c:v>7.3170731707317069E-2</c:v>
                </c:pt>
              </c:numCache>
            </c:numRef>
          </c:val>
        </c:ser>
        <c:dLbls>
          <c:dLblPos val="outEnd"/>
          <c:showLegendKey val="0"/>
          <c:showVal val="1"/>
          <c:showCatName val="0"/>
          <c:showSerName val="0"/>
          <c:showPercent val="0"/>
          <c:showBubbleSize val="0"/>
        </c:dLbls>
        <c:gapWidth val="150"/>
        <c:axId val="109835392"/>
        <c:axId val="109836928"/>
      </c:barChart>
      <c:catAx>
        <c:axId val="109835392"/>
        <c:scaling>
          <c:orientation val="minMax"/>
        </c:scaling>
        <c:delete val="0"/>
        <c:axPos val="b"/>
        <c:majorTickMark val="out"/>
        <c:minorTickMark val="none"/>
        <c:tickLblPos val="nextTo"/>
        <c:txPr>
          <a:bodyPr/>
          <a:lstStyle/>
          <a:p>
            <a:pPr>
              <a:defRPr sz="2000"/>
            </a:pPr>
            <a:endParaRPr lang="en-US"/>
          </a:p>
        </c:txPr>
        <c:crossAx val="109836928"/>
        <c:crosses val="autoZero"/>
        <c:auto val="1"/>
        <c:lblAlgn val="ctr"/>
        <c:lblOffset val="100"/>
        <c:noMultiLvlLbl val="0"/>
      </c:catAx>
      <c:valAx>
        <c:axId val="109836928"/>
        <c:scaling>
          <c:orientation val="minMax"/>
        </c:scaling>
        <c:delete val="0"/>
        <c:axPos val="l"/>
        <c:numFmt formatCode="0%" sourceLinked="1"/>
        <c:majorTickMark val="out"/>
        <c:minorTickMark val="none"/>
        <c:tickLblPos val="nextTo"/>
        <c:txPr>
          <a:bodyPr/>
          <a:lstStyle/>
          <a:p>
            <a:pPr>
              <a:defRPr sz="1800"/>
            </a:pPr>
            <a:endParaRPr lang="en-US"/>
          </a:p>
        </c:txPr>
        <c:crossAx val="109835392"/>
        <c:crosses val="autoZero"/>
        <c:crossBetween val="between"/>
      </c:valAx>
    </c:plotArea>
    <c:legend>
      <c:legendPos val="r"/>
      <c:legendEntry>
        <c:idx val="0"/>
        <c:txPr>
          <a:bodyPr/>
          <a:lstStyle/>
          <a:p>
            <a:pPr>
              <a:defRPr sz="1800"/>
            </a:pPr>
            <a:endParaRPr lang="en-US"/>
          </a:p>
        </c:txPr>
      </c:legendEntry>
      <c:legendEntry>
        <c:idx val="1"/>
        <c:txPr>
          <a:bodyPr/>
          <a:lstStyle/>
          <a:p>
            <a:pPr>
              <a:defRPr sz="1600"/>
            </a:pPr>
            <a:endParaRPr lang="en-US"/>
          </a:p>
        </c:txPr>
      </c:legendEntry>
      <c:layout>
        <c:manualLayout>
          <c:xMode val="edge"/>
          <c:yMode val="edge"/>
          <c:x val="0.59278898531844104"/>
          <c:y val="0.46073526282187699"/>
          <c:w val="0.38288011443824999"/>
          <c:h val="9.1126859142607181E-2"/>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Variables where states disaggregated the outcomes data and found a difference in results (N=54)</a:t>
            </a:r>
          </a:p>
        </c:rich>
      </c:tx>
      <c:layout/>
      <c:overlay val="0"/>
    </c:title>
    <c:autoTitleDeleted val="0"/>
    <c:plotArea>
      <c:layout>
        <c:manualLayout>
          <c:layoutTarget val="inner"/>
          <c:xMode val="edge"/>
          <c:yMode val="edge"/>
          <c:x val="0.33638901894020001"/>
          <c:y val="0.21304257070958912"/>
          <c:w val="0.59018174676217416"/>
          <c:h val="0.69118006288817857"/>
        </c:manualLayout>
      </c:layout>
      <c:barChart>
        <c:barDir val="bar"/>
        <c:grouping val="clustered"/>
        <c:varyColors val="0"/>
        <c:ser>
          <c:idx val="0"/>
          <c:order val="0"/>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'[SSIP Component 1.xlsx]c1Q2'!$A$42:$A$51</c:f>
              <c:strCache>
                <c:ptCount val="10"/>
                <c:pt idx="0">
                  <c:v>Settings</c:v>
                </c:pt>
                <c:pt idx="1">
                  <c:v>Early Intervention provider</c:v>
                </c:pt>
                <c:pt idx="2">
                  <c:v>Home Language</c:v>
                </c:pt>
                <c:pt idx="3">
                  <c:v>Socioeconomic status</c:v>
                </c:pt>
                <c:pt idx="4">
                  <c:v>Gender</c:v>
                </c:pt>
                <c:pt idx="5">
                  <c:v>Other</c:v>
                </c:pt>
                <c:pt idx="6">
                  <c:v>Length of time in service</c:v>
                </c:pt>
                <c:pt idx="7">
                  <c:v>Disability category</c:v>
                </c:pt>
                <c:pt idx="8">
                  <c:v>Race/ethnicity</c:v>
                </c:pt>
                <c:pt idx="9">
                  <c:v>District/region/program</c:v>
                </c:pt>
              </c:strCache>
            </c:strRef>
          </c:cat>
          <c:val>
            <c:numRef>
              <c:f>'[SSIP Component 1.xlsx]c1Q2'!$D$42:$D$51</c:f>
              <c:numCache>
                <c:formatCode>0%</c:formatCode>
                <c:ptCount val="10"/>
                <c:pt idx="0">
                  <c:v>2.2727272727272728E-2</c:v>
                </c:pt>
                <c:pt idx="1">
                  <c:v>6.8181818181818177E-2</c:v>
                </c:pt>
                <c:pt idx="2">
                  <c:v>6.8181818181818177E-2</c:v>
                </c:pt>
                <c:pt idx="3">
                  <c:v>0.25</c:v>
                </c:pt>
                <c:pt idx="4">
                  <c:v>0.25</c:v>
                </c:pt>
                <c:pt idx="5">
                  <c:v>0.29545454545454547</c:v>
                </c:pt>
                <c:pt idx="6">
                  <c:v>0.40909090909090912</c:v>
                </c:pt>
                <c:pt idx="7">
                  <c:v>0.47727272727272729</c:v>
                </c:pt>
                <c:pt idx="8">
                  <c:v>0.47727272727272729</c:v>
                </c:pt>
                <c:pt idx="9">
                  <c:v>0.72727272727272729</c:v>
                </c:pt>
              </c:numCache>
            </c:numRef>
          </c:val>
        </c:ser>
        <c:dLbls>
          <c:showLegendKey val="0"/>
          <c:showVal val="0"/>
          <c:showCatName val="0"/>
          <c:showSerName val="0"/>
          <c:showPercent val="0"/>
          <c:showBubbleSize val="0"/>
        </c:dLbls>
        <c:gapWidth val="150"/>
        <c:axId val="98414976"/>
        <c:axId val="98416512"/>
      </c:barChart>
      <c:catAx>
        <c:axId val="98414976"/>
        <c:scaling>
          <c:orientation val="minMax"/>
        </c:scaling>
        <c:delete val="0"/>
        <c:axPos val="l"/>
        <c:numFmt formatCode="General" sourceLinked="0"/>
        <c:majorTickMark val="out"/>
        <c:minorTickMark val="none"/>
        <c:tickLblPos val="nextTo"/>
        <c:txPr>
          <a:bodyPr/>
          <a:lstStyle/>
          <a:p>
            <a:pPr>
              <a:defRPr sz="1800"/>
            </a:pPr>
            <a:endParaRPr lang="en-US"/>
          </a:p>
        </c:txPr>
        <c:crossAx val="98416512"/>
        <c:crosses val="autoZero"/>
        <c:auto val="1"/>
        <c:lblAlgn val="ctr"/>
        <c:lblOffset val="100"/>
        <c:noMultiLvlLbl val="0"/>
      </c:catAx>
      <c:valAx>
        <c:axId val="98416512"/>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000"/>
            </a:pPr>
            <a:endParaRPr lang="en-US"/>
          </a:p>
        </c:txPr>
        <c:crossAx val="98414976"/>
        <c:crosses val="autoZero"/>
        <c:crossBetween val="between"/>
        <c:majorUnit val="0.2"/>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340401545586187"/>
          <c:y val="2.981415006947661E-2"/>
          <c:w val="0.64645637175798198"/>
          <c:h val="0.86791415778909986"/>
        </c:manualLayout>
      </c:layout>
      <c:barChart>
        <c:barDir val="bar"/>
        <c:grouping val="clustered"/>
        <c:varyColors val="0"/>
        <c:ser>
          <c:idx val="0"/>
          <c:order val="0"/>
          <c:invertIfNegative val="0"/>
          <c:dLbls>
            <c:dLbl>
              <c:idx val="6"/>
              <c:layout>
                <c:manualLayout>
                  <c:x val="0"/>
                  <c:y val="-2.4875621890547263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Sheet1!$B$4:$B$10</c:f>
              <c:strCache>
                <c:ptCount val="7"/>
                <c:pt idx="0">
                  <c:v>Quality Standards (53)</c:v>
                </c:pt>
                <c:pt idx="1">
                  <c:v>Fiscal (44)</c:v>
                </c:pt>
                <c:pt idx="2">
                  <c:v>Technical Assistance (54)</c:v>
                </c:pt>
                <c:pt idx="3">
                  <c:v>Data System (54)</c:v>
                </c:pt>
                <c:pt idx="4">
                  <c:v>Governance (55)</c:v>
                </c:pt>
                <c:pt idx="5">
                  <c:v>Accountability (55)</c:v>
                </c:pt>
                <c:pt idx="6">
                  <c:v>Personnel Development (56)</c:v>
                </c:pt>
              </c:strCache>
            </c:strRef>
          </c:cat>
          <c:val>
            <c:numRef>
              <c:f>Sheet1!$C$4:$C$10</c:f>
              <c:numCache>
                <c:formatCode>0%</c:formatCode>
                <c:ptCount val="7"/>
                <c:pt idx="0">
                  <c:v>0.95</c:v>
                </c:pt>
                <c:pt idx="1">
                  <c:v>0.96</c:v>
                </c:pt>
                <c:pt idx="2">
                  <c:v>0.96</c:v>
                </c:pt>
                <c:pt idx="3">
                  <c:v>0.96</c:v>
                </c:pt>
                <c:pt idx="4">
                  <c:v>0.98</c:v>
                </c:pt>
                <c:pt idx="5">
                  <c:v>0.98</c:v>
                </c:pt>
                <c:pt idx="6">
                  <c:v>1</c:v>
                </c:pt>
              </c:numCache>
            </c:numRef>
          </c:val>
        </c:ser>
        <c:dLbls>
          <c:dLblPos val="outEnd"/>
          <c:showLegendKey val="0"/>
          <c:showVal val="1"/>
          <c:showCatName val="0"/>
          <c:showSerName val="0"/>
          <c:showPercent val="0"/>
          <c:showBubbleSize val="0"/>
        </c:dLbls>
        <c:gapWidth val="150"/>
        <c:axId val="16387456"/>
        <c:axId val="16410880"/>
      </c:barChart>
      <c:catAx>
        <c:axId val="16387456"/>
        <c:scaling>
          <c:orientation val="minMax"/>
        </c:scaling>
        <c:delete val="0"/>
        <c:axPos val="l"/>
        <c:numFmt formatCode="General" sourceLinked="0"/>
        <c:majorTickMark val="out"/>
        <c:minorTickMark val="none"/>
        <c:tickLblPos val="nextTo"/>
        <c:txPr>
          <a:bodyPr/>
          <a:lstStyle/>
          <a:p>
            <a:pPr>
              <a:defRPr sz="2000"/>
            </a:pPr>
            <a:endParaRPr lang="en-US"/>
          </a:p>
        </c:txPr>
        <c:crossAx val="16410880"/>
        <c:crosses val="autoZero"/>
        <c:auto val="1"/>
        <c:lblAlgn val="ctr"/>
        <c:lblOffset val="100"/>
        <c:noMultiLvlLbl val="0"/>
      </c:catAx>
      <c:valAx>
        <c:axId val="16410880"/>
        <c:scaling>
          <c:orientation val="minMax"/>
          <c:max val="1"/>
          <c:min val="0"/>
        </c:scaling>
        <c:delete val="0"/>
        <c:axPos val="b"/>
        <c:numFmt formatCode="0%" sourceLinked="1"/>
        <c:majorTickMark val="out"/>
        <c:minorTickMark val="none"/>
        <c:tickLblPos val="nextTo"/>
        <c:txPr>
          <a:bodyPr/>
          <a:lstStyle/>
          <a:p>
            <a:pPr>
              <a:defRPr sz="2000"/>
            </a:pPr>
            <a:endParaRPr lang="en-US"/>
          </a:p>
        </c:txPr>
        <c:crossAx val="1638745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44072615923007"/>
          <c:y val="0.2236102147067682"/>
          <c:w val="0.59018174676217416"/>
          <c:h val="0.6911800628881785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'c2Q4'!$E$85:$E$89</c:f>
              <c:strCache>
                <c:ptCount val="5"/>
                <c:pt idx="0">
                  <c:v>Other</c:v>
                </c:pt>
                <c:pt idx="1">
                  <c:v>Preservice PD</c:v>
                </c:pt>
                <c:pt idx="2">
                  <c:v>Recruitment and retention</c:v>
                </c:pt>
                <c:pt idx="3">
                  <c:v>Personnel standards</c:v>
                </c:pt>
                <c:pt idx="4">
                  <c:v>TA, training system</c:v>
                </c:pt>
              </c:strCache>
            </c:strRef>
          </c:cat>
          <c:val>
            <c:numRef>
              <c:f>'c2Q4'!$H$85:$H$89</c:f>
              <c:numCache>
                <c:formatCode>0%</c:formatCode>
                <c:ptCount val="5"/>
                <c:pt idx="0">
                  <c:v>0.10714285714285714</c:v>
                </c:pt>
                <c:pt idx="1">
                  <c:v>0.21428571428571427</c:v>
                </c:pt>
                <c:pt idx="2">
                  <c:v>0.25</c:v>
                </c:pt>
                <c:pt idx="3">
                  <c:v>0.42857142857142855</c:v>
                </c:pt>
                <c:pt idx="4">
                  <c:v>0.7321428571428571</c:v>
                </c:pt>
              </c:numCache>
            </c:numRef>
          </c:val>
        </c:ser>
        <c:dLbls>
          <c:showLegendKey val="0"/>
          <c:showVal val="0"/>
          <c:showCatName val="0"/>
          <c:showSerName val="0"/>
          <c:showPercent val="0"/>
          <c:showBubbleSize val="0"/>
        </c:dLbls>
        <c:gapWidth val="182"/>
        <c:axId val="82428672"/>
        <c:axId val="82430208"/>
      </c:barChart>
      <c:catAx>
        <c:axId val="8242867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82430208"/>
        <c:crosses val="autoZero"/>
        <c:auto val="1"/>
        <c:lblAlgn val="ctr"/>
        <c:lblOffset val="100"/>
        <c:noMultiLvlLbl val="0"/>
      </c:catAx>
      <c:valAx>
        <c:axId val="82430208"/>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824286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6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22681539807525"/>
          <c:y val="0.14917314066253967"/>
          <c:w val="0.59018174676217416"/>
          <c:h val="0.75799519492134748"/>
        </c:manualLayout>
      </c:layout>
      <c:barChart>
        <c:barDir val="bar"/>
        <c:grouping val="clustered"/>
        <c:varyColors val="0"/>
        <c:ser>
          <c:idx val="0"/>
          <c:order val="0"/>
          <c:tx>
            <c:strRef>
              <c:f>'c2Q7'!$D$84</c:f>
              <c:strCache>
                <c:ptCount val="1"/>
                <c:pt idx="0">
                  <c:v>% of states (percent of states who answered yes to Q7)</c:v>
                </c:pt>
              </c:strCache>
            </c:strRef>
          </c:tx>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'c2Q7'!$A$85:$A$88</c:f>
              <c:strCache>
                <c:ptCount val="4"/>
                <c:pt idx="0">
                  <c:v>Other</c:v>
                </c:pt>
                <c:pt idx="1">
                  <c:v>Improvement planning</c:v>
                </c:pt>
                <c:pt idx="2">
                  <c:v>Ensuring fidelity of implementation of effective practices</c:v>
                </c:pt>
                <c:pt idx="3">
                  <c:v>Monitoring</c:v>
                </c:pt>
              </c:strCache>
            </c:strRef>
          </c:cat>
          <c:val>
            <c:numRef>
              <c:f>'c2Q7'!$D$85:$D$88</c:f>
              <c:numCache>
                <c:formatCode>0%</c:formatCode>
                <c:ptCount val="4"/>
                <c:pt idx="0">
                  <c:v>0.12727272727272726</c:v>
                </c:pt>
                <c:pt idx="1">
                  <c:v>0.30909090909090908</c:v>
                </c:pt>
                <c:pt idx="2">
                  <c:v>0.36363636363636365</c:v>
                </c:pt>
                <c:pt idx="3">
                  <c:v>0.52727272727272723</c:v>
                </c:pt>
              </c:numCache>
            </c:numRef>
          </c:val>
        </c:ser>
        <c:dLbls>
          <c:showLegendKey val="0"/>
          <c:showVal val="0"/>
          <c:showCatName val="0"/>
          <c:showSerName val="0"/>
          <c:showPercent val="0"/>
          <c:showBubbleSize val="0"/>
        </c:dLbls>
        <c:gapWidth val="150"/>
        <c:axId val="141243136"/>
        <c:axId val="141244672"/>
      </c:barChart>
      <c:catAx>
        <c:axId val="141243136"/>
        <c:scaling>
          <c:orientation val="minMax"/>
        </c:scaling>
        <c:delete val="0"/>
        <c:axPos val="l"/>
        <c:numFmt formatCode="General" sourceLinked="0"/>
        <c:majorTickMark val="out"/>
        <c:minorTickMark val="none"/>
        <c:tickLblPos val="nextTo"/>
        <c:txPr>
          <a:bodyPr/>
          <a:lstStyle/>
          <a:p>
            <a:pPr>
              <a:defRPr sz="2400"/>
            </a:pPr>
            <a:endParaRPr lang="en-US"/>
          </a:p>
        </c:txPr>
        <c:crossAx val="141244672"/>
        <c:crosses val="autoZero"/>
        <c:auto val="1"/>
        <c:lblAlgn val="ctr"/>
        <c:lblOffset val="100"/>
        <c:noMultiLvlLbl val="0"/>
      </c:catAx>
      <c:valAx>
        <c:axId val="141244672"/>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400"/>
            </a:pPr>
            <a:endParaRPr lang="en-US"/>
          </a:p>
        </c:txPr>
        <c:crossAx val="141243136"/>
        <c:crosses val="autoZero"/>
        <c:crossBetween val="between"/>
        <c:majorUnit val="0.2"/>
      </c:valAx>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22681539807525"/>
          <c:y val="0.14717094234188469"/>
          <c:w val="0.59018174676217416"/>
          <c:h val="0.67397578528490387"/>
        </c:manualLayout>
      </c:layout>
      <c:barChart>
        <c:barDir val="bar"/>
        <c:grouping val="clustered"/>
        <c:varyColors val="0"/>
        <c:ser>
          <c:idx val="0"/>
          <c:order val="0"/>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'Q3'!$A$6:$A$11</c:f>
              <c:strCache>
                <c:ptCount val="6"/>
                <c:pt idx="0">
                  <c:v>C4B - Effectively Communicate Needs</c:v>
                </c:pt>
                <c:pt idx="1">
                  <c:v>C4C - Help their Child Develop and Learn</c:v>
                </c:pt>
                <c:pt idx="2">
                  <c:v>Other</c:v>
                </c:pt>
                <c:pt idx="3">
                  <c:v>C3C SS1 - Action to Meet Needs</c:v>
                </c:pt>
                <c:pt idx="4">
                  <c:v>C3B SS1 - Knowledge and Skills</c:v>
                </c:pt>
                <c:pt idx="5">
                  <c:v>C3A SS1 - Social Relationships</c:v>
                </c:pt>
              </c:strCache>
            </c:strRef>
          </c:cat>
          <c:val>
            <c:numRef>
              <c:f>'Q3'!$D$6:$D$11</c:f>
              <c:numCache>
                <c:formatCode>0%</c:formatCode>
                <c:ptCount val="6"/>
                <c:pt idx="0">
                  <c:v>1.7857142857142856E-2</c:v>
                </c:pt>
                <c:pt idx="1">
                  <c:v>5.3571428571428568E-2</c:v>
                </c:pt>
                <c:pt idx="2">
                  <c:v>7.1428571428571425E-2</c:v>
                </c:pt>
                <c:pt idx="3">
                  <c:v>8.9285714285714288E-2</c:v>
                </c:pt>
                <c:pt idx="4">
                  <c:v>0.3392857142857143</c:v>
                </c:pt>
                <c:pt idx="5">
                  <c:v>0.5714285714285714</c:v>
                </c:pt>
              </c:numCache>
            </c:numRef>
          </c:val>
        </c:ser>
        <c:dLbls>
          <c:showLegendKey val="0"/>
          <c:showVal val="0"/>
          <c:showCatName val="0"/>
          <c:showSerName val="0"/>
          <c:showPercent val="0"/>
          <c:showBubbleSize val="0"/>
        </c:dLbls>
        <c:gapWidth val="150"/>
        <c:axId val="141189120"/>
        <c:axId val="141190656"/>
      </c:barChart>
      <c:catAx>
        <c:axId val="141189120"/>
        <c:scaling>
          <c:orientation val="minMax"/>
        </c:scaling>
        <c:delete val="0"/>
        <c:axPos val="l"/>
        <c:numFmt formatCode="General" sourceLinked="1"/>
        <c:majorTickMark val="out"/>
        <c:minorTickMark val="none"/>
        <c:tickLblPos val="nextTo"/>
        <c:txPr>
          <a:bodyPr/>
          <a:lstStyle/>
          <a:p>
            <a:pPr>
              <a:defRPr sz="2400"/>
            </a:pPr>
            <a:endParaRPr lang="en-US"/>
          </a:p>
        </c:txPr>
        <c:crossAx val="141190656"/>
        <c:crosses val="autoZero"/>
        <c:auto val="1"/>
        <c:lblAlgn val="ctr"/>
        <c:lblOffset val="100"/>
        <c:noMultiLvlLbl val="0"/>
      </c:catAx>
      <c:valAx>
        <c:axId val="141190656"/>
        <c:scaling>
          <c:orientation val="minMax"/>
          <c:max val="1"/>
          <c:min val="0"/>
        </c:scaling>
        <c:delete val="0"/>
        <c:axPos val="b"/>
        <c:numFmt formatCode="0%" sourceLinked="1"/>
        <c:majorTickMark val="out"/>
        <c:minorTickMark val="none"/>
        <c:tickLblPos val="nextTo"/>
        <c:txPr>
          <a:bodyPr/>
          <a:lstStyle/>
          <a:p>
            <a:pPr>
              <a:defRPr sz="2400"/>
            </a:pPr>
            <a:endParaRPr lang="en-US"/>
          </a:p>
        </c:txPr>
        <c:crossAx val="141189120"/>
        <c:crosses val="autoZero"/>
        <c:crossBetween val="between"/>
        <c:majorUnit val="0.2"/>
      </c:valAx>
    </c:plotArea>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ln>
              <a:solidFill>
                <a:schemeClr val="tx2"/>
              </a:solidFill>
            </a:ln>
          </c:spPr>
          <c:invertIfNegative val="0"/>
          <c:dLbls>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'[subpopulation graph (002).xlsx]Sheet1'!$E$10:$E$14</c:f>
              <c:strCache>
                <c:ptCount val="5"/>
                <c:pt idx="0">
                  <c:v>Race/Ethnicity</c:v>
                </c:pt>
                <c:pt idx="1">
                  <c:v>Eligibility/Disability</c:v>
                </c:pt>
                <c:pt idx="2">
                  <c:v>Local Programs</c:v>
                </c:pt>
                <c:pt idx="3">
                  <c:v>Other</c:v>
                </c:pt>
                <c:pt idx="4">
                  <c:v>Regions of the state</c:v>
                </c:pt>
              </c:strCache>
            </c:strRef>
          </c:cat>
          <c:val>
            <c:numRef>
              <c:f>'[subpopulation graph (002).xlsx]Sheet1'!$F$10:$F$14</c:f>
              <c:numCache>
                <c:formatCode>0%</c:formatCode>
                <c:ptCount val="5"/>
                <c:pt idx="0">
                  <c:v>0.08</c:v>
                </c:pt>
                <c:pt idx="1">
                  <c:v>0.16</c:v>
                </c:pt>
                <c:pt idx="2">
                  <c:v>0.28000000000000003</c:v>
                </c:pt>
                <c:pt idx="3">
                  <c:v>0.28000000000000003</c:v>
                </c:pt>
                <c:pt idx="4">
                  <c:v>0.36</c:v>
                </c:pt>
              </c:numCache>
            </c:numRef>
          </c:val>
        </c:ser>
        <c:dLbls>
          <c:showLegendKey val="0"/>
          <c:showVal val="0"/>
          <c:showCatName val="0"/>
          <c:showSerName val="0"/>
          <c:showPercent val="0"/>
          <c:showBubbleSize val="0"/>
        </c:dLbls>
        <c:gapWidth val="150"/>
        <c:axId val="142470528"/>
        <c:axId val="154494080"/>
      </c:barChart>
      <c:catAx>
        <c:axId val="142470528"/>
        <c:scaling>
          <c:orientation val="minMax"/>
        </c:scaling>
        <c:delete val="0"/>
        <c:axPos val="l"/>
        <c:numFmt formatCode="General" sourceLinked="0"/>
        <c:majorTickMark val="out"/>
        <c:minorTickMark val="none"/>
        <c:tickLblPos val="nextTo"/>
        <c:txPr>
          <a:bodyPr/>
          <a:lstStyle/>
          <a:p>
            <a:pPr>
              <a:defRPr sz="2400"/>
            </a:pPr>
            <a:endParaRPr lang="en-US"/>
          </a:p>
        </c:txPr>
        <c:crossAx val="154494080"/>
        <c:crosses val="autoZero"/>
        <c:auto val="1"/>
        <c:lblAlgn val="ctr"/>
        <c:lblOffset val="100"/>
        <c:noMultiLvlLbl val="0"/>
      </c:catAx>
      <c:valAx>
        <c:axId val="154494080"/>
        <c:scaling>
          <c:orientation val="minMax"/>
          <c:max val="1"/>
        </c:scaling>
        <c:delete val="0"/>
        <c:axPos val="b"/>
        <c:numFmt formatCode="0%" sourceLinked="1"/>
        <c:majorTickMark val="out"/>
        <c:minorTickMark val="none"/>
        <c:tickLblPos val="nextTo"/>
        <c:txPr>
          <a:bodyPr/>
          <a:lstStyle/>
          <a:p>
            <a:pPr>
              <a:defRPr sz="2400"/>
            </a:pPr>
            <a:endParaRPr lang="en-US"/>
          </a:p>
        </c:txPr>
        <c:crossAx val="142470528"/>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dirty="0">
                <a:solidFill>
                  <a:schemeClr val="tx2"/>
                </a:solidFill>
              </a:rPr>
              <a:t>Percent of States Including System Components in SSIP Improvement Activities</a:t>
            </a:r>
          </a:p>
        </c:rich>
      </c:tx>
      <c:layout>
        <c:manualLayout>
          <c:xMode val="edge"/>
          <c:yMode val="edge"/>
          <c:x val="0.16304927225005966"/>
          <c:y val="1.2500000000000001E-2"/>
        </c:manualLayout>
      </c:layout>
      <c:overlay val="0"/>
    </c:title>
    <c:autoTitleDeleted val="0"/>
    <c:plotArea>
      <c:layout/>
      <c:barChart>
        <c:barDir val="col"/>
        <c:grouping val="stacked"/>
        <c:varyColors val="0"/>
        <c:ser>
          <c:idx val="0"/>
          <c:order val="0"/>
          <c:invertIfNegative val="0"/>
          <c:dLbls>
            <c:dLbl>
              <c:idx val="0"/>
              <c:layout>
                <c:manualLayout>
                  <c:x val="-3.0303030303030303E-3"/>
                  <c:y val="-0.21459268372703413"/>
                </c:manualLayout>
              </c:layout>
              <c:dLblPos val="ctr"/>
              <c:showLegendKey val="0"/>
              <c:showVal val="1"/>
              <c:showCatName val="0"/>
              <c:showSerName val="0"/>
              <c:showPercent val="0"/>
              <c:showBubbleSize val="0"/>
            </c:dLbl>
            <c:dLbl>
              <c:idx val="1"/>
              <c:layout>
                <c:manualLayout>
                  <c:x val="3.0303030303030303E-3"/>
                  <c:y val="-0.20242454068241469"/>
                </c:manualLayout>
              </c:layout>
              <c:dLblPos val="ctr"/>
              <c:showLegendKey val="0"/>
              <c:showVal val="1"/>
              <c:showCatName val="0"/>
              <c:showSerName val="0"/>
              <c:showPercent val="0"/>
              <c:showBubbleSize val="0"/>
            </c:dLbl>
            <c:dLbl>
              <c:idx val="2"/>
              <c:layout>
                <c:manualLayout>
                  <c:x val="0"/>
                  <c:y val="-0.18031774934383202"/>
                </c:manualLayout>
              </c:layout>
              <c:dLblPos val="ctr"/>
              <c:showLegendKey val="0"/>
              <c:showVal val="1"/>
              <c:showCatName val="0"/>
              <c:showSerName val="0"/>
              <c:showPercent val="0"/>
              <c:showBubbleSize val="0"/>
            </c:dLbl>
            <c:dLbl>
              <c:idx val="3"/>
              <c:layout>
                <c:manualLayout>
                  <c:x val="-1.5151515151515152E-3"/>
                  <c:y val="-0.17297965879265093"/>
                </c:manualLayout>
              </c:layout>
              <c:dLblPos val="ctr"/>
              <c:showLegendKey val="0"/>
              <c:showVal val="1"/>
              <c:showCatName val="0"/>
              <c:showSerName val="0"/>
              <c:showPercent val="0"/>
              <c:showBubbleSize val="0"/>
            </c:dLbl>
            <c:dLbl>
              <c:idx val="4"/>
              <c:layout>
                <c:manualLayout>
                  <c:x val="3.0303030303030303E-3"/>
                  <c:y val="-0.13652854330708661"/>
                </c:manualLayout>
              </c:layout>
              <c:dLblPos val="ctr"/>
              <c:showLegendKey val="0"/>
              <c:showVal val="1"/>
              <c:showCatName val="0"/>
              <c:showSerName val="0"/>
              <c:showPercent val="0"/>
              <c:showBubbleSize val="0"/>
            </c:dLbl>
            <c:dLbl>
              <c:idx val="5"/>
              <c:layout>
                <c:manualLayout>
                  <c:x val="0"/>
                  <c:y val="-0.11508530183727034"/>
                </c:manualLayout>
              </c:layout>
              <c:dLblPos val="ctr"/>
              <c:showLegendKey val="0"/>
              <c:showVal val="1"/>
              <c:showCatName val="0"/>
              <c:showSerName val="0"/>
              <c:showPercent val="0"/>
              <c:showBubbleSize val="0"/>
            </c:dLbl>
            <c:dLbl>
              <c:idx val="6"/>
              <c:layout>
                <c:manualLayout>
                  <c:x val="1.1110982756090176E-16"/>
                  <c:y val="-9.7662401574803145E-2"/>
                </c:manualLayout>
              </c:layout>
              <c:dLblPos val="ctr"/>
              <c:showLegendKey val="0"/>
              <c:showVal val="1"/>
              <c:showCatName val="0"/>
              <c:showSerName val="0"/>
              <c:showPercent val="0"/>
              <c:showBubbleSize val="0"/>
            </c:dLbl>
            <c:txPr>
              <a:bodyPr/>
              <a:lstStyle/>
              <a:p>
                <a:pPr>
                  <a:defRPr sz="2000"/>
                </a:pPr>
                <a:endParaRPr lang="en-US"/>
              </a:p>
            </c:txPr>
            <c:dLblPos val="inEnd"/>
            <c:showLegendKey val="0"/>
            <c:showVal val="1"/>
            <c:showCatName val="0"/>
            <c:showSerName val="0"/>
            <c:showPercent val="0"/>
            <c:showBubbleSize val="0"/>
            <c:showLeaderLines val="0"/>
          </c:dLbls>
          <c:cat>
            <c:strRef>
              <c:f>Sheet1!$A$1:$A$7</c:f>
              <c:strCache>
                <c:ptCount val="7"/>
                <c:pt idx="0">
                  <c:v>Prof Development</c:v>
                </c:pt>
                <c:pt idx="1">
                  <c:v>TA &amp; Training</c:v>
                </c:pt>
                <c:pt idx="2">
                  <c:v>Accountability</c:v>
                </c:pt>
                <c:pt idx="3">
                  <c:v>Data Systems</c:v>
                </c:pt>
                <c:pt idx="4">
                  <c:v>Governance</c:v>
                </c:pt>
                <c:pt idx="5">
                  <c:v>Quality Standards</c:v>
                </c:pt>
                <c:pt idx="6">
                  <c:v>Fiscal</c:v>
                </c:pt>
              </c:strCache>
            </c:strRef>
          </c:cat>
          <c:val>
            <c:numRef>
              <c:f>Sheet1!$B$1:$B$7</c:f>
              <c:numCache>
                <c:formatCode>0%</c:formatCode>
                <c:ptCount val="7"/>
                <c:pt idx="0">
                  <c:v>0.96</c:v>
                </c:pt>
                <c:pt idx="1">
                  <c:v>0.95</c:v>
                </c:pt>
                <c:pt idx="2">
                  <c:v>0.8</c:v>
                </c:pt>
                <c:pt idx="3">
                  <c:v>0.77</c:v>
                </c:pt>
                <c:pt idx="4">
                  <c:v>0.55000000000000004</c:v>
                </c:pt>
                <c:pt idx="5">
                  <c:v>0.38</c:v>
                </c:pt>
                <c:pt idx="6">
                  <c:v>0.34</c:v>
                </c:pt>
              </c:numCache>
            </c:numRef>
          </c:val>
        </c:ser>
        <c:dLbls>
          <c:showLegendKey val="0"/>
          <c:showVal val="0"/>
          <c:showCatName val="0"/>
          <c:showSerName val="0"/>
          <c:showPercent val="0"/>
          <c:showBubbleSize val="0"/>
        </c:dLbls>
        <c:gapWidth val="150"/>
        <c:overlap val="100"/>
        <c:axId val="154529152"/>
        <c:axId val="155923584"/>
      </c:barChart>
      <c:catAx>
        <c:axId val="154529152"/>
        <c:scaling>
          <c:orientation val="minMax"/>
        </c:scaling>
        <c:delete val="0"/>
        <c:axPos val="b"/>
        <c:majorTickMark val="out"/>
        <c:minorTickMark val="none"/>
        <c:tickLblPos val="nextTo"/>
        <c:txPr>
          <a:bodyPr/>
          <a:lstStyle/>
          <a:p>
            <a:pPr>
              <a:defRPr sz="2400"/>
            </a:pPr>
            <a:endParaRPr lang="en-US"/>
          </a:p>
        </c:txPr>
        <c:crossAx val="155923584"/>
        <c:crosses val="autoZero"/>
        <c:auto val="1"/>
        <c:lblAlgn val="ctr"/>
        <c:lblOffset val="100"/>
        <c:noMultiLvlLbl val="0"/>
      </c:catAx>
      <c:valAx>
        <c:axId val="155923584"/>
        <c:scaling>
          <c:orientation val="minMax"/>
          <c:max val="1"/>
        </c:scaling>
        <c:delete val="0"/>
        <c:axPos val="l"/>
        <c:numFmt formatCode="0%" sourceLinked="1"/>
        <c:majorTickMark val="out"/>
        <c:minorTickMark val="none"/>
        <c:tickLblPos val="nextTo"/>
        <c:txPr>
          <a:bodyPr/>
          <a:lstStyle/>
          <a:p>
            <a:pPr>
              <a:defRPr sz="2000"/>
            </a:pPr>
            <a:endParaRPr lang="en-US"/>
          </a:p>
        </c:txPr>
        <c:crossAx val="154529152"/>
        <c:crosses val="autoZero"/>
        <c:crossBetween val="between"/>
        <c:majorUnit val="0.2"/>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422681539807525"/>
          <c:y val="0.215988149996102"/>
          <c:w val="0.54236758315046685"/>
          <c:h val="0.69118006288817857"/>
        </c:manualLayout>
      </c:layout>
      <c:barChart>
        <c:barDir val="bar"/>
        <c:grouping val="clustered"/>
        <c:varyColors val="0"/>
        <c:ser>
          <c:idx val="0"/>
          <c:order val="0"/>
          <c:tx>
            <c:strRef>
              <c:f>'[SSIP Component 4 fixed.xlsx]c4Q4'!$D$7</c:f>
              <c:strCache>
                <c:ptCount val="1"/>
                <c:pt idx="0">
                  <c:v>% of states</c:v>
                </c:pt>
              </c:strCache>
            </c:strRef>
          </c:tx>
          <c:invertIfNegative val="0"/>
          <c:dLbls>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'[SSIP Component 4 fixed.xlsx]c4Q4'!$A$8:$A$12</c:f>
              <c:strCache>
                <c:ptCount val="5"/>
                <c:pt idx="0">
                  <c:v>Preservice PD</c:v>
                </c:pt>
                <c:pt idx="1">
                  <c:v>Recruitment and retention</c:v>
                </c:pt>
                <c:pt idx="2">
                  <c:v>Other PD system</c:v>
                </c:pt>
                <c:pt idx="3">
                  <c:v>Personnel standards</c:v>
                </c:pt>
                <c:pt idx="4">
                  <c:v>TA, training system</c:v>
                </c:pt>
              </c:strCache>
            </c:strRef>
          </c:cat>
          <c:val>
            <c:numRef>
              <c:f>'[SSIP Component 4 fixed.xlsx]c4Q4'!$D$8:$D$12</c:f>
              <c:numCache>
                <c:formatCode>0%</c:formatCode>
                <c:ptCount val="5"/>
                <c:pt idx="0">
                  <c:v>0.1111111111111111</c:v>
                </c:pt>
                <c:pt idx="1">
                  <c:v>0.16666666666666666</c:v>
                </c:pt>
                <c:pt idx="2">
                  <c:v>0.24074074074074073</c:v>
                </c:pt>
                <c:pt idx="3">
                  <c:v>0.27777777777777779</c:v>
                </c:pt>
                <c:pt idx="4">
                  <c:v>0.96296296296296291</c:v>
                </c:pt>
              </c:numCache>
            </c:numRef>
          </c:val>
        </c:ser>
        <c:dLbls>
          <c:showLegendKey val="0"/>
          <c:showVal val="0"/>
          <c:showCatName val="0"/>
          <c:showSerName val="0"/>
          <c:showPercent val="0"/>
          <c:showBubbleSize val="0"/>
        </c:dLbls>
        <c:gapWidth val="150"/>
        <c:axId val="159423104"/>
        <c:axId val="159424896"/>
      </c:barChart>
      <c:catAx>
        <c:axId val="159423104"/>
        <c:scaling>
          <c:orientation val="minMax"/>
        </c:scaling>
        <c:delete val="0"/>
        <c:axPos val="l"/>
        <c:numFmt formatCode="General" sourceLinked="0"/>
        <c:majorTickMark val="out"/>
        <c:minorTickMark val="none"/>
        <c:tickLblPos val="nextTo"/>
        <c:txPr>
          <a:bodyPr/>
          <a:lstStyle/>
          <a:p>
            <a:pPr>
              <a:defRPr sz="2000"/>
            </a:pPr>
            <a:endParaRPr lang="en-US"/>
          </a:p>
        </c:txPr>
        <c:crossAx val="159424896"/>
        <c:crosses val="autoZero"/>
        <c:auto val="1"/>
        <c:lblAlgn val="ctr"/>
        <c:lblOffset val="100"/>
        <c:noMultiLvlLbl val="0"/>
      </c:catAx>
      <c:valAx>
        <c:axId val="159424896"/>
        <c:scaling>
          <c:orientation val="minMax"/>
          <c:max val="1"/>
          <c:min val="0"/>
        </c:scaling>
        <c:delete val="0"/>
        <c:axPos val="b"/>
        <c:majorGridlines>
          <c:spPr>
            <a:ln>
              <a:noFill/>
            </a:ln>
          </c:spPr>
        </c:majorGridlines>
        <c:numFmt formatCode="0%" sourceLinked="1"/>
        <c:majorTickMark val="out"/>
        <c:minorTickMark val="none"/>
        <c:tickLblPos val="nextTo"/>
        <c:txPr>
          <a:bodyPr/>
          <a:lstStyle/>
          <a:p>
            <a:pPr>
              <a:defRPr sz="2000"/>
            </a:pPr>
            <a:endParaRPr lang="en-US"/>
          </a:p>
        </c:txPr>
        <c:crossAx val="159423104"/>
        <c:crosses val="autoZero"/>
        <c:crossBetween val="between"/>
        <c:majorUnit val="0.2"/>
      </c:valAx>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D466C-8ED7-4F29-B46B-78890605AD76}" type="doc">
      <dgm:prSet loTypeId="urn:microsoft.com/office/officeart/2005/8/layout/radial6" loCatId="cycle" qsTypeId="urn:microsoft.com/office/officeart/2005/8/quickstyle/simple1#2" qsCatId="simple" csTypeId="urn:microsoft.com/office/officeart/2005/8/colors/accent1_2#2" csCatId="accent1" phldr="1"/>
      <dgm:spPr/>
      <dgm:t>
        <a:bodyPr/>
        <a:lstStyle/>
        <a:p>
          <a:endParaRPr lang="en-US"/>
        </a:p>
      </dgm:t>
    </dgm:pt>
    <dgm:pt modelId="{D2831F70-3874-4B4D-A7FC-1A537BF48149}">
      <dgm:prSet phldrT="[Text]"/>
      <dgm:spPr/>
      <dgm:t>
        <a:bodyPr/>
        <a:lstStyle/>
        <a:p>
          <a:r>
            <a:rPr lang="en-US" b="1" dirty="0" smtClean="0">
              <a:solidFill>
                <a:schemeClr val="tx1"/>
              </a:solidFill>
            </a:rPr>
            <a:t>Broad</a:t>
          </a:r>
        </a:p>
        <a:p>
          <a:r>
            <a:rPr lang="en-US" b="1" dirty="0" smtClean="0">
              <a:solidFill>
                <a:schemeClr val="tx1"/>
              </a:solidFill>
            </a:rPr>
            <a:t>Infrastructure Analysis</a:t>
          </a:r>
        </a:p>
        <a:p>
          <a:endParaRPr lang="en-US" dirty="0"/>
        </a:p>
      </dgm:t>
    </dgm:pt>
    <dgm:pt modelId="{722168E3-C3E0-4BC5-8842-F9DF4BA8A2D5}" type="parTrans" cxnId="{1C2B1888-DFBD-410A-82C0-97DB084E6514}">
      <dgm:prSet/>
      <dgm:spPr/>
      <dgm:t>
        <a:bodyPr/>
        <a:lstStyle/>
        <a:p>
          <a:endParaRPr lang="en-US"/>
        </a:p>
      </dgm:t>
    </dgm:pt>
    <dgm:pt modelId="{DD750B7F-E701-4EBE-8A00-05D2AEE9FF44}" type="sibTrans" cxnId="{1C2B1888-DFBD-410A-82C0-97DB084E6514}">
      <dgm:prSet/>
      <dgm:spPr/>
      <dgm:t>
        <a:bodyPr/>
        <a:lstStyle/>
        <a:p>
          <a:endParaRPr lang="en-US"/>
        </a:p>
      </dgm:t>
    </dgm:pt>
    <dgm:pt modelId="{8FBD0BBE-0257-4461-84AA-525084E72C64}">
      <dgm:prSet phldrT="[Text]"/>
      <dgm:spPr>
        <a:solidFill>
          <a:schemeClr val="accent1"/>
        </a:solidFill>
      </dgm:spPr>
      <dgm:t>
        <a:bodyPr/>
        <a:lstStyle/>
        <a:p>
          <a:r>
            <a:rPr lang="en-US" altLang="en-US" b="1" dirty="0" smtClean="0">
              <a:solidFill>
                <a:schemeClr val="tx1"/>
              </a:solidFill>
            </a:rPr>
            <a:t>Governance</a:t>
          </a:r>
          <a:endParaRPr lang="en-US" b="1" dirty="0">
            <a:solidFill>
              <a:schemeClr val="tx1"/>
            </a:solidFill>
          </a:endParaRPr>
        </a:p>
      </dgm:t>
    </dgm:pt>
    <dgm:pt modelId="{C31EBF73-247D-4113-BB70-715C8553FAD2}" type="parTrans" cxnId="{449E4DC6-76B5-41C0-A896-7A9FEC0164BA}">
      <dgm:prSet/>
      <dgm:spPr/>
      <dgm:t>
        <a:bodyPr/>
        <a:lstStyle/>
        <a:p>
          <a:endParaRPr lang="en-US"/>
        </a:p>
      </dgm:t>
    </dgm:pt>
    <dgm:pt modelId="{7CD703F2-7773-4AE3-835F-64C1F7F76AF2}" type="sibTrans" cxnId="{449E4DC6-76B5-41C0-A896-7A9FEC0164BA}">
      <dgm:prSet/>
      <dgm:spPr/>
      <dgm:t>
        <a:bodyPr/>
        <a:lstStyle/>
        <a:p>
          <a:endParaRPr lang="en-US"/>
        </a:p>
      </dgm:t>
    </dgm:pt>
    <dgm:pt modelId="{E1E48AED-EBAB-477C-B1D2-34A20D8EBE0F}">
      <dgm:prSet phldrT="[Text]"/>
      <dgm:spPr>
        <a:solidFill>
          <a:schemeClr val="accent2"/>
        </a:solidFill>
      </dgm:spPr>
      <dgm:t>
        <a:bodyPr/>
        <a:lstStyle/>
        <a:p>
          <a:r>
            <a:rPr lang="en-US" altLang="en-US" b="1" dirty="0" smtClean="0">
              <a:solidFill>
                <a:schemeClr val="tx1"/>
              </a:solidFill>
            </a:rPr>
            <a:t>Fiscal</a:t>
          </a:r>
          <a:endParaRPr lang="en-US" b="1" dirty="0">
            <a:solidFill>
              <a:schemeClr val="tx1"/>
            </a:solidFill>
          </a:endParaRPr>
        </a:p>
      </dgm:t>
    </dgm:pt>
    <dgm:pt modelId="{666A33FA-DDB8-4121-9EBB-ADB923B910A9}" type="parTrans" cxnId="{B7592D05-2611-4C51-B29F-424DC07BD7F8}">
      <dgm:prSet/>
      <dgm:spPr/>
      <dgm:t>
        <a:bodyPr/>
        <a:lstStyle/>
        <a:p>
          <a:endParaRPr lang="en-US"/>
        </a:p>
      </dgm:t>
    </dgm:pt>
    <dgm:pt modelId="{CC06ED86-E066-4269-953D-20BE0D92E0D5}" type="sibTrans" cxnId="{B7592D05-2611-4C51-B29F-424DC07BD7F8}">
      <dgm:prSet/>
      <dgm:spPr/>
      <dgm:t>
        <a:bodyPr/>
        <a:lstStyle/>
        <a:p>
          <a:endParaRPr lang="en-US"/>
        </a:p>
      </dgm:t>
    </dgm:pt>
    <dgm:pt modelId="{2791D962-E9FC-4EBC-A3DA-FF5F5252D9B4}">
      <dgm:prSet phldrT="[Text]"/>
      <dgm:spPr>
        <a:solidFill>
          <a:schemeClr val="accent3"/>
        </a:solidFill>
      </dgm:spPr>
      <dgm:t>
        <a:bodyPr/>
        <a:lstStyle/>
        <a:p>
          <a:r>
            <a:rPr lang="en-US" altLang="en-US" b="1" dirty="0" smtClean="0">
              <a:solidFill>
                <a:schemeClr val="tx1"/>
              </a:solidFill>
            </a:rPr>
            <a:t>Quality Standards</a:t>
          </a:r>
          <a:endParaRPr lang="en-US" b="1" dirty="0">
            <a:solidFill>
              <a:schemeClr val="tx1"/>
            </a:solidFill>
          </a:endParaRPr>
        </a:p>
      </dgm:t>
    </dgm:pt>
    <dgm:pt modelId="{07CAEE2A-BE91-4462-AA5B-325B82FA18E1}" type="parTrans" cxnId="{F54A23BC-06E6-4214-805B-5090BE4676B8}">
      <dgm:prSet/>
      <dgm:spPr/>
      <dgm:t>
        <a:bodyPr/>
        <a:lstStyle/>
        <a:p>
          <a:endParaRPr lang="en-US"/>
        </a:p>
      </dgm:t>
    </dgm:pt>
    <dgm:pt modelId="{6561EAAE-EEFE-44C4-BA18-E8BC8E386827}" type="sibTrans" cxnId="{F54A23BC-06E6-4214-805B-5090BE4676B8}">
      <dgm:prSet/>
      <dgm:spPr/>
      <dgm:t>
        <a:bodyPr/>
        <a:lstStyle/>
        <a:p>
          <a:endParaRPr lang="en-US"/>
        </a:p>
      </dgm:t>
    </dgm:pt>
    <dgm:pt modelId="{19B76AED-3F2A-48AB-B12C-F862250B20B1}">
      <dgm:prSet phldrT="[Text]"/>
      <dgm:spPr>
        <a:solidFill>
          <a:schemeClr val="accent4"/>
        </a:solidFill>
      </dgm:spPr>
      <dgm:t>
        <a:bodyPr/>
        <a:lstStyle/>
        <a:p>
          <a:r>
            <a:rPr lang="en-US" altLang="en-US" b="1" dirty="0" smtClean="0">
              <a:solidFill>
                <a:schemeClr val="tx1"/>
              </a:solidFill>
            </a:rPr>
            <a:t>Professional Development</a:t>
          </a:r>
          <a:endParaRPr lang="en-US" b="1" dirty="0">
            <a:solidFill>
              <a:schemeClr val="tx1"/>
            </a:solidFill>
          </a:endParaRPr>
        </a:p>
      </dgm:t>
    </dgm:pt>
    <dgm:pt modelId="{881D5A77-B9CE-4519-8B19-EC87C7C6674A}" type="parTrans" cxnId="{49DA3280-C984-4923-B5A6-E33C8D179754}">
      <dgm:prSet/>
      <dgm:spPr/>
      <dgm:t>
        <a:bodyPr/>
        <a:lstStyle/>
        <a:p>
          <a:endParaRPr lang="en-US"/>
        </a:p>
      </dgm:t>
    </dgm:pt>
    <dgm:pt modelId="{8431E515-3C98-457E-A2A9-4E1F099CBAA1}" type="sibTrans" cxnId="{49DA3280-C984-4923-B5A6-E33C8D179754}">
      <dgm:prSet/>
      <dgm:spPr/>
      <dgm:t>
        <a:bodyPr/>
        <a:lstStyle/>
        <a:p>
          <a:endParaRPr lang="en-US"/>
        </a:p>
      </dgm:t>
    </dgm:pt>
    <dgm:pt modelId="{3F85EBE7-6B7E-41A7-8CD9-31F629884BC3}">
      <dgm:prSet/>
      <dgm:spPr>
        <a:solidFill>
          <a:schemeClr val="accent6"/>
        </a:solidFill>
      </dgm:spPr>
      <dgm:t>
        <a:bodyPr/>
        <a:lstStyle/>
        <a:p>
          <a:r>
            <a:rPr lang="en-US" b="1" dirty="0" smtClean="0">
              <a:solidFill>
                <a:schemeClr val="tx1"/>
              </a:solidFill>
            </a:rPr>
            <a:t>Data</a:t>
          </a:r>
          <a:endParaRPr lang="en-US" b="1" dirty="0">
            <a:solidFill>
              <a:schemeClr val="tx1"/>
            </a:solidFill>
          </a:endParaRPr>
        </a:p>
      </dgm:t>
    </dgm:pt>
    <dgm:pt modelId="{DEAF15F1-37E1-430D-B530-DAC15917CA26}" type="parTrans" cxnId="{CBC88291-F455-40BA-8BDB-D54A27339207}">
      <dgm:prSet/>
      <dgm:spPr/>
      <dgm:t>
        <a:bodyPr/>
        <a:lstStyle/>
        <a:p>
          <a:endParaRPr lang="en-US"/>
        </a:p>
      </dgm:t>
    </dgm:pt>
    <dgm:pt modelId="{EAD1B10B-D35F-412B-BFF2-26A8848E3BAD}" type="sibTrans" cxnId="{CBC88291-F455-40BA-8BDB-D54A27339207}">
      <dgm:prSet/>
      <dgm:spPr/>
      <dgm:t>
        <a:bodyPr/>
        <a:lstStyle/>
        <a:p>
          <a:endParaRPr lang="en-US"/>
        </a:p>
      </dgm:t>
    </dgm:pt>
    <dgm:pt modelId="{E55ED97F-153C-4927-BCCD-53D9977B208B}">
      <dgm:prSet/>
      <dgm:spPr>
        <a:solidFill>
          <a:schemeClr val="bg2">
            <a:lumMod val="50000"/>
          </a:schemeClr>
        </a:solidFill>
      </dgm:spPr>
      <dgm:t>
        <a:bodyPr/>
        <a:lstStyle/>
        <a:p>
          <a:r>
            <a:rPr lang="en-US" b="1" dirty="0" smtClean="0">
              <a:solidFill>
                <a:schemeClr val="tx1"/>
              </a:solidFill>
            </a:rPr>
            <a:t>Technical Assistance</a:t>
          </a:r>
          <a:endParaRPr lang="en-US" b="1" dirty="0">
            <a:solidFill>
              <a:schemeClr val="tx1"/>
            </a:solidFill>
          </a:endParaRPr>
        </a:p>
      </dgm:t>
    </dgm:pt>
    <dgm:pt modelId="{4634500C-65F7-481F-A82B-908A65815DE5}" type="parTrans" cxnId="{26A11E70-9FEE-4FA4-BCB2-D5795B015D62}">
      <dgm:prSet/>
      <dgm:spPr/>
      <dgm:t>
        <a:bodyPr/>
        <a:lstStyle/>
        <a:p>
          <a:endParaRPr lang="en-US"/>
        </a:p>
      </dgm:t>
    </dgm:pt>
    <dgm:pt modelId="{5BD826C0-740B-4FAE-841E-0F849A85359F}" type="sibTrans" cxnId="{26A11E70-9FEE-4FA4-BCB2-D5795B015D62}">
      <dgm:prSet/>
      <dgm:spPr/>
      <dgm:t>
        <a:bodyPr/>
        <a:lstStyle/>
        <a:p>
          <a:endParaRPr lang="en-US"/>
        </a:p>
      </dgm:t>
    </dgm:pt>
    <dgm:pt modelId="{B98911AA-BF82-4A99-96BE-E82FDF61B5D5}">
      <dgm:prSet/>
      <dgm:spPr>
        <a:solidFill>
          <a:srgbClr val="CFCC40"/>
        </a:solidFill>
      </dgm:spPr>
      <dgm:t>
        <a:bodyPr/>
        <a:lstStyle/>
        <a:p>
          <a:r>
            <a:rPr lang="en-US" altLang="en-US" b="1" dirty="0" smtClean="0">
              <a:solidFill>
                <a:schemeClr val="tx1"/>
              </a:solidFill>
            </a:rPr>
            <a:t>Monitoring and Accountability</a:t>
          </a:r>
          <a:endParaRPr lang="en-US" b="1" dirty="0">
            <a:solidFill>
              <a:schemeClr val="tx1"/>
            </a:solidFill>
          </a:endParaRPr>
        </a:p>
      </dgm:t>
    </dgm:pt>
    <dgm:pt modelId="{EA5E1B39-4A2A-4E33-B4B8-6AEEAD3B5EC0}" type="parTrans" cxnId="{63548498-EE62-424D-9A29-62DA57FC53A3}">
      <dgm:prSet/>
      <dgm:spPr/>
      <dgm:t>
        <a:bodyPr/>
        <a:lstStyle/>
        <a:p>
          <a:endParaRPr lang="en-US"/>
        </a:p>
      </dgm:t>
    </dgm:pt>
    <dgm:pt modelId="{68935D6C-3E24-4C16-A24F-EFDA44D31C35}" type="sibTrans" cxnId="{63548498-EE62-424D-9A29-62DA57FC53A3}">
      <dgm:prSet/>
      <dgm:spPr/>
      <dgm:t>
        <a:bodyPr/>
        <a:lstStyle/>
        <a:p>
          <a:endParaRPr lang="en-US"/>
        </a:p>
      </dgm:t>
    </dgm:pt>
    <dgm:pt modelId="{E9FB84A7-BFF5-4A43-BF30-8F89213902FE}" type="pres">
      <dgm:prSet presAssocID="{C6DD466C-8ED7-4F29-B46B-78890605AD76}" presName="Name0" presStyleCnt="0">
        <dgm:presLayoutVars>
          <dgm:chMax val="1"/>
          <dgm:dir/>
          <dgm:animLvl val="ctr"/>
          <dgm:resizeHandles val="exact"/>
        </dgm:presLayoutVars>
      </dgm:prSet>
      <dgm:spPr/>
      <dgm:t>
        <a:bodyPr/>
        <a:lstStyle/>
        <a:p>
          <a:endParaRPr lang="en-US"/>
        </a:p>
      </dgm:t>
    </dgm:pt>
    <dgm:pt modelId="{826155D1-CA21-42E4-A0F5-3EA1E5A4900A}" type="pres">
      <dgm:prSet presAssocID="{D2831F70-3874-4B4D-A7FC-1A537BF48149}" presName="centerShape" presStyleLbl="node0" presStyleIdx="0" presStyleCnt="1" custLinFactNeighborX="1321" custLinFactNeighborY="-387"/>
      <dgm:spPr/>
      <dgm:t>
        <a:bodyPr/>
        <a:lstStyle/>
        <a:p>
          <a:endParaRPr lang="en-US"/>
        </a:p>
      </dgm:t>
    </dgm:pt>
    <dgm:pt modelId="{C5A6DE21-1480-4B7F-944F-ADB5445274F9}" type="pres">
      <dgm:prSet presAssocID="{8FBD0BBE-0257-4461-84AA-525084E72C64}" presName="node" presStyleLbl="node1" presStyleIdx="0" presStyleCnt="7">
        <dgm:presLayoutVars>
          <dgm:bulletEnabled val="1"/>
        </dgm:presLayoutVars>
      </dgm:prSet>
      <dgm:spPr/>
      <dgm:t>
        <a:bodyPr/>
        <a:lstStyle/>
        <a:p>
          <a:endParaRPr lang="en-US"/>
        </a:p>
      </dgm:t>
    </dgm:pt>
    <dgm:pt modelId="{E7F79853-3BE2-4CF2-AC58-6424CA24BB89}" type="pres">
      <dgm:prSet presAssocID="{8FBD0BBE-0257-4461-84AA-525084E72C64}" presName="dummy" presStyleCnt="0"/>
      <dgm:spPr/>
    </dgm:pt>
    <dgm:pt modelId="{BE34F612-7052-4BB9-B8A2-095A8309A287}" type="pres">
      <dgm:prSet presAssocID="{7CD703F2-7773-4AE3-835F-64C1F7F76AF2}" presName="sibTrans" presStyleLbl="sibTrans2D1" presStyleIdx="0" presStyleCnt="7"/>
      <dgm:spPr/>
      <dgm:t>
        <a:bodyPr/>
        <a:lstStyle/>
        <a:p>
          <a:endParaRPr lang="en-US"/>
        </a:p>
      </dgm:t>
    </dgm:pt>
    <dgm:pt modelId="{C152C542-2CC1-463B-9B31-F21DDB9ED954}" type="pres">
      <dgm:prSet presAssocID="{E1E48AED-EBAB-477C-B1D2-34A20D8EBE0F}" presName="node" presStyleLbl="node1" presStyleIdx="1" presStyleCnt="7">
        <dgm:presLayoutVars>
          <dgm:bulletEnabled val="1"/>
        </dgm:presLayoutVars>
      </dgm:prSet>
      <dgm:spPr/>
      <dgm:t>
        <a:bodyPr/>
        <a:lstStyle/>
        <a:p>
          <a:endParaRPr lang="en-US"/>
        </a:p>
      </dgm:t>
    </dgm:pt>
    <dgm:pt modelId="{F40B0E69-99CC-4E95-8D23-F716487DE23A}" type="pres">
      <dgm:prSet presAssocID="{E1E48AED-EBAB-477C-B1D2-34A20D8EBE0F}" presName="dummy" presStyleCnt="0"/>
      <dgm:spPr/>
    </dgm:pt>
    <dgm:pt modelId="{5F420C1D-A4CA-41B1-B894-9780667E5C1B}" type="pres">
      <dgm:prSet presAssocID="{CC06ED86-E066-4269-953D-20BE0D92E0D5}" presName="sibTrans" presStyleLbl="sibTrans2D1" presStyleIdx="1" presStyleCnt="7"/>
      <dgm:spPr/>
      <dgm:t>
        <a:bodyPr/>
        <a:lstStyle/>
        <a:p>
          <a:endParaRPr lang="en-US"/>
        </a:p>
      </dgm:t>
    </dgm:pt>
    <dgm:pt modelId="{0C05100D-0CA8-447B-A5AC-CD8CDC4FB2B8}" type="pres">
      <dgm:prSet presAssocID="{2791D962-E9FC-4EBC-A3DA-FF5F5252D9B4}" presName="node" presStyleLbl="node1" presStyleIdx="2" presStyleCnt="7">
        <dgm:presLayoutVars>
          <dgm:bulletEnabled val="1"/>
        </dgm:presLayoutVars>
      </dgm:prSet>
      <dgm:spPr/>
      <dgm:t>
        <a:bodyPr/>
        <a:lstStyle/>
        <a:p>
          <a:endParaRPr lang="en-US"/>
        </a:p>
      </dgm:t>
    </dgm:pt>
    <dgm:pt modelId="{C0F1A2DE-0DFD-43CD-8CE4-96DE9A106535}" type="pres">
      <dgm:prSet presAssocID="{2791D962-E9FC-4EBC-A3DA-FF5F5252D9B4}" presName="dummy" presStyleCnt="0"/>
      <dgm:spPr/>
    </dgm:pt>
    <dgm:pt modelId="{6D9268DD-831C-4D09-AF43-A44B774772EF}" type="pres">
      <dgm:prSet presAssocID="{6561EAAE-EEFE-44C4-BA18-E8BC8E386827}" presName="sibTrans" presStyleLbl="sibTrans2D1" presStyleIdx="2" presStyleCnt="7"/>
      <dgm:spPr/>
      <dgm:t>
        <a:bodyPr/>
        <a:lstStyle/>
        <a:p>
          <a:endParaRPr lang="en-US"/>
        </a:p>
      </dgm:t>
    </dgm:pt>
    <dgm:pt modelId="{A19FF355-BF15-4866-9D65-8A8422864E32}" type="pres">
      <dgm:prSet presAssocID="{19B76AED-3F2A-48AB-B12C-F862250B20B1}" presName="node" presStyleLbl="node1" presStyleIdx="3" presStyleCnt="7">
        <dgm:presLayoutVars>
          <dgm:bulletEnabled val="1"/>
        </dgm:presLayoutVars>
      </dgm:prSet>
      <dgm:spPr/>
      <dgm:t>
        <a:bodyPr/>
        <a:lstStyle/>
        <a:p>
          <a:endParaRPr lang="en-US"/>
        </a:p>
      </dgm:t>
    </dgm:pt>
    <dgm:pt modelId="{56735C22-C9C9-4891-9F71-31150AA21815}" type="pres">
      <dgm:prSet presAssocID="{19B76AED-3F2A-48AB-B12C-F862250B20B1}" presName="dummy" presStyleCnt="0"/>
      <dgm:spPr/>
    </dgm:pt>
    <dgm:pt modelId="{3A2AA096-6D3C-4B9C-9A77-F8035BE06481}" type="pres">
      <dgm:prSet presAssocID="{8431E515-3C98-457E-A2A9-4E1F099CBAA1}" presName="sibTrans" presStyleLbl="sibTrans2D1" presStyleIdx="3" presStyleCnt="7"/>
      <dgm:spPr/>
      <dgm:t>
        <a:bodyPr/>
        <a:lstStyle/>
        <a:p>
          <a:endParaRPr lang="en-US"/>
        </a:p>
      </dgm:t>
    </dgm:pt>
    <dgm:pt modelId="{50131263-CC4D-41A3-888E-F2E30138C431}" type="pres">
      <dgm:prSet presAssocID="{3F85EBE7-6B7E-41A7-8CD9-31F629884BC3}" presName="node" presStyleLbl="node1" presStyleIdx="4" presStyleCnt="7">
        <dgm:presLayoutVars>
          <dgm:bulletEnabled val="1"/>
        </dgm:presLayoutVars>
      </dgm:prSet>
      <dgm:spPr/>
      <dgm:t>
        <a:bodyPr/>
        <a:lstStyle/>
        <a:p>
          <a:endParaRPr lang="en-US"/>
        </a:p>
      </dgm:t>
    </dgm:pt>
    <dgm:pt modelId="{339506BE-C6C8-44BC-A6DE-DD60D9776D2A}" type="pres">
      <dgm:prSet presAssocID="{3F85EBE7-6B7E-41A7-8CD9-31F629884BC3}" presName="dummy" presStyleCnt="0"/>
      <dgm:spPr/>
    </dgm:pt>
    <dgm:pt modelId="{DB00A56B-B8FD-4F3A-A8BB-BC243DD4EE3A}" type="pres">
      <dgm:prSet presAssocID="{EAD1B10B-D35F-412B-BFF2-26A8848E3BAD}" presName="sibTrans" presStyleLbl="sibTrans2D1" presStyleIdx="4" presStyleCnt="7"/>
      <dgm:spPr/>
      <dgm:t>
        <a:bodyPr/>
        <a:lstStyle/>
        <a:p>
          <a:endParaRPr lang="en-US"/>
        </a:p>
      </dgm:t>
    </dgm:pt>
    <dgm:pt modelId="{F22E5143-C34D-40EE-AB9F-3235DE7523F1}" type="pres">
      <dgm:prSet presAssocID="{E55ED97F-153C-4927-BCCD-53D9977B208B}" presName="node" presStyleLbl="node1" presStyleIdx="5" presStyleCnt="7">
        <dgm:presLayoutVars>
          <dgm:bulletEnabled val="1"/>
        </dgm:presLayoutVars>
      </dgm:prSet>
      <dgm:spPr/>
      <dgm:t>
        <a:bodyPr/>
        <a:lstStyle/>
        <a:p>
          <a:endParaRPr lang="en-US"/>
        </a:p>
      </dgm:t>
    </dgm:pt>
    <dgm:pt modelId="{778AF51F-4862-4ECF-B664-56A7F26100E1}" type="pres">
      <dgm:prSet presAssocID="{E55ED97F-153C-4927-BCCD-53D9977B208B}" presName="dummy" presStyleCnt="0"/>
      <dgm:spPr/>
    </dgm:pt>
    <dgm:pt modelId="{450545BB-5949-4898-BF90-495286448942}" type="pres">
      <dgm:prSet presAssocID="{5BD826C0-740B-4FAE-841E-0F849A85359F}" presName="sibTrans" presStyleLbl="sibTrans2D1" presStyleIdx="5" presStyleCnt="7"/>
      <dgm:spPr/>
      <dgm:t>
        <a:bodyPr/>
        <a:lstStyle/>
        <a:p>
          <a:endParaRPr lang="en-US"/>
        </a:p>
      </dgm:t>
    </dgm:pt>
    <dgm:pt modelId="{399F26F2-20AB-4503-BC70-7588AE5C84F1}" type="pres">
      <dgm:prSet presAssocID="{B98911AA-BF82-4A99-96BE-E82FDF61B5D5}" presName="node" presStyleLbl="node1" presStyleIdx="6" presStyleCnt="7" custRadScaleRad="99023" custRadScaleInc="-7484">
        <dgm:presLayoutVars>
          <dgm:bulletEnabled val="1"/>
        </dgm:presLayoutVars>
      </dgm:prSet>
      <dgm:spPr/>
      <dgm:t>
        <a:bodyPr/>
        <a:lstStyle/>
        <a:p>
          <a:endParaRPr lang="en-US"/>
        </a:p>
      </dgm:t>
    </dgm:pt>
    <dgm:pt modelId="{B5DEB144-23EF-4B03-B331-0B1FE316C1C6}" type="pres">
      <dgm:prSet presAssocID="{B98911AA-BF82-4A99-96BE-E82FDF61B5D5}" presName="dummy" presStyleCnt="0"/>
      <dgm:spPr/>
    </dgm:pt>
    <dgm:pt modelId="{C110FD41-9C27-4D05-BDD0-0EA0CA349F40}" type="pres">
      <dgm:prSet presAssocID="{68935D6C-3E24-4C16-A24F-EFDA44D31C35}" presName="sibTrans" presStyleLbl="sibTrans2D1" presStyleIdx="6" presStyleCnt="7"/>
      <dgm:spPr/>
      <dgm:t>
        <a:bodyPr/>
        <a:lstStyle/>
        <a:p>
          <a:endParaRPr lang="en-US"/>
        </a:p>
      </dgm:t>
    </dgm:pt>
  </dgm:ptLst>
  <dgm:cxnLst>
    <dgm:cxn modelId="{21969FF2-D38C-4EF6-AB38-842AC4096130}" type="presOf" srcId="{D2831F70-3874-4B4D-A7FC-1A537BF48149}" destId="{826155D1-CA21-42E4-A0F5-3EA1E5A4900A}" srcOrd="0" destOrd="0" presId="urn:microsoft.com/office/officeart/2005/8/layout/radial6"/>
    <dgm:cxn modelId="{05E31221-2FB5-45F7-BC89-AA990978855D}" type="presOf" srcId="{3F85EBE7-6B7E-41A7-8CD9-31F629884BC3}" destId="{50131263-CC4D-41A3-888E-F2E30138C431}" srcOrd="0" destOrd="0" presId="urn:microsoft.com/office/officeart/2005/8/layout/radial6"/>
    <dgm:cxn modelId="{0D5CF170-1D0B-47A8-8DEF-0F51E57F1F76}" type="presOf" srcId="{7CD703F2-7773-4AE3-835F-64C1F7F76AF2}" destId="{BE34F612-7052-4BB9-B8A2-095A8309A287}" srcOrd="0" destOrd="0" presId="urn:microsoft.com/office/officeart/2005/8/layout/radial6"/>
    <dgm:cxn modelId="{CBC88291-F455-40BA-8BDB-D54A27339207}" srcId="{D2831F70-3874-4B4D-A7FC-1A537BF48149}" destId="{3F85EBE7-6B7E-41A7-8CD9-31F629884BC3}" srcOrd="4" destOrd="0" parTransId="{DEAF15F1-37E1-430D-B530-DAC15917CA26}" sibTransId="{EAD1B10B-D35F-412B-BFF2-26A8848E3BAD}"/>
    <dgm:cxn modelId="{F54A23BC-06E6-4214-805B-5090BE4676B8}" srcId="{D2831F70-3874-4B4D-A7FC-1A537BF48149}" destId="{2791D962-E9FC-4EBC-A3DA-FF5F5252D9B4}" srcOrd="2" destOrd="0" parTransId="{07CAEE2A-BE91-4462-AA5B-325B82FA18E1}" sibTransId="{6561EAAE-EEFE-44C4-BA18-E8BC8E386827}"/>
    <dgm:cxn modelId="{1C2B1888-DFBD-410A-82C0-97DB084E6514}" srcId="{C6DD466C-8ED7-4F29-B46B-78890605AD76}" destId="{D2831F70-3874-4B4D-A7FC-1A537BF48149}" srcOrd="0" destOrd="0" parTransId="{722168E3-C3E0-4BC5-8842-F9DF4BA8A2D5}" sibTransId="{DD750B7F-E701-4EBE-8A00-05D2AEE9FF44}"/>
    <dgm:cxn modelId="{5BEB9DCC-0559-4EAD-A9F3-CED78EBC954A}" type="presOf" srcId="{E55ED97F-153C-4927-BCCD-53D9977B208B}" destId="{F22E5143-C34D-40EE-AB9F-3235DE7523F1}" srcOrd="0" destOrd="0" presId="urn:microsoft.com/office/officeart/2005/8/layout/radial6"/>
    <dgm:cxn modelId="{15B4C3A8-F96C-4B40-9701-72497DE81A01}" type="presOf" srcId="{CC06ED86-E066-4269-953D-20BE0D92E0D5}" destId="{5F420C1D-A4CA-41B1-B894-9780667E5C1B}" srcOrd="0" destOrd="0" presId="urn:microsoft.com/office/officeart/2005/8/layout/radial6"/>
    <dgm:cxn modelId="{C500468D-5C17-4AEC-8CDB-1E8A4965C072}" type="presOf" srcId="{5BD826C0-740B-4FAE-841E-0F849A85359F}" destId="{450545BB-5949-4898-BF90-495286448942}" srcOrd="0" destOrd="0" presId="urn:microsoft.com/office/officeart/2005/8/layout/radial6"/>
    <dgm:cxn modelId="{CCB02616-C0ED-41C9-AF31-C2FD33230776}" type="presOf" srcId="{68935D6C-3E24-4C16-A24F-EFDA44D31C35}" destId="{C110FD41-9C27-4D05-BDD0-0EA0CA349F40}" srcOrd="0" destOrd="0" presId="urn:microsoft.com/office/officeart/2005/8/layout/radial6"/>
    <dgm:cxn modelId="{26FB7397-70ED-4607-A243-5BE88CA04985}" type="presOf" srcId="{19B76AED-3F2A-48AB-B12C-F862250B20B1}" destId="{A19FF355-BF15-4866-9D65-8A8422864E32}" srcOrd="0" destOrd="0" presId="urn:microsoft.com/office/officeart/2005/8/layout/radial6"/>
    <dgm:cxn modelId="{63548498-EE62-424D-9A29-62DA57FC53A3}" srcId="{D2831F70-3874-4B4D-A7FC-1A537BF48149}" destId="{B98911AA-BF82-4A99-96BE-E82FDF61B5D5}" srcOrd="6" destOrd="0" parTransId="{EA5E1B39-4A2A-4E33-B4B8-6AEEAD3B5EC0}" sibTransId="{68935D6C-3E24-4C16-A24F-EFDA44D31C35}"/>
    <dgm:cxn modelId="{4BA3624A-0E9C-4136-A2C1-9CD7997F6B98}" type="presOf" srcId="{E1E48AED-EBAB-477C-B1D2-34A20D8EBE0F}" destId="{C152C542-2CC1-463B-9B31-F21DDB9ED954}" srcOrd="0" destOrd="0" presId="urn:microsoft.com/office/officeart/2005/8/layout/radial6"/>
    <dgm:cxn modelId="{B7592D05-2611-4C51-B29F-424DC07BD7F8}" srcId="{D2831F70-3874-4B4D-A7FC-1A537BF48149}" destId="{E1E48AED-EBAB-477C-B1D2-34A20D8EBE0F}" srcOrd="1" destOrd="0" parTransId="{666A33FA-DDB8-4121-9EBB-ADB923B910A9}" sibTransId="{CC06ED86-E066-4269-953D-20BE0D92E0D5}"/>
    <dgm:cxn modelId="{26A11E70-9FEE-4FA4-BCB2-D5795B015D62}" srcId="{D2831F70-3874-4B4D-A7FC-1A537BF48149}" destId="{E55ED97F-153C-4927-BCCD-53D9977B208B}" srcOrd="5" destOrd="0" parTransId="{4634500C-65F7-481F-A82B-908A65815DE5}" sibTransId="{5BD826C0-740B-4FAE-841E-0F849A85359F}"/>
    <dgm:cxn modelId="{AED14892-1B90-4FB9-A883-941FBF91E71F}" type="presOf" srcId="{2791D962-E9FC-4EBC-A3DA-FF5F5252D9B4}" destId="{0C05100D-0CA8-447B-A5AC-CD8CDC4FB2B8}" srcOrd="0" destOrd="0" presId="urn:microsoft.com/office/officeart/2005/8/layout/radial6"/>
    <dgm:cxn modelId="{449E4DC6-76B5-41C0-A896-7A9FEC0164BA}" srcId="{D2831F70-3874-4B4D-A7FC-1A537BF48149}" destId="{8FBD0BBE-0257-4461-84AA-525084E72C64}" srcOrd="0" destOrd="0" parTransId="{C31EBF73-247D-4113-BB70-715C8553FAD2}" sibTransId="{7CD703F2-7773-4AE3-835F-64C1F7F76AF2}"/>
    <dgm:cxn modelId="{9B380CAB-C1AB-4749-9287-C28E0AC54304}" type="presOf" srcId="{6561EAAE-EEFE-44C4-BA18-E8BC8E386827}" destId="{6D9268DD-831C-4D09-AF43-A44B774772EF}" srcOrd="0" destOrd="0" presId="urn:microsoft.com/office/officeart/2005/8/layout/radial6"/>
    <dgm:cxn modelId="{48E6C353-3F78-4063-B10A-A69F0A411AD9}" type="presOf" srcId="{8431E515-3C98-457E-A2A9-4E1F099CBAA1}" destId="{3A2AA096-6D3C-4B9C-9A77-F8035BE06481}" srcOrd="0" destOrd="0" presId="urn:microsoft.com/office/officeart/2005/8/layout/radial6"/>
    <dgm:cxn modelId="{9657EACD-EEA5-4164-BF1D-40C66604AE2F}" type="presOf" srcId="{8FBD0BBE-0257-4461-84AA-525084E72C64}" destId="{C5A6DE21-1480-4B7F-944F-ADB5445274F9}" srcOrd="0" destOrd="0" presId="urn:microsoft.com/office/officeart/2005/8/layout/radial6"/>
    <dgm:cxn modelId="{61D3DD81-8106-4216-8508-C8142BA88B91}" type="presOf" srcId="{B98911AA-BF82-4A99-96BE-E82FDF61B5D5}" destId="{399F26F2-20AB-4503-BC70-7588AE5C84F1}" srcOrd="0" destOrd="0" presId="urn:microsoft.com/office/officeart/2005/8/layout/radial6"/>
    <dgm:cxn modelId="{71C7F2B7-25E9-4EFE-A5B6-3FEA4EACE86E}" type="presOf" srcId="{EAD1B10B-D35F-412B-BFF2-26A8848E3BAD}" destId="{DB00A56B-B8FD-4F3A-A8BB-BC243DD4EE3A}" srcOrd="0" destOrd="0" presId="urn:microsoft.com/office/officeart/2005/8/layout/radial6"/>
    <dgm:cxn modelId="{E57E5BF1-8EEF-42FC-A740-01B5EFC63EF5}" type="presOf" srcId="{C6DD466C-8ED7-4F29-B46B-78890605AD76}" destId="{E9FB84A7-BFF5-4A43-BF30-8F89213902FE}" srcOrd="0" destOrd="0" presId="urn:microsoft.com/office/officeart/2005/8/layout/radial6"/>
    <dgm:cxn modelId="{49DA3280-C984-4923-B5A6-E33C8D179754}" srcId="{D2831F70-3874-4B4D-A7FC-1A537BF48149}" destId="{19B76AED-3F2A-48AB-B12C-F862250B20B1}" srcOrd="3" destOrd="0" parTransId="{881D5A77-B9CE-4519-8B19-EC87C7C6674A}" sibTransId="{8431E515-3C98-457E-A2A9-4E1F099CBAA1}"/>
    <dgm:cxn modelId="{5A23CB85-E786-4E37-BE26-F6ADF212B0CB}" type="presParOf" srcId="{E9FB84A7-BFF5-4A43-BF30-8F89213902FE}" destId="{826155D1-CA21-42E4-A0F5-3EA1E5A4900A}" srcOrd="0" destOrd="0" presId="urn:microsoft.com/office/officeart/2005/8/layout/radial6"/>
    <dgm:cxn modelId="{F17DC69F-DF3B-4B64-90BA-DFCD365BF28B}" type="presParOf" srcId="{E9FB84A7-BFF5-4A43-BF30-8F89213902FE}" destId="{C5A6DE21-1480-4B7F-944F-ADB5445274F9}" srcOrd="1" destOrd="0" presId="urn:microsoft.com/office/officeart/2005/8/layout/radial6"/>
    <dgm:cxn modelId="{D0D8F833-4343-47B3-8539-DB3BB97CCBCA}" type="presParOf" srcId="{E9FB84A7-BFF5-4A43-BF30-8F89213902FE}" destId="{E7F79853-3BE2-4CF2-AC58-6424CA24BB89}" srcOrd="2" destOrd="0" presId="urn:microsoft.com/office/officeart/2005/8/layout/radial6"/>
    <dgm:cxn modelId="{C6F371EB-4F6A-4098-9253-38B7974F7CB0}" type="presParOf" srcId="{E9FB84A7-BFF5-4A43-BF30-8F89213902FE}" destId="{BE34F612-7052-4BB9-B8A2-095A8309A287}" srcOrd="3" destOrd="0" presId="urn:microsoft.com/office/officeart/2005/8/layout/radial6"/>
    <dgm:cxn modelId="{64B36723-4606-4E0F-85F0-A8B1142FB01F}" type="presParOf" srcId="{E9FB84A7-BFF5-4A43-BF30-8F89213902FE}" destId="{C152C542-2CC1-463B-9B31-F21DDB9ED954}" srcOrd="4" destOrd="0" presId="urn:microsoft.com/office/officeart/2005/8/layout/radial6"/>
    <dgm:cxn modelId="{5B4B271D-1F80-4F8E-8BE5-1FA311408F06}" type="presParOf" srcId="{E9FB84A7-BFF5-4A43-BF30-8F89213902FE}" destId="{F40B0E69-99CC-4E95-8D23-F716487DE23A}" srcOrd="5" destOrd="0" presId="urn:microsoft.com/office/officeart/2005/8/layout/radial6"/>
    <dgm:cxn modelId="{E6F6C1C3-D97F-4CC9-9AD8-C5DD4E474894}" type="presParOf" srcId="{E9FB84A7-BFF5-4A43-BF30-8F89213902FE}" destId="{5F420C1D-A4CA-41B1-B894-9780667E5C1B}" srcOrd="6" destOrd="0" presId="urn:microsoft.com/office/officeart/2005/8/layout/radial6"/>
    <dgm:cxn modelId="{C0A4FF55-09BB-4C88-9C3D-E052570DD36D}" type="presParOf" srcId="{E9FB84A7-BFF5-4A43-BF30-8F89213902FE}" destId="{0C05100D-0CA8-447B-A5AC-CD8CDC4FB2B8}" srcOrd="7" destOrd="0" presId="urn:microsoft.com/office/officeart/2005/8/layout/radial6"/>
    <dgm:cxn modelId="{7ED18DCB-AB38-4827-B636-5426C3D483FA}" type="presParOf" srcId="{E9FB84A7-BFF5-4A43-BF30-8F89213902FE}" destId="{C0F1A2DE-0DFD-43CD-8CE4-96DE9A106535}" srcOrd="8" destOrd="0" presId="urn:microsoft.com/office/officeart/2005/8/layout/radial6"/>
    <dgm:cxn modelId="{4A7BD892-1C31-49EF-94F0-A44C768762F1}" type="presParOf" srcId="{E9FB84A7-BFF5-4A43-BF30-8F89213902FE}" destId="{6D9268DD-831C-4D09-AF43-A44B774772EF}" srcOrd="9" destOrd="0" presId="urn:microsoft.com/office/officeart/2005/8/layout/radial6"/>
    <dgm:cxn modelId="{D49D596A-474F-4C2E-A00B-9C083E81E968}" type="presParOf" srcId="{E9FB84A7-BFF5-4A43-BF30-8F89213902FE}" destId="{A19FF355-BF15-4866-9D65-8A8422864E32}" srcOrd="10" destOrd="0" presId="urn:microsoft.com/office/officeart/2005/8/layout/radial6"/>
    <dgm:cxn modelId="{A627CBF0-CFEE-4553-9248-8853D5DF41E7}" type="presParOf" srcId="{E9FB84A7-BFF5-4A43-BF30-8F89213902FE}" destId="{56735C22-C9C9-4891-9F71-31150AA21815}" srcOrd="11" destOrd="0" presId="urn:microsoft.com/office/officeart/2005/8/layout/radial6"/>
    <dgm:cxn modelId="{45E7D7FA-A0B4-42F8-AA27-CD24F904B17B}" type="presParOf" srcId="{E9FB84A7-BFF5-4A43-BF30-8F89213902FE}" destId="{3A2AA096-6D3C-4B9C-9A77-F8035BE06481}" srcOrd="12" destOrd="0" presId="urn:microsoft.com/office/officeart/2005/8/layout/radial6"/>
    <dgm:cxn modelId="{14E92C83-6126-4D5A-8CD6-75AC0F8EE8C2}" type="presParOf" srcId="{E9FB84A7-BFF5-4A43-BF30-8F89213902FE}" destId="{50131263-CC4D-41A3-888E-F2E30138C431}" srcOrd="13" destOrd="0" presId="urn:microsoft.com/office/officeart/2005/8/layout/radial6"/>
    <dgm:cxn modelId="{E245D964-484B-4574-94A8-83273136EF6D}" type="presParOf" srcId="{E9FB84A7-BFF5-4A43-BF30-8F89213902FE}" destId="{339506BE-C6C8-44BC-A6DE-DD60D9776D2A}" srcOrd="14" destOrd="0" presId="urn:microsoft.com/office/officeart/2005/8/layout/radial6"/>
    <dgm:cxn modelId="{2B11C066-F8F8-4D7E-90A0-EF5465AC2BA4}" type="presParOf" srcId="{E9FB84A7-BFF5-4A43-BF30-8F89213902FE}" destId="{DB00A56B-B8FD-4F3A-A8BB-BC243DD4EE3A}" srcOrd="15" destOrd="0" presId="urn:microsoft.com/office/officeart/2005/8/layout/radial6"/>
    <dgm:cxn modelId="{ABDF07F4-5282-47D7-AD01-0E5A09A428FA}" type="presParOf" srcId="{E9FB84A7-BFF5-4A43-BF30-8F89213902FE}" destId="{F22E5143-C34D-40EE-AB9F-3235DE7523F1}" srcOrd="16" destOrd="0" presId="urn:microsoft.com/office/officeart/2005/8/layout/radial6"/>
    <dgm:cxn modelId="{99016614-45AF-4B11-A830-009159DFEA6E}" type="presParOf" srcId="{E9FB84A7-BFF5-4A43-BF30-8F89213902FE}" destId="{778AF51F-4862-4ECF-B664-56A7F26100E1}" srcOrd="17" destOrd="0" presId="urn:microsoft.com/office/officeart/2005/8/layout/radial6"/>
    <dgm:cxn modelId="{62DF4BB7-9349-4305-A11D-67F0A8C4623D}" type="presParOf" srcId="{E9FB84A7-BFF5-4A43-BF30-8F89213902FE}" destId="{450545BB-5949-4898-BF90-495286448942}" srcOrd="18" destOrd="0" presId="urn:microsoft.com/office/officeart/2005/8/layout/radial6"/>
    <dgm:cxn modelId="{59803A55-D257-4E70-9E2F-ED7589B59235}" type="presParOf" srcId="{E9FB84A7-BFF5-4A43-BF30-8F89213902FE}" destId="{399F26F2-20AB-4503-BC70-7588AE5C84F1}" srcOrd="19" destOrd="0" presId="urn:microsoft.com/office/officeart/2005/8/layout/radial6"/>
    <dgm:cxn modelId="{BCDADA02-0573-4A51-9543-C3111396BEC7}" type="presParOf" srcId="{E9FB84A7-BFF5-4A43-BF30-8F89213902FE}" destId="{B5DEB144-23EF-4B03-B331-0B1FE316C1C6}" srcOrd="20" destOrd="0" presId="urn:microsoft.com/office/officeart/2005/8/layout/radial6"/>
    <dgm:cxn modelId="{CA243E0F-62B8-4ABC-A6C3-7AA90A42F718}" type="presParOf" srcId="{E9FB84A7-BFF5-4A43-BF30-8F89213902FE}" destId="{C110FD41-9C27-4D05-BDD0-0EA0CA349F40}"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0FD41-9C27-4D05-BDD0-0EA0CA349F40}">
      <dsp:nvSpPr>
        <dsp:cNvPr id="0" name=""/>
        <dsp:cNvSpPr/>
      </dsp:nvSpPr>
      <dsp:spPr>
        <a:xfrm>
          <a:off x="573654" y="376852"/>
          <a:ext cx="3003725" cy="3003725"/>
        </a:xfrm>
        <a:prstGeom prst="blockArc">
          <a:avLst>
            <a:gd name="adj1" fmla="val 13011478"/>
            <a:gd name="adj2" fmla="val 16157707"/>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0545BB-5949-4898-BF90-495286448942}">
      <dsp:nvSpPr>
        <dsp:cNvPr id="0" name=""/>
        <dsp:cNvSpPr/>
      </dsp:nvSpPr>
      <dsp:spPr>
        <a:xfrm>
          <a:off x="559598" y="395297"/>
          <a:ext cx="3003725" cy="3003725"/>
        </a:xfrm>
        <a:prstGeom prst="blockArc">
          <a:avLst>
            <a:gd name="adj1" fmla="val 10072405"/>
            <a:gd name="adj2" fmla="val 13065612"/>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0A56B-B8FD-4F3A-A8BB-BC243DD4EE3A}">
      <dsp:nvSpPr>
        <dsp:cNvPr id="0" name=""/>
        <dsp:cNvSpPr/>
      </dsp:nvSpPr>
      <dsp:spPr>
        <a:xfrm>
          <a:off x="555537" y="376964"/>
          <a:ext cx="3003725" cy="3003725"/>
        </a:xfrm>
        <a:prstGeom prst="blockArc">
          <a:avLst>
            <a:gd name="adj1" fmla="val 6942857"/>
            <a:gd name="adj2" fmla="val 10028571"/>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2AA096-6D3C-4B9C-9A77-F8035BE06481}">
      <dsp:nvSpPr>
        <dsp:cNvPr id="0" name=""/>
        <dsp:cNvSpPr/>
      </dsp:nvSpPr>
      <dsp:spPr>
        <a:xfrm>
          <a:off x="555537" y="376964"/>
          <a:ext cx="3003725" cy="3003725"/>
        </a:xfrm>
        <a:prstGeom prst="blockArc">
          <a:avLst>
            <a:gd name="adj1" fmla="val 3857143"/>
            <a:gd name="adj2" fmla="val 6942857"/>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9268DD-831C-4D09-AF43-A44B774772EF}">
      <dsp:nvSpPr>
        <dsp:cNvPr id="0" name=""/>
        <dsp:cNvSpPr/>
      </dsp:nvSpPr>
      <dsp:spPr>
        <a:xfrm>
          <a:off x="555537" y="376964"/>
          <a:ext cx="3003725" cy="3003725"/>
        </a:xfrm>
        <a:prstGeom prst="blockArc">
          <a:avLst>
            <a:gd name="adj1" fmla="val 771429"/>
            <a:gd name="adj2" fmla="val 3857143"/>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C1D-A4CA-41B1-B894-9780667E5C1B}">
      <dsp:nvSpPr>
        <dsp:cNvPr id="0" name=""/>
        <dsp:cNvSpPr/>
      </dsp:nvSpPr>
      <dsp:spPr>
        <a:xfrm>
          <a:off x="555537" y="376964"/>
          <a:ext cx="3003725" cy="3003725"/>
        </a:xfrm>
        <a:prstGeom prst="blockArc">
          <a:avLst>
            <a:gd name="adj1" fmla="val 19285714"/>
            <a:gd name="adj2" fmla="val 771429"/>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4F612-7052-4BB9-B8A2-095A8309A287}">
      <dsp:nvSpPr>
        <dsp:cNvPr id="0" name=""/>
        <dsp:cNvSpPr/>
      </dsp:nvSpPr>
      <dsp:spPr>
        <a:xfrm>
          <a:off x="555537" y="376964"/>
          <a:ext cx="3003725" cy="3003725"/>
        </a:xfrm>
        <a:prstGeom prst="blockArc">
          <a:avLst>
            <a:gd name="adj1" fmla="val 16200000"/>
            <a:gd name="adj2" fmla="val 19285714"/>
            <a:gd name="adj3" fmla="val 388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6155D1-CA21-42E4-A0F5-3EA1E5A4900A}">
      <dsp:nvSpPr>
        <dsp:cNvPr id="0" name=""/>
        <dsp:cNvSpPr/>
      </dsp:nvSpPr>
      <dsp:spPr>
        <a:xfrm>
          <a:off x="1517664" y="1288784"/>
          <a:ext cx="1157287" cy="11572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rPr>
            <a:t>Broad</a:t>
          </a:r>
        </a:p>
        <a:p>
          <a:pPr lvl="0" algn="ctr" defTabSz="444500">
            <a:lnSpc>
              <a:spcPct val="90000"/>
            </a:lnSpc>
            <a:spcBef>
              <a:spcPct val="0"/>
            </a:spcBef>
            <a:spcAft>
              <a:spcPct val="35000"/>
            </a:spcAft>
          </a:pPr>
          <a:r>
            <a:rPr lang="en-US" sz="1000" b="1" kern="1200" dirty="0" smtClean="0">
              <a:solidFill>
                <a:schemeClr val="tx1"/>
              </a:solidFill>
            </a:rPr>
            <a:t>Infrastructure Analysis</a:t>
          </a:r>
        </a:p>
        <a:p>
          <a:pPr lvl="0" algn="ctr" defTabSz="444500">
            <a:lnSpc>
              <a:spcPct val="90000"/>
            </a:lnSpc>
            <a:spcBef>
              <a:spcPct val="0"/>
            </a:spcBef>
            <a:spcAft>
              <a:spcPct val="35000"/>
            </a:spcAft>
          </a:pPr>
          <a:endParaRPr lang="en-US" sz="1000" kern="1200" dirty="0"/>
        </a:p>
      </dsp:txBody>
      <dsp:txXfrm>
        <a:off x="1687145" y="1458265"/>
        <a:ext cx="818325" cy="818325"/>
      </dsp:txXfrm>
    </dsp:sp>
    <dsp:sp modelId="{C5A6DE21-1480-4B7F-944F-ADB5445274F9}">
      <dsp:nvSpPr>
        <dsp:cNvPr id="0" name=""/>
        <dsp:cNvSpPr/>
      </dsp:nvSpPr>
      <dsp:spPr>
        <a:xfrm>
          <a:off x="1652349" y="1077"/>
          <a:ext cx="810101" cy="81010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altLang="en-US" sz="700" b="1" kern="1200" dirty="0" smtClean="0">
              <a:solidFill>
                <a:schemeClr val="tx1"/>
              </a:solidFill>
            </a:rPr>
            <a:t>Governance</a:t>
          </a:r>
          <a:endParaRPr lang="en-US" sz="700" b="1" kern="1200" dirty="0">
            <a:solidFill>
              <a:schemeClr val="tx1"/>
            </a:solidFill>
          </a:endParaRPr>
        </a:p>
      </dsp:txBody>
      <dsp:txXfrm>
        <a:off x="1770986" y="119714"/>
        <a:ext cx="572827" cy="572827"/>
      </dsp:txXfrm>
    </dsp:sp>
    <dsp:sp modelId="{C152C542-2CC1-463B-9B31-F21DDB9ED954}">
      <dsp:nvSpPr>
        <dsp:cNvPr id="0" name=""/>
        <dsp:cNvSpPr/>
      </dsp:nvSpPr>
      <dsp:spPr>
        <a:xfrm>
          <a:off x="2803751" y="555563"/>
          <a:ext cx="810101" cy="81010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altLang="en-US" sz="700" b="1" kern="1200" dirty="0" smtClean="0">
              <a:solidFill>
                <a:schemeClr val="tx1"/>
              </a:solidFill>
            </a:rPr>
            <a:t>Fiscal</a:t>
          </a:r>
          <a:endParaRPr lang="en-US" sz="700" b="1" kern="1200" dirty="0">
            <a:solidFill>
              <a:schemeClr val="tx1"/>
            </a:solidFill>
          </a:endParaRPr>
        </a:p>
      </dsp:txBody>
      <dsp:txXfrm>
        <a:off x="2922388" y="674200"/>
        <a:ext cx="572827" cy="572827"/>
      </dsp:txXfrm>
    </dsp:sp>
    <dsp:sp modelId="{0C05100D-0CA8-447B-A5AC-CD8CDC4FB2B8}">
      <dsp:nvSpPr>
        <dsp:cNvPr id="0" name=""/>
        <dsp:cNvSpPr/>
      </dsp:nvSpPr>
      <dsp:spPr>
        <a:xfrm>
          <a:off x="3088124" y="1801482"/>
          <a:ext cx="810101" cy="81010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altLang="en-US" sz="700" b="1" kern="1200" dirty="0" smtClean="0">
              <a:solidFill>
                <a:schemeClr val="tx1"/>
              </a:solidFill>
            </a:rPr>
            <a:t>Quality Standards</a:t>
          </a:r>
          <a:endParaRPr lang="en-US" sz="700" b="1" kern="1200" dirty="0">
            <a:solidFill>
              <a:schemeClr val="tx1"/>
            </a:solidFill>
          </a:endParaRPr>
        </a:p>
      </dsp:txBody>
      <dsp:txXfrm>
        <a:off x="3206761" y="1920119"/>
        <a:ext cx="572827" cy="572827"/>
      </dsp:txXfrm>
    </dsp:sp>
    <dsp:sp modelId="{A19FF355-BF15-4866-9D65-8A8422864E32}">
      <dsp:nvSpPr>
        <dsp:cNvPr id="0" name=""/>
        <dsp:cNvSpPr/>
      </dsp:nvSpPr>
      <dsp:spPr>
        <a:xfrm>
          <a:off x="2291329" y="2800632"/>
          <a:ext cx="810101" cy="810101"/>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altLang="en-US" sz="700" b="1" kern="1200" dirty="0" smtClean="0">
              <a:solidFill>
                <a:schemeClr val="tx1"/>
              </a:solidFill>
            </a:rPr>
            <a:t>Professional Development</a:t>
          </a:r>
          <a:endParaRPr lang="en-US" sz="700" b="1" kern="1200" dirty="0">
            <a:solidFill>
              <a:schemeClr val="tx1"/>
            </a:solidFill>
          </a:endParaRPr>
        </a:p>
      </dsp:txBody>
      <dsp:txXfrm>
        <a:off x="2409966" y="2919269"/>
        <a:ext cx="572827" cy="572827"/>
      </dsp:txXfrm>
    </dsp:sp>
    <dsp:sp modelId="{50131263-CC4D-41A3-888E-F2E30138C431}">
      <dsp:nvSpPr>
        <dsp:cNvPr id="0" name=""/>
        <dsp:cNvSpPr/>
      </dsp:nvSpPr>
      <dsp:spPr>
        <a:xfrm>
          <a:off x="1013369" y="2800632"/>
          <a:ext cx="810101" cy="81010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Data</a:t>
          </a:r>
          <a:endParaRPr lang="en-US" sz="700" b="1" kern="1200" dirty="0">
            <a:solidFill>
              <a:schemeClr val="tx1"/>
            </a:solidFill>
          </a:endParaRPr>
        </a:p>
      </dsp:txBody>
      <dsp:txXfrm>
        <a:off x="1132006" y="2919269"/>
        <a:ext cx="572827" cy="572827"/>
      </dsp:txXfrm>
    </dsp:sp>
    <dsp:sp modelId="{F22E5143-C34D-40EE-AB9F-3235DE7523F1}">
      <dsp:nvSpPr>
        <dsp:cNvPr id="0" name=""/>
        <dsp:cNvSpPr/>
      </dsp:nvSpPr>
      <dsp:spPr>
        <a:xfrm>
          <a:off x="216573" y="1801482"/>
          <a:ext cx="810101" cy="810101"/>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tx1"/>
              </a:solidFill>
            </a:rPr>
            <a:t>Technical Assistance</a:t>
          </a:r>
          <a:endParaRPr lang="en-US" sz="700" b="1" kern="1200" dirty="0">
            <a:solidFill>
              <a:schemeClr val="tx1"/>
            </a:solidFill>
          </a:endParaRPr>
        </a:p>
      </dsp:txBody>
      <dsp:txXfrm>
        <a:off x="335210" y="1920119"/>
        <a:ext cx="572827" cy="572827"/>
      </dsp:txXfrm>
    </dsp:sp>
    <dsp:sp modelId="{399F26F2-20AB-4503-BC70-7588AE5C84F1}">
      <dsp:nvSpPr>
        <dsp:cNvPr id="0" name=""/>
        <dsp:cNvSpPr/>
      </dsp:nvSpPr>
      <dsp:spPr>
        <a:xfrm>
          <a:off x="492123" y="590290"/>
          <a:ext cx="810101" cy="810101"/>
        </a:xfrm>
        <a:prstGeom prst="ellipse">
          <a:avLst/>
        </a:prstGeom>
        <a:solidFill>
          <a:srgbClr val="CF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altLang="en-US" sz="700" b="1" kern="1200" dirty="0" smtClean="0">
              <a:solidFill>
                <a:schemeClr val="tx1"/>
              </a:solidFill>
            </a:rPr>
            <a:t>Monitoring and Accountability</a:t>
          </a:r>
          <a:endParaRPr lang="en-US" sz="700" b="1" kern="1200" dirty="0">
            <a:solidFill>
              <a:schemeClr val="tx1"/>
            </a:solidFill>
          </a:endParaRPr>
        </a:p>
      </dsp:txBody>
      <dsp:txXfrm>
        <a:off x="610760" y="708927"/>
        <a:ext cx="572827" cy="5728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0.00877</cdr:x>
      <cdr:y>0.93996</cdr:y>
    </cdr:from>
    <cdr:to>
      <cdr:x>0.72369</cdr:x>
      <cdr:y>1</cdr:y>
    </cdr:to>
    <cdr:sp macro="" textlink="">
      <cdr:nvSpPr>
        <cdr:cNvPr id="2" name="TextBox 3"/>
        <cdr:cNvSpPr txBox="1"/>
      </cdr:nvSpPr>
      <cdr:spPr>
        <a:xfrm xmlns:a="http://schemas.openxmlformats.org/drawingml/2006/main">
          <a:off x="76200" y="5300246"/>
          <a:ext cx="6210354" cy="338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100" dirty="0"/>
            <a:t>* </a:t>
          </a:r>
          <a:r>
            <a:rPr lang="en-US" sz="1600" dirty="0"/>
            <a:t>Two states where</a:t>
          </a:r>
          <a:r>
            <a:rPr lang="en-US" sz="1600" baseline="0" dirty="0"/>
            <a:t> 619 was the focus of the Part B SSIP are not included</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BA61D2A-5E0C-432A-98DF-89F8663C8D06}" type="datetimeFigureOut">
              <a:rPr lang="en-US" smtClean="0"/>
              <a:t>11/23/2015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887C030-47D2-46E9-ABFF-356C1488DFC9}" type="slidenum">
              <a:rPr lang="en-US" smtClean="0"/>
              <a:t>‹#›</a:t>
            </a:fld>
            <a:endParaRPr lang="en-US" dirty="0"/>
          </a:p>
        </p:txBody>
      </p:sp>
    </p:spTree>
    <p:extLst>
      <p:ext uri="{BB962C8B-B14F-4D97-AF65-F5344CB8AC3E}">
        <p14:creationId xmlns:p14="http://schemas.microsoft.com/office/powerpoint/2010/main" val="312303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p>
          <a:p>
            <a:endParaRPr lang="en-US" dirty="0" smtClean="0"/>
          </a:p>
          <a:p>
            <a:r>
              <a:rPr lang="en-US" dirty="0" smtClean="0"/>
              <a:t>Good afternoon and welcome to the webinar.  My name is Anne Lucas.  I am with the ECTA Center and the DaSy</a:t>
            </a:r>
            <a:r>
              <a:rPr lang="en-US" baseline="0" dirty="0" smtClean="0"/>
              <a:t> Center.  The webinar today focuses on a national overview of state’s Phase I SSIP </a:t>
            </a:r>
            <a:r>
              <a:rPr lang="en-US" baseline="0" dirty="0" smtClean="0"/>
              <a:t>based on the SSIP content analysis that was completed last summer by TA providers.  The webinar is </a:t>
            </a:r>
            <a:r>
              <a:rPr lang="en-US" baseline="0" dirty="0" smtClean="0"/>
              <a:t>co-sponsored by the IDC, ECTA Center, DaSy and NCSI. </a:t>
            </a:r>
            <a:r>
              <a:rPr lang="en-US" baseline="0" dirty="0" smtClean="0"/>
              <a:t>Today</a:t>
            </a:r>
            <a:r>
              <a:rPr lang="en-US" baseline="0" dirty="0" smtClean="0"/>
              <a:t>, you will hear from a number of early childhood colleagues as we share the results of the SSIP content analysis including Lynne Kahn, DaSy, Taletha Derrington, DaSy/NSCI, Kathy Whaley, ECTA/DaSy, Abby Winer, ECTA/DaSy, Robin Nelson, DaSy/IDC, Carolee Eslinger, IDC, Alise Paillard, NCSI, and Cornelia Taylor, ECTA/DaSy.</a:t>
            </a:r>
          </a:p>
          <a:p>
            <a:endParaRPr lang="en-US" baseline="0" dirty="0" smtClean="0"/>
          </a:p>
          <a:p>
            <a:r>
              <a:rPr lang="en-US" baseline="0" dirty="0" smtClean="0"/>
              <a:t>We have muted all lines for today’s webinar and we invite you to use the chat box if you have questions.  </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a:t>
            </a:fld>
            <a:endParaRPr lang="en-US" dirty="0"/>
          </a:p>
        </p:txBody>
      </p:sp>
    </p:spTree>
    <p:extLst>
      <p:ext uri="{BB962C8B-B14F-4D97-AF65-F5344CB8AC3E}">
        <p14:creationId xmlns:p14="http://schemas.microsoft.com/office/powerpoint/2010/main" val="3753057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a:p>
            <a:r>
              <a:rPr lang="en-US" dirty="0" smtClean="0"/>
              <a:t>All states were required to conduct an analysis of their infrastructure capacity.  The infrastructure </a:t>
            </a:r>
            <a:r>
              <a:rPr lang="en-US" baseline="0" dirty="0" smtClean="0"/>
              <a:t>components analyzed included </a:t>
            </a:r>
            <a:r>
              <a:rPr lang="en-US" dirty="0"/>
              <a:t>governance, fiscal, quality standards, professional development, data, technical assistance, and accountability/monitoring related to building local capacity to improve the SIMR.</a:t>
            </a:r>
            <a:r>
              <a:rPr lang="en-US" dirty="0" smtClean="0"/>
              <a:t>  </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11</a:t>
            </a:fld>
            <a:endParaRPr lang="en-US" dirty="0"/>
          </a:p>
        </p:txBody>
      </p:sp>
    </p:spTree>
    <p:extLst>
      <p:ext uri="{BB962C8B-B14F-4D97-AF65-F5344CB8AC3E}">
        <p14:creationId xmlns:p14="http://schemas.microsoft.com/office/powerpoint/2010/main" val="257845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a:p>
            <a:r>
              <a:rPr lang="en-US" dirty="0" smtClean="0"/>
              <a:t>This slide shows</a:t>
            </a:r>
            <a:r>
              <a:rPr lang="en-US" baseline="0" dirty="0" smtClean="0"/>
              <a:t> state identified needs for the different components of the infrastructure analysis. </a:t>
            </a:r>
            <a:r>
              <a:rPr lang="en-US" dirty="0" smtClean="0"/>
              <a:t>All states identified infrastructure</a:t>
            </a:r>
            <a:r>
              <a:rPr lang="en-US" baseline="0" dirty="0" smtClean="0"/>
              <a:t> related </a:t>
            </a:r>
            <a:r>
              <a:rPr lang="en-US" dirty="0" smtClean="0"/>
              <a:t>needs in their personnel development system, while</a:t>
            </a:r>
            <a:r>
              <a:rPr lang="en-US" baseline="0" dirty="0" smtClean="0"/>
              <a:t> 98% of states identified aspects of their accountability and governance system as needing improvement.  54 states (or 96%) also identified that their data system, TA system and fiscal systems had areas of need.  53 states mentioned needs in their quality standards. </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12</a:t>
            </a:fld>
            <a:endParaRPr lang="en-US" dirty="0"/>
          </a:p>
        </p:txBody>
      </p:sp>
    </p:spTree>
    <p:extLst>
      <p:ext uri="{BB962C8B-B14F-4D97-AF65-F5344CB8AC3E}">
        <p14:creationId xmlns:p14="http://schemas.microsoft.com/office/powerpoint/2010/main" val="396230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Kathy</a:t>
            </a:r>
          </a:p>
          <a:p>
            <a:pPr defTabSz="939363">
              <a:defRPr/>
            </a:pPr>
            <a:endParaRPr lang="en-US" dirty="0"/>
          </a:p>
          <a:p>
            <a:pPr defTabSz="939363">
              <a:defRPr/>
            </a:pPr>
            <a:r>
              <a:rPr lang="en-US" dirty="0"/>
              <a:t>Specific areas of needs were identified by states in their infrastructure analysis of components. These are the specific areas related to professional development analysis. Needs related to technical assistance and training systems were described by 73% of the states representing 41 states.  Forty-three percent of the states indicated needs in the area of personnel standards.  A quarter of the states (25%) identified needs in the area of recruitment and retention, while 21% found needs in the area of preservice professional development.  </a:t>
            </a:r>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13</a:t>
            </a:fld>
            <a:endParaRPr lang="en-US" dirty="0"/>
          </a:p>
        </p:txBody>
      </p:sp>
    </p:spTree>
    <p:extLst>
      <p:ext uri="{BB962C8B-B14F-4D97-AF65-F5344CB8AC3E}">
        <p14:creationId xmlns:p14="http://schemas.microsoft.com/office/powerpoint/2010/main" val="23603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Ninety eight percent of the states identified  needs regarding accountability in their infrastructure analysis. The largest area of need identified was monitoring with 29 of the 55 (53%) states reporting needs in this area.  About a third (36%) of the states recognized needs in the area of ensuring fidelity of implementation of effective practices, while 19% ascertained needs in the area of improvement strategies.</a:t>
            </a:r>
            <a:endParaRPr lang="en-US" dirty="0" smtClean="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14</a:t>
            </a:fld>
            <a:endParaRPr lang="en-US" dirty="0"/>
          </a:p>
        </p:txBody>
      </p:sp>
    </p:spTree>
    <p:extLst>
      <p:ext uri="{BB962C8B-B14F-4D97-AF65-F5344CB8AC3E}">
        <p14:creationId xmlns:p14="http://schemas.microsoft.com/office/powerpoint/2010/main" val="351264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The State-identified</a:t>
            </a:r>
            <a:r>
              <a:rPr lang="en-US" baseline="0" dirty="0" smtClean="0"/>
              <a:t> Measureable Result or SIMR was also a component that we analyzed.  States were required to identify the child and/or family results that are intended to be achieved through the SSIP as a result of completing the data and infrastructure analyses.</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16</a:t>
            </a:fld>
            <a:endParaRPr lang="en-US" dirty="0"/>
          </a:p>
        </p:txBody>
      </p:sp>
    </p:spTree>
    <p:extLst>
      <p:ext uri="{BB962C8B-B14F-4D97-AF65-F5344CB8AC3E}">
        <p14:creationId xmlns:p14="http://schemas.microsoft.com/office/powerpoint/2010/main" val="309006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Abby</a:t>
            </a:r>
          </a:p>
          <a:p>
            <a:pPr defTabSz="939363">
              <a:defRPr/>
            </a:pPr>
            <a:endParaRPr lang="en-US" dirty="0"/>
          </a:p>
          <a:p>
            <a:pPr defTabSz="939363">
              <a:defRPr/>
            </a:pPr>
            <a:r>
              <a:rPr lang="en-US" dirty="0"/>
              <a:t>Part C states selected one or more child or family outcomes for their SIMRs.  Fifty-one states (91%) selected child outcome SIMRs, and five states (9%) chose SIMRs related to family outcomes.  Fifty states (89%) used a single outcome for their SIMR, and six states (11%) used a combination of outcomes. States focused most often on the child outcomes related to positive social emotional skills (C3A) and acquisition and use of knowledge and skills (C3B). </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17</a:t>
            </a:fld>
            <a:endParaRPr lang="en-US" dirty="0"/>
          </a:p>
        </p:txBody>
      </p:sp>
    </p:spTree>
    <p:extLst>
      <p:ext uri="{BB962C8B-B14F-4D97-AF65-F5344CB8AC3E}">
        <p14:creationId xmlns:p14="http://schemas.microsoft.com/office/powerpoint/2010/main" val="3098094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a:t>
            </a:r>
          </a:p>
          <a:p>
            <a:endParaRPr lang="en-US" dirty="0" smtClean="0"/>
          </a:p>
          <a:p>
            <a:r>
              <a:rPr lang="en-US" dirty="0" smtClean="0"/>
              <a:t>This</a:t>
            </a:r>
            <a:r>
              <a:rPr lang="en-US" baseline="0" dirty="0" smtClean="0"/>
              <a:t> map visually reflects which states selected the specific child and family outcomes.  Dark green represents social relationships (C3A), light green represents knowledge and skills (C3B), and royal blue represents actions to meet needs (C3C). The checkered green states are those states that selected both social relationships and knowledge and skills. Light blue represents those states that chose all 3 child outcomes. For family outcomes, brown represents communicate children’s needs (C4B) and red represents help their child develop and learn (C4C). </a:t>
            </a:r>
            <a:r>
              <a:rPr lang="en-US" b="0" i="0" dirty="0" smtClean="0"/>
              <a:t>As you can see, seven states and territories are measuring clustered SIMRS. LA, ME, MN, NM, NY, OR, PA.</a:t>
            </a:r>
          </a:p>
          <a:p>
            <a:pPr defTabSz="957211">
              <a:defRPr/>
            </a:pPr>
            <a:endParaRPr lang="en-US" b="0" i="0" dirty="0" smtClean="0"/>
          </a:p>
          <a:p>
            <a:pPr defTabSz="957211">
              <a:defRPr/>
            </a:pPr>
            <a:r>
              <a:rPr lang="en-US" b="0" i="0" dirty="0" smtClean="0"/>
              <a:t>Note: The Northern Mariana Islands are using a measurement that is not an indicator on the APR</a:t>
            </a:r>
          </a:p>
          <a:p>
            <a:endParaRPr lang="en-US" dirty="0" smtClean="0"/>
          </a:p>
        </p:txBody>
      </p:sp>
      <p:sp>
        <p:nvSpPr>
          <p:cNvPr id="4" name="Slide Number Placeholder 3"/>
          <p:cNvSpPr>
            <a:spLocks noGrp="1"/>
          </p:cNvSpPr>
          <p:nvPr>
            <p:ph type="sldNum" sz="quarter" idx="10"/>
          </p:nvPr>
        </p:nvSpPr>
        <p:spPr/>
        <p:txBody>
          <a:bodyPr/>
          <a:lstStyle/>
          <a:p>
            <a:fld id="{6887C030-47D2-46E9-ABFF-356C1488DFC9}" type="slidenum">
              <a:rPr lang="en-US" smtClean="0"/>
              <a:t>18</a:t>
            </a:fld>
            <a:endParaRPr lang="en-US" dirty="0"/>
          </a:p>
        </p:txBody>
      </p:sp>
    </p:spTree>
    <p:extLst>
      <p:ext uri="{BB962C8B-B14F-4D97-AF65-F5344CB8AC3E}">
        <p14:creationId xmlns:p14="http://schemas.microsoft.com/office/powerpoint/2010/main" val="15619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Thirty-one states (55%) included all Part C children in their SIMR while 25 states (45%) will focus on a subset of children.  This graph shows the subpopulations included in the 25 states which include specific regions of the state, specific local programs, a subset based on eligibility or disability type or race/ethnicity or some other criteria that did not fit into those other 4 categories.</a:t>
            </a:r>
            <a:endParaRPr lang="en-US" dirty="0" smtClean="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19</a:t>
            </a:fld>
            <a:endParaRPr lang="en-US" dirty="0"/>
          </a:p>
        </p:txBody>
      </p:sp>
    </p:spTree>
    <p:extLst>
      <p:ext uri="{BB962C8B-B14F-4D97-AF65-F5344CB8AC3E}">
        <p14:creationId xmlns:p14="http://schemas.microsoft.com/office/powerpoint/2010/main" val="50730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p>
          <a:p>
            <a:endParaRPr lang="en-US" dirty="0" smtClean="0"/>
          </a:p>
          <a:p>
            <a:pPr defTabSz="939363">
              <a:defRPr/>
            </a:pPr>
            <a:r>
              <a:rPr lang="en-US" dirty="0"/>
              <a:t>States were required to identify improvement strategies to improve the infrastructure, support implementation of evidence-based practices, and ultimately, improve the SIMR.  These strategies were to be based on data and to address the identified root causes for low performance.</a:t>
            </a:r>
          </a:p>
          <a:p>
            <a:endParaRPr lang="en-US" dirty="0" smtClean="0"/>
          </a:p>
        </p:txBody>
      </p:sp>
      <p:sp>
        <p:nvSpPr>
          <p:cNvPr id="4" name="Slide Number Placeholder 3"/>
          <p:cNvSpPr>
            <a:spLocks noGrp="1"/>
          </p:cNvSpPr>
          <p:nvPr>
            <p:ph type="sldNum" sz="quarter" idx="10"/>
          </p:nvPr>
        </p:nvSpPr>
        <p:spPr/>
        <p:txBody>
          <a:bodyPr/>
          <a:lstStyle/>
          <a:p>
            <a:fld id="{6887C030-47D2-46E9-ABFF-356C1488DFC9}" type="slidenum">
              <a:rPr lang="en-US" smtClean="0"/>
              <a:t>21</a:t>
            </a:fld>
            <a:endParaRPr lang="en-US" dirty="0"/>
          </a:p>
        </p:txBody>
      </p:sp>
    </p:spTree>
    <p:extLst>
      <p:ext uri="{BB962C8B-B14F-4D97-AF65-F5344CB8AC3E}">
        <p14:creationId xmlns:p14="http://schemas.microsoft.com/office/powerpoint/2010/main" val="278390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 of States (and territories) with strategies intended to improve system components:  At the high end, Prof Development 96%, TA &amp; Training 95%; followed by Accountability 80%, Data Systems 77%, Governance 55%; and about one-third addressed Quality Standards and Fiscal.</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22</a:t>
            </a:fld>
            <a:endParaRPr lang="en-US" dirty="0"/>
          </a:p>
        </p:txBody>
      </p:sp>
    </p:spTree>
    <p:extLst>
      <p:ext uri="{BB962C8B-B14F-4D97-AF65-F5344CB8AC3E}">
        <p14:creationId xmlns:p14="http://schemas.microsoft.com/office/powerpoint/2010/main" val="181896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p>
          <a:p>
            <a:endParaRPr lang="en-US" dirty="0" smtClean="0"/>
          </a:p>
          <a:p>
            <a:r>
              <a:rPr lang="en-US" dirty="0" smtClean="0"/>
              <a:t>The intended outcomes of today’s webinar include the following:</a:t>
            </a:r>
          </a:p>
          <a:p>
            <a:endParaRPr lang="en-US" dirty="0" smtClean="0"/>
          </a:p>
          <a:p>
            <a:r>
              <a:rPr lang="en-US" dirty="0" smtClean="0"/>
              <a:t>Participants will:</a:t>
            </a:r>
          </a:p>
          <a:p>
            <a:pPr marL="176131" indent="-176131">
              <a:buFont typeface="Arial" panose="020B0604020202020204" pitchFamily="34" charset="0"/>
              <a:buChar char="•"/>
            </a:pPr>
            <a:r>
              <a:rPr lang="en-US" dirty="0" smtClean="0"/>
              <a:t>Gain an understanding how data were collected and summarized for Phase I </a:t>
            </a:r>
          </a:p>
          <a:p>
            <a:pPr marL="176131" indent="-176131">
              <a:buFont typeface="Arial" panose="020B0604020202020204" pitchFamily="34" charset="0"/>
              <a:buChar char="•"/>
            </a:pPr>
            <a:r>
              <a:rPr lang="en-US" dirty="0" smtClean="0"/>
              <a:t>Gain an understanding of what states are doing compared to other states including what states are doing similar things</a:t>
            </a:r>
          </a:p>
          <a:p>
            <a:pPr marL="176131" indent="-176131">
              <a:buFont typeface="Arial" panose="020B0604020202020204" pitchFamily="34" charset="0"/>
              <a:buChar char="•"/>
            </a:pPr>
            <a:r>
              <a:rPr lang="en-US" dirty="0" smtClean="0"/>
              <a:t>Know how the SSIP Phase I Content Analysis will inform TA to states</a:t>
            </a:r>
          </a:p>
          <a:p>
            <a:pPr marL="176131" indent="-176131">
              <a:buFont typeface="Arial" panose="020B0604020202020204" pitchFamily="34" charset="0"/>
              <a:buChar char="•"/>
            </a:pPr>
            <a:r>
              <a:rPr lang="en-US" dirty="0" smtClean="0"/>
              <a:t>Know where to find more information about the SSIP Phase I Analysis</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a:t>
            </a:fld>
            <a:endParaRPr lang="en-US" dirty="0"/>
          </a:p>
        </p:txBody>
      </p:sp>
    </p:spTree>
    <p:extLst>
      <p:ext uri="{BB962C8B-B14F-4D97-AF65-F5344CB8AC3E}">
        <p14:creationId xmlns:p14="http://schemas.microsoft.com/office/powerpoint/2010/main" val="1975304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Robin</a:t>
            </a:r>
          </a:p>
          <a:p>
            <a:pPr defTabSz="939363">
              <a:defRPr/>
            </a:pPr>
            <a:endParaRPr lang="en-US" dirty="0" smtClean="0"/>
          </a:p>
          <a:p>
            <a:pPr defTabSz="939363">
              <a:defRPr/>
            </a:pPr>
            <a:r>
              <a:rPr lang="en-US" dirty="0"/>
              <a:t>We developed several maps that identify the states that included the different infrastructure components in their SSIP.  This map reflects the states that included improvement strategies for their fiscal system.  Nineteen (34%) states, in green, included strategies to improve their fiscal system.  Of these 19 states, about half (53%) addressed the adequacy of funds procurement, and 47% focused on resource allocation and use of funds (47%).  Six (32%) of the 19 states included strategies identified “other” aspects of the fiscal system, e.g., that included training for government finance personnel on Part C regulations and federal program requirements, and increasing funding through grant writing and legislative support.</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23</a:t>
            </a:fld>
            <a:endParaRPr lang="en-US" dirty="0"/>
          </a:p>
        </p:txBody>
      </p:sp>
    </p:spTree>
    <p:extLst>
      <p:ext uri="{BB962C8B-B14F-4D97-AF65-F5344CB8AC3E}">
        <p14:creationId xmlns:p14="http://schemas.microsoft.com/office/powerpoint/2010/main" val="102095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Robin</a:t>
            </a:r>
          </a:p>
          <a:p>
            <a:pPr defTabSz="939363">
              <a:defRPr/>
            </a:pPr>
            <a:endParaRPr lang="en-US" dirty="0"/>
          </a:p>
          <a:p>
            <a:pPr defTabSz="939363">
              <a:defRPr/>
            </a:pPr>
            <a:r>
              <a:rPr lang="en-US" dirty="0"/>
              <a:t>The vast majority of states, 54 of 56 (96%), included strategies to improve their professional development system.  This figure displays the focus of those professional development strategies.  Almost all of these 54 states (96%) identified strategies to improve their technical assistance and training systems.  The second most frequently included aspect was personnel standards (28%).  Thirteen states (24%) included strategies to address “other” aspects, for example:  professional development on policies, procedures and practices; processes to enhance collaboration with partner agencies; processes to increase family partnerships; adapting caseload rules to address workforce shortages; and conducting needs assessments for training and professional development.</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24</a:t>
            </a:fld>
            <a:endParaRPr lang="en-US" dirty="0"/>
          </a:p>
        </p:txBody>
      </p:sp>
    </p:spTree>
    <p:extLst>
      <p:ext uri="{BB962C8B-B14F-4D97-AF65-F5344CB8AC3E}">
        <p14:creationId xmlns:p14="http://schemas.microsoft.com/office/powerpoint/2010/main" val="1029126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Robin</a:t>
            </a:r>
          </a:p>
          <a:p>
            <a:pPr defTabSz="939363">
              <a:defRPr/>
            </a:pPr>
            <a:endParaRPr lang="en-US" dirty="0"/>
          </a:p>
          <a:p>
            <a:r>
              <a:rPr lang="en-US" dirty="0"/>
              <a:t>All 56 reporting states (100%) included models of evidence-based practices in their improvement strategies; however, 43% did not name a specific model.  Routines-Based Intervention (RBI) (34%) and the Pyramid Model (TACSEI) (14%) led the list of named models.  Fourteen (25%) states identified “other” models such as a family coaching model, primary service provider model, or reflective coaching.  Two to three states each identified home visiting models, early literacy models and models for Autism Spectrum Disorders.</a:t>
            </a:r>
          </a:p>
          <a:p>
            <a:pPr defTabSz="939363">
              <a:defRPr/>
            </a:pP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25</a:t>
            </a:fld>
            <a:endParaRPr lang="en-US" dirty="0"/>
          </a:p>
        </p:txBody>
      </p:sp>
    </p:spTree>
    <p:extLst>
      <p:ext uri="{BB962C8B-B14F-4D97-AF65-F5344CB8AC3E}">
        <p14:creationId xmlns:p14="http://schemas.microsoft.com/office/powerpoint/2010/main" val="30531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Robin</a:t>
            </a:r>
          </a:p>
          <a:p>
            <a:pPr defTabSz="939363">
              <a:defRPr/>
            </a:pPr>
            <a:endParaRPr lang="en-US" dirty="0"/>
          </a:p>
          <a:p>
            <a:pPr defTabSz="939363">
              <a:defRPr/>
            </a:pPr>
            <a:r>
              <a:rPr lang="en-US" dirty="0"/>
              <a:t>Forty-eight (86%) of the 56 reporting states included strategies for improving data quality. Three quarters of the states (75%) mentioned training and technical assistance to improve data collections.  Other frequently included strategies addressed using new data collection tools or methods (46%), training and technical assistance to improve </a:t>
            </a:r>
            <a:r>
              <a:rPr lang="en-US" u="sng" dirty="0"/>
              <a:t>use</a:t>
            </a:r>
            <a:r>
              <a:rPr lang="en-US" dirty="0"/>
              <a:t> of data (44%), and data system improvements (44%).  Three states (6%) identified “other” aspects of data quality. </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26</a:t>
            </a:fld>
            <a:endParaRPr lang="en-US" dirty="0"/>
          </a:p>
        </p:txBody>
      </p:sp>
    </p:spTree>
    <p:extLst>
      <p:ext uri="{BB962C8B-B14F-4D97-AF65-F5344CB8AC3E}">
        <p14:creationId xmlns:p14="http://schemas.microsoft.com/office/powerpoint/2010/main" val="1733187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Carolee</a:t>
            </a:r>
          </a:p>
          <a:p>
            <a:endParaRPr lang="en-US" dirty="0" smtClean="0"/>
          </a:p>
          <a:p>
            <a:r>
              <a:rPr lang="en-US" dirty="0" smtClean="0"/>
              <a:t>These next few slides are about the Theory of Action section of the SSIP. States were required to develop a graphic, (a Theory of Action), to show how implementing their “coherent improvement strategies” will increase their ability to </a:t>
            </a:r>
            <a:r>
              <a:rPr lang="en-US" u="sng" dirty="0" smtClean="0"/>
              <a:t>help promote change at the local level</a:t>
            </a:r>
            <a:r>
              <a:rPr lang="en-US" dirty="0" smtClean="0"/>
              <a:t>, and ultimately, to make improvements in their </a:t>
            </a:r>
            <a:r>
              <a:rPr lang="en-US" baseline="0" dirty="0" smtClean="0"/>
              <a:t>focus area, which is their</a:t>
            </a:r>
            <a:r>
              <a:rPr lang="en-US" dirty="0" smtClean="0"/>
              <a:t> SIMR.</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28</a:t>
            </a:fld>
            <a:endParaRPr lang="en-US" dirty="0"/>
          </a:p>
        </p:txBody>
      </p:sp>
    </p:spTree>
    <p:extLst>
      <p:ext uri="{BB962C8B-B14F-4D97-AF65-F5344CB8AC3E}">
        <p14:creationId xmlns:p14="http://schemas.microsoft.com/office/powerpoint/2010/main" val="3697145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Carolee</a:t>
            </a:r>
          </a:p>
          <a:p>
            <a:pPr defTabSz="939363">
              <a:defRPr/>
            </a:pPr>
            <a:endParaRPr lang="en-US" dirty="0"/>
          </a:p>
          <a:p>
            <a:pPr defTabSz="939363">
              <a:defRPr/>
            </a:pPr>
            <a:r>
              <a:rPr lang="en-US" dirty="0"/>
              <a:t>In their Theory of Action, all </a:t>
            </a:r>
            <a:r>
              <a:rPr lang="en-US" u="sng" dirty="0"/>
              <a:t>of the states that reported</a:t>
            </a:r>
            <a:r>
              <a:rPr lang="en-US" dirty="0"/>
              <a:t>, 100% of them, included strategies that will impact at multiple system levels.   This slide shows how frequently the different </a:t>
            </a:r>
            <a:r>
              <a:rPr lang="en-US" u="sng" dirty="0"/>
              <a:t>system levels</a:t>
            </a:r>
            <a:r>
              <a:rPr lang="en-US" dirty="0"/>
              <a:t> were included.  As you can see, all of the states included the child and family level.  And  all but one state, (98%) included strategies to impact service provider’s practices.  Although less frequently included, both the state </a:t>
            </a:r>
            <a:r>
              <a:rPr lang="en-US" u="sng" dirty="0"/>
              <a:t>and</a:t>
            </a:r>
            <a:r>
              <a:rPr lang="en-US" dirty="0"/>
              <a:t> local infrastructure levels were also addressed by most states. You can see the numbers of 89 and 84% respectively.</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29</a:t>
            </a:fld>
            <a:endParaRPr lang="en-US" dirty="0"/>
          </a:p>
        </p:txBody>
      </p:sp>
    </p:spTree>
    <p:extLst>
      <p:ext uri="{BB962C8B-B14F-4D97-AF65-F5344CB8AC3E}">
        <p14:creationId xmlns:p14="http://schemas.microsoft.com/office/powerpoint/2010/main" val="133271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Carolee</a:t>
            </a:r>
          </a:p>
          <a:p>
            <a:pPr defTabSz="939363">
              <a:defRPr/>
            </a:pPr>
            <a:endParaRPr lang="en-US" dirty="0"/>
          </a:p>
          <a:p>
            <a:pPr defTabSz="939363">
              <a:defRPr/>
            </a:pPr>
            <a:r>
              <a:rPr lang="en-US" dirty="0"/>
              <a:t>This slide is about the </a:t>
            </a:r>
            <a:r>
              <a:rPr lang="en-US" u="sng" dirty="0"/>
              <a:t>format</a:t>
            </a:r>
            <a:r>
              <a:rPr lang="en-US" dirty="0"/>
              <a:t> that states used to present their Theory of Action graphic.  88% of the states used the format or "Model" provided by </a:t>
            </a:r>
            <a:r>
              <a:rPr lang="en-US" u="sng" dirty="0"/>
              <a:t>OSEP</a:t>
            </a:r>
            <a:r>
              <a:rPr lang="en-US" dirty="0"/>
              <a:t> for their Theory of Action.  However, 12% of the states </a:t>
            </a:r>
            <a:r>
              <a:rPr lang="en-US" u="sng" dirty="0"/>
              <a:t>did not </a:t>
            </a:r>
            <a:r>
              <a:rPr lang="en-US" dirty="0"/>
              <a:t>use the OSEP “Model”. Rather, they used another graphic, or they adapted, or modified the OSEP “Model.”  </a:t>
            </a:r>
          </a:p>
          <a:p>
            <a:pPr defTabSz="939363">
              <a:defRPr/>
            </a:pPr>
            <a:r>
              <a:rPr lang="en-US" dirty="0"/>
              <a:t>Regardless of which model a state used, 75% of states included the “key” strategies from the “</a:t>
            </a:r>
            <a:r>
              <a:rPr lang="en-US" u="sng" dirty="0"/>
              <a:t>Coherent Improvement Strategies” section of their SSIP</a:t>
            </a:r>
            <a:r>
              <a:rPr lang="en-US" dirty="0"/>
              <a:t> in their Theory of Action.  The rest of the states, 25%, included </a:t>
            </a:r>
            <a:r>
              <a:rPr lang="en-US" u="sng" dirty="0"/>
              <a:t>“some” </a:t>
            </a:r>
            <a:r>
              <a:rPr lang="en-US" dirty="0"/>
              <a:t>of the key or most important strategies in their Theory of Action.  </a:t>
            </a:r>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30</a:t>
            </a:fld>
            <a:endParaRPr lang="en-US" dirty="0"/>
          </a:p>
        </p:txBody>
      </p:sp>
    </p:spTree>
    <p:extLst>
      <p:ext uri="{BB962C8B-B14F-4D97-AF65-F5344CB8AC3E}">
        <p14:creationId xmlns:p14="http://schemas.microsoft.com/office/powerpoint/2010/main" val="984484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Alise</a:t>
            </a:r>
          </a:p>
          <a:p>
            <a:pPr defTabSz="939363">
              <a:defRPr/>
            </a:pPr>
            <a:endParaRPr lang="en-US" dirty="0" smtClean="0"/>
          </a:p>
          <a:p>
            <a:pPr defTabSz="939363">
              <a:defRPr/>
            </a:pPr>
            <a:r>
              <a:rPr lang="en-US" dirty="0" smtClean="0"/>
              <a:t>Stakeholders are critical participants in improving results for infants and toddlers with disabilities and their families.  States were required to include stakeholders in developing, implementing, evaluating, and revising the SSIP.  This includes establishing a State’s targets for the SSIP.  </a:t>
            </a:r>
          </a:p>
        </p:txBody>
      </p:sp>
      <p:sp>
        <p:nvSpPr>
          <p:cNvPr id="4" name="Slide Number Placeholder 3"/>
          <p:cNvSpPr>
            <a:spLocks noGrp="1"/>
          </p:cNvSpPr>
          <p:nvPr>
            <p:ph type="sldNum" sz="quarter" idx="10"/>
          </p:nvPr>
        </p:nvSpPr>
        <p:spPr/>
        <p:txBody>
          <a:bodyPr/>
          <a:lstStyle/>
          <a:p>
            <a:fld id="{6887C030-47D2-46E9-ABFF-356C1488DFC9}" type="slidenum">
              <a:rPr lang="en-US" smtClean="0"/>
              <a:t>31</a:t>
            </a:fld>
            <a:endParaRPr lang="en-US" dirty="0"/>
          </a:p>
        </p:txBody>
      </p:sp>
    </p:spTree>
    <p:extLst>
      <p:ext uri="{BB962C8B-B14F-4D97-AF65-F5344CB8AC3E}">
        <p14:creationId xmlns:p14="http://schemas.microsoft.com/office/powerpoint/2010/main" val="43576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Alise</a:t>
            </a:r>
          </a:p>
          <a:p>
            <a:endParaRPr lang="en-US" dirty="0"/>
          </a:p>
          <a:p>
            <a:r>
              <a:rPr lang="en-US" dirty="0"/>
              <a:t>This graph reflects the types of stakeholder involved across all components of the SSIP Phase I process.  All 56 (100%) reporting states involved family representatives, local providers, staff representing other state agencies and staff from other programs within the Lead Agency at some point in the process.  Most states also involved representatives from Early Childhood initiatives (95%) and higher education and technical assistance staff (93%).  Twenty-four (43%) states involved state legislators.  Thirty-three (59%) states included “other” types of stakeholders included members of the medical community (e.g. </a:t>
            </a:r>
            <a:r>
              <a:rPr lang="en-US"/>
              <a:t>nurses, pediatricians), advocates, local providers, and ICC members. </a:t>
            </a:r>
            <a:endParaRPr lang="en-US" smtClean="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32</a:t>
            </a:fld>
            <a:endParaRPr lang="en-US" dirty="0"/>
          </a:p>
        </p:txBody>
      </p:sp>
    </p:spTree>
    <p:extLst>
      <p:ext uri="{BB962C8B-B14F-4D97-AF65-F5344CB8AC3E}">
        <p14:creationId xmlns:p14="http://schemas.microsoft.com/office/powerpoint/2010/main" val="289876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Cornelia</a:t>
            </a:r>
          </a:p>
          <a:p>
            <a:pPr defTabSz="939363">
              <a:defRPr/>
            </a:pPr>
            <a:endParaRPr lang="en-US" dirty="0" smtClean="0"/>
          </a:p>
          <a:p>
            <a:pPr defTabSz="939363">
              <a:defRPr/>
            </a:pPr>
            <a:r>
              <a:rPr lang="en-US" dirty="0" smtClean="0"/>
              <a:t>The</a:t>
            </a:r>
            <a:r>
              <a:rPr lang="en-US" baseline="0" dirty="0" smtClean="0"/>
              <a:t> ways that Part B 619 was included in Phase I of the SSIP varied across states. In most states, the involvement of Part B 619 was not evident from the narrative of the Phase I document. When Part B 619 was involved they were most frequently included in the development of the Part B SSIP. Note that the involvement of Part B 619 in the development of the Part C SSIP was not coded as part of the review so is not represented in this chart. Two states have Part B SSIPs that are focused on Part B 619. Two states have Part C SSIPs that include Part B 619 in the SIMR. </a:t>
            </a:r>
            <a:endParaRPr lang="en-US" dirty="0" smtClean="0"/>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33</a:t>
            </a:fld>
            <a:endParaRPr lang="en-US" dirty="0"/>
          </a:p>
        </p:txBody>
      </p:sp>
    </p:spTree>
    <p:extLst>
      <p:ext uri="{BB962C8B-B14F-4D97-AF65-F5344CB8AC3E}">
        <p14:creationId xmlns:p14="http://schemas.microsoft.com/office/powerpoint/2010/main" val="343201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Lynne.  </a:t>
            </a:r>
          </a:p>
          <a:p>
            <a:endParaRPr lang="en-US" dirty="0" smtClean="0"/>
          </a:p>
          <a:p>
            <a:r>
              <a:rPr lang="en-US" dirty="0" smtClean="0"/>
              <a:t>There were 2</a:t>
            </a:r>
            <a:r>
              <a:rPr lang="en-US" baseline="0" dirty="0" smtClean="0"/>
              <a:t> methods of analyses done for state SSIPs.  The first method included 4 separate readers for each SSIP.  In this method, each of 2 “component reviewers” were assigned to review one component for 20 states each.  Then they each checked one another’s coding of the component.  When the 2 disagreed, a third coder checked the state SSIP and determined the accurate codes.  Finally, a fourth reviewer read an entire state SSIP and verified the accuracy and completeness of the coding.</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a:t>
            </a:fld>
            <a:endParaRPr lang="en-US" dirty="0"/>
          </a:p>
        </p:txBody>
      </p:sp>
    </p:spTree>
    <p:extLst>
      <p:ext uri="{BB962C8B-B14F-4D97-AF65-F5344CB8AC3E}">
        <p14:creationId xmlns:p14="http://schemas.microsoft.com/office/powerpoint/2010/main" val="3965323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Cornelia</a:t>
            </a:r>
          </a:p>
          <a:p>
            <a:pPr defTabSz="939363">
              <a:defRPr/>
            </a:pPr>
            <a:endParaRPr lang="en-US" dirty="0" smtClean="0"/>
          </a:p>
          <a:p>
            <a:pPr defTabSz="939363">
              <a:defRPr/>
            </a:pPr>
            <a:r>
              <a:rPr lang="en-US" dirty="0" smtClean="0"/>
              <a:t>619</a:t>
            </a:r>
            <a:r>
              <a:rPr lang="en-US" baseline="0" dirty="0" smtClean="0"/>
              <a:t> was most frequently included in the development of the Part B SSIP when the age focus of the SIMR was elementary, however, 619 was only included in the development of 35% of the Part B SSIPs focused on elementary grades. </a:t>
            </a:r>
            <a:endParaRPr lang="en-US" dirty="0" smtClean="0"/>
          </a:p>
          <a:p>
            <a:endParaRPr lang="en-US" dirty="0"/>
          </a:p>
        </p:txBody>
      </p:sp>
      <p:sp>
        <p:nvSpPr>
          <p:cNvPr id="4" name="Date Placeholder 3"/>
          <p:cNvSpPr>
            <a:spLocks noGrp="1"/>
          </p:cNvSpPr>
          <p:nvPr>
            <p:ph type="dt" idx="10"/>
          </p:nvPr>
        </p:nvSpPr>
        <p:spPr/>
        <p:txBody>
          <a:bodyPr/>
          <a:lstStyle/>
          <a:p>
            <a:fld id="{501888FE-3C59-42FD-BA63-34A8F52F608C}" type="datetime1">
              <a:rPr lang="en-US" smtClean="0"/>
              <a:t>11/23/2015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34</a:t>
            </a:fld>
            <a:endParaRPr lang="en-US" dirty="0"/>
          </a:p>
        </p:txBody>
      </p:sp>
    </p:spTree>
    <p:extLst>
      <p:ext uri="{BB962C8B-B14F-4D97-AF65-F5344CB8AC3E}">
        <p14:creationId xmlns:p14="http://schemas.microsoft.com/office/powerpoint/2010/main" val="2039197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Cornelia</a:t>
            </a:r>
          </a:p>
          <a:p>
            <a:endParaRPr lang="en-US" dirty="0" smtClean="0"/>
          </a:p>
          <a:p>
            <a:r>
              <a:rPr lang="en-US" dirty="0" smtClean="0"/>
              <a:t>SSIP content analysis data are being used by TA centers in the following ways</a:t>
            </a:r>
          </a:p>
          <a:p>
            <a:pPr marL="645812" lvl="1" indent="-176131">
              <a:buFont typeface="Arial" panose="020B0604020202020204" pitchFamily="34" charset="0"/>
              <a:buChar char="•"/>
            </a:pPr>
            <a:r>
              <a:rPr lang="en-US" dirty="0" smtClean="0"/>
              <a:t>Planning topics for national webinars and products</a:t>
            </a:r>
          </a:p>
          <a:p>
            <a:pPr marL="645812" lvl="1" indent="-176131">
              <a:buFont typeface="Arial" panose="020B0604020202020204" pitchFamily="34" charset="0"/>
              <a:buChar char="•"/>
            </a:pPr>
            <a:r>
              <a:rPr lang="en-US" dirty="0" smtClean="0"/>
              <a:t>Connecting states to others with similar strategies</a:t>
            </a:r>
          </a:p>
          <a:p>
            <a:pPr marL="645812" lvl="1" indent="-176131">
              <a:buFont typeface="Arial" panose="020B0604020202020204" pitchFamily="34" charset="0"/>
              <a:buChar char="•"/>
            </a:pPr>
            <a:r>
              <a:rPr lang="en-US" dirty="0" smtClean="0"/>
              <a:t>Identifying high quality processes to share with other states</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35</a:t>
            </a:fld>
            <a:endParaRPr lang="en-US" dirty="0"/>
          </a:p>
        </p:txBody>
      </p:sp>
    </p:spTree>
    <p:extLst>
      <p:ext uri="{BB962C8B-B14F-4D97-AF65-F5344CB8AC3E}">
        <p14:creationId xmlns:p14="http://schemas.microsoft.com/office/powerpoint/2010/main" val="2160291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Cornelia</a:t>
            </a:r>
          </a:p>
          <a:p>
            <a:endParaRPr lang="en-US" dirty="0" smtClean="0"/>
          </a:p>
          <a:p>
            <a:r>
              <a:rPr lang="en-US" dirty="0" smtClean="0"/>
              <a:t>If you are interested in obtaining more detailed information about the results</a:t>
            </a:r>
            <a:r>
              <a:rPr lang="en-US" baseline="0" dirty="0" smtClean="0"/>
              <a:t> of the SSIP Content Analysis we have provided links to the Part B and Part C SPP/APR 2015 Indicator Analysis reports that are posted on GRADS 360 and a link to the Phase I SSIP Content Analysis State Maps that are posted on the ECTA Center website.  </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36</a:t>
            </a:fld>
            <a:endParaRPr lang="en-US" dirty="0"/>
          </a:p>
        </p:txBody>
      </p:sp>
    </p:spTree>
    <p:extLst>
      <p:ext uri="{BB962C8B-B14F-4D97-AF65-F5344CB8AC3E}">
        <p14:creationId xmlns:p14="http://schemas.microsoft.com/office/powerpoint/2010/main" val="1893415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Cornelia</a:t>
            </a:r>
          </a:p>
          <a:p>
            <a:endParaRPr lang="en-US" dirty="0" smtClean="0"/>
          </a:p>
          <a:p>
            <a:r>
              <a:rPr lang="en-US" baseline="0" dirty="0" smtClean="0"/>
              <a:t>You might also be interested in 2 SSIP Phase II Resources that were just recently released by ECTA, NCSI, IDC and DaSy.  The first resource is a Sample SSIP Action Plan Template.  The template provides states with a suggested, but not required, format and examples of potential content to assist them in completing their Phase II SSIP improvement plan and evaluation plan.</a:t>
            </a:r>
          </a:p>
          <a:p>
            <a:endParaRPr lang="en-US" baseline="0" dirty="0" smtClean="0"/>
          </a:p>
          <a:p>
            <a:r>
              <a:rPr lang="en-US" baseline="0" dirty="0" smtClean="0"/>
              <a:t>The second resource is the SSIP Phase II Process Guide.  The Process Guide describes the steps needed to accomplish the work of the three components of the Phase II: </a:t>
            </a:r>
            <a:r>
              <a:rPr lang="en-US" dirty="0" smtClean="0"/>
              <a:t>1. Infrastructure Development, 2. Support for EIS Programs and/or EIS Provider Implementation of Evidence-Based Practices, and 3. Evaluation.  The Process Guide is organized in 4 parts: 1. Kicking Off SSIP Phase</a:t>
            </a:r>
            <a:r>
              <a:rPr lang="en-US" baseline="0" dirty="0" smtClean="0"/>
              <a:t> II; 2. </a:t>
            </a:r>
            <a:r>
              <a:rPr lang="en-US" dirty="0" smtClean="0"/>
              <a:t>Developing the Improvement Plan;  3. Developing the Evaluation Plan; and 4. Communicating the Plan.  Currently, Kicking</a:t>
            </a:r>
            <a:r>
              <a:rPr lang="en-US" baseline="0" dirty="0" smtClean="0"/>
              <a:t> off SSIP Phase II is posted but the remaining parts of the Guide will be posted soon.</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37</a:t>
            </a:fld>
            <a:endParaRPr lang="en-US" dirty="0"/>
          </a:p>
        </p:txBody>
      </p:sp>
    </p:spTree>
    <p:extLst>
      <p:ext uri="{BB962C8B-B14F-4D97-AF65-F5344CB8AC3E}">
        <p14:creationId xmlns:p14="http://schemas.microsoft.com/office/powerpoint/2010/main" val="3378362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a:t>
            </a:r>
          </a:p>
          <a:p>
            <a:endParaRPr lang="en-US" dirty="0" smtClean="0"/>
          </a:p>
          <a:p>
            <a:r>
              <a:rPr lang="en-US" dirty="0" smtClean="0"/>
              <a:t>I’d like to thank</a:t>
            </a:r>
            <a:r>
              <a:rPr lang="en-US" baseline="0" dirty="0" smtClean="0"/>
              <a:t> all of the presenters for sharing some highlights from the Phase I SSIP Content Analysis.  In addition, I’d also say a special thanks to all of the TA providers across NCSI, IDC, DaSy and ECTA who helped to conduct the analysis as well as the numerous DaSy and ECTA staff who assisted in developing the content analysis survey, running the analysis, cleaning </a:t>
            </a:r>
            <a:r>
              <a:rPr lang="en-US" baseline="0" smtClean="0"/>
              <a:t>the data, creating </a:t>
            </a:r>
            <a:r>
              <a:rPr lang="en-US" baseline="0" dirty="0" smtClean="0"/>
              <a:t>the graphs, and drafting the text of the report.</a:t>
            </a:r>
          </a:p>
          <a:p>
            <a:endParaRPr lang="en-US" baseline="0" dirty="0" smtClean="0"/>
          </a:p>
          <a:p>
            <a:r>
              <a:rPr lang="en-US" baseline="0" dirty="0" smtClean="0"/>
              <a:t>I’d also like to thank all of you for participating in today’s webinar!  If you have any questions about the Phase I SSIP content analysis please feel free to contact us!</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38</a:t>
            </a:fld>
            <a:endParaRPr lang="en-US" dirty="0"/>
          </a:p>
        </p:txBody>
      </p:sp>
    </p:spTree>
    <p:extLst>
      <p:ext uri="{BB962C8B-B14F-4D97-AF65-F5344CB8AC3E}">
        <p14:creationId xmlns:p14="http://schemas.microsoft.com/office/powerpoint/2010/main" val="418286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Lynne</a:t>
            </a:r>
          </a:p>
          <a:p>
            <a:pPr lvl="0"/>
            <a:endParaRPr lang="en-US" dirty="0" smtClean="0"/>
          </a:p>
          <a:p>
            <a:pPr lvl="0"/>
            <a:r>
              <a:rPr lang="en-US" dirty="0" smtClean="0"/>
              <a:t>In the second method of content</a:t>
            </a:r>
            <a:r>
              <a:rPr lang="en-US" baseline="0" dirty="0" smtClean="0"/>
              <a:t> analysis, 16 state SSIPs were not divided into components for the review, but were read in their entirety by three reviewers.</a:t>
            </a:r>
          </a:p>
          <a:p>
            <a:pPr lvl="1"/>
            <a:r>
              <a:rPr lang="en-US" sz="3300" dirty="0"/>
              <a:t>Each state SSIP was reviewed by an SSIP reviewer</a:t>
            </a:r>
          </a:p>
          <a:p>
            <a:pPr lvl="1"/>
            <a:r>
              <a:rPr lang="en-US" sz="3300" dirty="0"/>
              <a:t>Checked by a second SSIP reviewer</a:t>
            </a:r>
          </a:p>
          <a:p>
            <a:pPr lvl="1"/>
            <a:r>
              <a:rPr lang="en-US" sz="3300" dirty="0"/>
              <a:t>Discrepancies checked and codes verified by a third reviewer</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4</a:t>
            </a:fld>
            <a:endParaRPr lang="en-US" dirty="0"/>
          </a:p>
        </p:txBody>
      </p:sp>
    </p:spTree>
    <p:extLst>
      <p:ext uri="{BB962C8B-B14F-4D97-AF65-F5344CB8AC3E}">
        <p14:creationId xmlns:p14="http://schemas.microsoft.com/office/powerpoint/2010/main" val="332206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Lynne</a:t>
            </a:r>
          </a:p>
          <a:p>
            <a:endParaRPr lang="en-US" dirty="0" smtClean="0"/>
          </a:p>
          <a:p>
            <a:r>
              <a:rPr lang="en-US" dirty="0" smtClean="0"/>
              <a:t>We will</a:t>
            </a:r>
            <a:r>
              <a:rPr lang="en-US" baseline="0" dirty="0" smtClean="0"/>
              <a:t> now share some highlights from the SSIP Content Analysis for each component of the SSIP as well as  stakeholder involvement.  Most of the data that we will highlight is specific to the Part C SSIPs but we also have incorporated some  data on how 619 was incorporated into Part C and Part B SSIPs. </a:t>
            </a:r>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5</a:t>
            </a:fld>
            <a:endParaRPr lang="en-US" dirty="0"/>
          </a:p>
        </p:txBody>
      </p:sp>
    </p:spTree>
    <p:extLst>
      <p:ext uri="{BB962C8B-B14F-4D97-AF65-F5344CB8AC3E}">
        <p14:creationId xmlns:p14="http://schemas.microsoft.com/office/powerpoint/2010/main" val="359253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Taletha</a:t>
            </a:r>
          </a:p>
          <a:p>
            <a:endParaRPr lang="en-US" dirty="0" smtClean="0">
              <a:solidFill>
                <a:schemeClr val="tx1"/>
              </a:solidFill>
            </a:endParaRPr>
          </a:p>
          <a:p>
            <a:r>
              <a:rPr lang="en-US" dirty="0" smtClean="0">
                <a:solidFill>
                  <a:schemeClr val="tx1"/>
                </a:solidFill>
              </a:rPr>
              <a:t>All states were required to conduct analysis of key</a:t>
            </a:r>
            <a:r>
              <a:rPr lang="en-US" baseline="0" dirty="0" smtClean="0">
                <a:solidFill>
                  <a:schemeClr val="tx1"/>
                </a:solidFill>
              </a:rPr>
              <a:t> </a:t>
            </a:r>
            <a:r>
              <a:rPr lang="en-US" dirty="0" smtClean="0">
                <a:solidFill>
                  <a:schemeClr val="tx1"/>
                </a:solidFill>
              </a:rPr>
              <a:t>data </a:t>
            </a:r>
            <a:r>
              <a:rPr lang="en-US" dirty="0" smtClean="0"/>
              <a:t>including data from SPP/APR indicators, 618 data collections, and other available data as applicable, to (1) select the SIMR for Infants and Toddlers with Disabilities and their Families, and (2) identify root causes contributing to low performance</a:t>
            </a:r>
            <a:r>
              <a:rPr lang="en-US" dirty="0" smtClean="0">
                <a:solidFill>
                  <a:schemeClr val="tx1"/>
                </a:solidFill>
              </a:rPr>
              <a:t>. Three main analysis approaches were used:</a:t>
            </a:r>
          </a:p>
          <a:p>
            <a:pPr marL="469682" indent="-469682">
              <a:buFont typeface="Arial" panose="020B0604020202020204" pitchFamily="34" charset="0"/>
              <a:buChar char="•"/>
            </a:pPr>
            <a:r>
              <a:rPr lang="en-US" dirty="0" smtClean="0">
                <a:solidFill>
                  <a:schemeClr val="tx1"/>
                </a:solidFill>
              </a:rPr>
              <a:t>Data Disaggregation </a:t>
            </a:r>
          </a:p>
          <a:p>
            <a:pPr marL="469682" indent="-469682">
              <a:buFont typeface="Arial" panose="020B0604020202020204" pitchFamily="34" charset="0"/>
              <a:buChar char="•"/>
            </a:pPr>
            <a:r>
              <a:rPr lang="en-US" dirty="0" smtClean="0">
                <a:solidFill>
                  <a:schemeClr val="tx1"/>
                </a:solidFill>
              </a:rPr>
              <a:t>Longitudinal trend analysis </a:t>
            </a:r>
          </a:p>
          <a:p>
            <a:pPr marL="469682" indent="-469682">
              <a:buFont typeface="Arial" panose="020B0604020202020204" pitchFamily="34" charset="0"/>
              <a:buChar char="•"/>
            </a:pPr>
            <a:r>
              <a:rPr lang="en-US" dirty="0" smtClean="0">
                <a:solidFill>
                  <a:schemeClr val="tx1"/>
                </a:solidFill>
              </a:rPr>
              <a:t>Linking to other data sources</a:t>
            </a:r>
          </a:p>
          <a:p>
            <a:endParaRPr lang="en-US" dirty="0"/>
          </a:p>
        </p:txBody>
      </p:sp>
      <p:sp>
        <p:nvSpPr>
          <p:cNvPr id="4" name="Slide Number Placeholder 3"/>
          <p:cNvSpPr>
            <a:spLocks noGrp="1"/>
          </p:cNvSpPr>
          <p:nvPr>
            <p:ph type="sldNum" sz="quarter" idx="10"/>
          </p:nvPr>
        </p:nvSpPr>
        <p:spPr/>
        <p:txBody>
          <a:bodyPr/>
          <a:lstStyle/>
          <a:p>
            <a:fld id="{6887C030-47D2-46E9-ABFF-356C1488DFC9}" type="slidenum">
              <a:rPr lang="en-US" smtClean="0"/>
              <a:t>6</a:t>
            </a:fld>
            <a:endParaRPr lang="en-US" dirty="0"/>
          </a:p>
        </p:txBody>
      </p:sp>
    </p:spTree>
    <p:extLst>
      <p:ext uri="{BB962C8B-B14F-4D97-AF65-F5344CB8AC3E}">
        <p14:creationId xmlns:p14="http://schemas.microsoft.com/office/powerpoint/2010/main" val="122047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p>
          <a:p>
            <a:endParaRPr lang="en-US" dirty="0" smtClean="0"/>
          </a:p>
          <a:p>
            <a:r>
              <a:rPr lang="en-US" dirty="0" smtClean="0"/>
              <a:t>All </a:t>
            </a:r>
            <a:r>
              <a:rPr lang="en-US" dirty="0"/>
              <a:t>states used child and/or family outcomes data as the primary data source in their analyses for selecting a SIMR. </a:t>
            </a:r>
            <a:r>
              <a:rPr lang="en-US" dirty="0" smtClean="0"/>
              <a:t>This</a:t>
            </a:r>
            <a:r>
              <a:rPr lang="en-US" baseline="0" dirty="0" smtClean="0"/>
              <a:t> bar chart reflects the </a:t>
            </a:r>
            <a:r>
              <a:rPr lang="en-US" dirty="0" smtClean="0"/>
              <a:t>data </a:t>
            </a:r>
            <a:r>
              <a:rPr lang="en-US" dirty="0"/>
              <a:t>sources the 56 reporting states accessed in addition to child and family outcomes data, including those sources outside of the Part C program/agency.  Almost all states (98%) analyzed SPP/ARR data, while more than three quarters of the states (77%) accessed 618 data.  </a:t>
            </a:r>
            <a:endParaRPr lang="en-US" dirty="0" smtClean="0"/>
          </a:p>
          <a:p>
            <a:endParaRPr lang="en-US" dirty="0" smtClean="0"/>
          </a:p>
          <a:p>
            <a:r>
              <a:rPr lang="en-US" dirty="0" smtClean="0"/>
              <a:t>Of data</a:t>
            </a:r>
            <a:r>
              <a:rPr lang="en-US" baseline="0" dirty="0" smtClean="0"/>
              <a:t> sources outside of part C, the most commonly accessed data were from kids count, followed by Head Start and child health data, then child welfare, Title V, and finally home visiting data form the MIECHV program. </a:t>
            </a:r>
          </a:p>
          <a:p>
            <a:endParaRPr lang="en-US" baseline="0" dirty="0" smtClean="0"/>
          </a:p>
          <a:p>
            <a:pPr defTabSz="939363">
              <a:defRPr/>
            </a:pPr>
            <a:r>
              <a:rPr lang="en-US" dirty="0" smtClean="0"/>
              <a:t>Thirty-six states (64%) accessed data sources not listed in this figure, including census data, risk assessment reports, data from various state departments (e.g. Mental Health, Medicaid), reports on child poverty, etc.  </a:t>
            </a:r>
          </a:p>
          <a:p>
            <a:endParaRPr lang="en-US" baseline="0" dirty="0" smtClean="0"/>
          </a:p>
          <a:p>
            <a:r>
              <a:rPr lang="en-US" dirty="0" smtClean="0"/>
              <a:t>For example, one state used data from Kids Count, MIECHV, health, and</a:t>
            </a:r>
            <a:r>
              <a:rPr lang="en-US" baseline="0" dirty="0" smtClean="0"/>
              <a:t> welfare data to select three local programs with a greater numbers of risk factors and a sizeable census of children to become the designated programs for the SSIP improvement strategies.</a:t>
            </a:r>
          </a:p>
          <a:p>
            <a:endParaRPr lang="en-US" baseline="0" dirty="0" smtClean="0"/>
          </a:p>
          <a:p>
            <a:r>
              <a:rPr lang="en-US" baseline="0" dirty="0" smtClean="0"/>
              <a:t>Another state was able to link ECSE data to Head Start data, and found that children and families experiencing poverty were more likely to substantially increase their rate of growth and to exit at age expectations if they were also enrolled in Head Start.</a:t>
            </a:r>
            <a:endParaRPr lang="en-US" dirty="0" smtClean="0"/>
          </a:p>
          <a:p>
            <a:endParaRPr lang="en-US" dirty="0"/>
          </a:p>
        </p:txBody>
      </p:sp>
      <p:sp>
        <p:nvSpPr>
          <p:cNvPr id="4" name="Date Placeholder 3"/>
          <p:cNvSpPr>
            <a:spLocks noGrp="1"/>
          </p:cNvSpPr>
          <p:nvPr>
            <p:ph type="dt" idx="10"/>
          </p:nvPr>
        </p:nvSpPr>
        <p:spPr/>
        <p:txBody>
          <a:bodyPr/>
          <a:lstStyle/>
          <a:p>
            <a:fld id="{7A6DEE87-D8FD-43EE-B220-87ADAC655912}" type="datetime1">
              <a:rPr lang="en-US" smtClean="0"/>
              <a:t>11/23/2015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7</a:t>
            </a:fld>
            <a:endParaRPr lang="en-US" dirty="0"/>
          </a:p>
        </p:txBody>
      </p:sp>
    </p:spTree>
    <p:extLst>
      <p:ext uri="{BB962C8B-B14F-4D97-AF65-F5344CB8AC3E}">
        <p14:creationId xmlns:p14="http://schemas.microsoft.com/office/powerpoint/2010/main" val="376758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797">
              <a:defRPr/>
            </a:pPr>
            <a:r>
              <a:rPr lang="en-US" dirty="0" smtClean="0"/>
              <a:t>Taletha</a:t>
            </a:r>
          </a:p>
          <a:p>
            <a:pPr defTabSz="921797">
              <a:defRPr/>
            </a:pPr>
            <a:endParaRPr lang="en-US" dirty="0" smtClean="0"/>
          </a:p>
          <a:p>
            <a:pPr defTabSz="921797">
              <a:defRPr/>
            </a:pPr>
            <a:r>
              <a:rPr lang="en-US" dirty="0" smtClean="0"/>
              <a:t>Of </a:t>
            </a:r>
            <a:r>
              <a:rPr lang="en-US" dirty="0"/>
              <a:t>the 54 states that disaggregated their outcomes data, 44 states (82%) found notable differences in outcomes among variables as reflected in </a:t>
            </a:r>
            <a:r>
              <a:rPr lang="en-US" dirty="0" smtClean="0"/>
              <a:t>this figure.  </a:t>
            </a:r>
            <a:r>
              <a:rPr lang="en-US" dirty="0"/>
              <a:t>Most often these differences fell into the categories of district/region/program (73%), race/ethnicity (48%), disability category (48%), and length of time in service (41%).  Smaller numbers of states found differences in outcomes based upon gender, socioeconomic status, home language, </a:t>
            </a:r>
            <a:r>
              <a:rPr lang="en-US" dirty="0" smtClean="0"/>
              <a:t>EI provider</a:t>
            </a:r>
            <a:r>
              <a:rPr lang="en-US" dirty="0"/>
              <a:t>, and “other” variables unique to individual states</a:t>
            </a:r>
            <a:r>
              <a:rPr lang="en-US" dirty="0" smtClean="0"/>
              <a:t>.</a:t>
            </a:r>
          </a:p>
          <a:p>
            <a:pPr defTabSz="921797">
              <a:defRPr/>
            </a:pPr>
            <a:endParaRPr lang="en-US" dirty="0" smtClean="0"/>
          </a:p>
          <a:p>
            <a:pPr defTabSz="921797">
              <a:defRPr/>
            </a:pPr>
            <a:r>
              <a:rPr lang="en-US" dirty="0" smtClean="0"/>
              <a:t>These differences were used to select subpopulations of children upon which to focus</a:t>
            </a:r>
            <a:r>
              <a:rPr lang="en-US" baseline="0" dirty="0" smtClean="0"/>
              <a:t> SSIP improvement efforts. For example, one state found that boys and racial/ethnic minority children did not perform as well on their identified child outcome focus area compared to girls and racial/ethnic majority children, respectively.</a:t>
            </a:r>
            <a:endParaRPr lang="en-US" dirty="0"/>
          </a:p>
          <a:p>
            <a:endParaRPr lang="en-US" dirty="0"/>
          </a:p>
        </p:txBody>
      </p:sp>
      <p:sp>
        <p:nvSpPr>
          <p:cNvPr id="4" name="Date Placeholder 3"/>
          <p:cNvSpPr>
            <a:spLocks noGrp="1"/>
          </p:cNvSpPr>
          <p:nvPr>
            <p:ph type="dt" idx="10"/>
          </p:nvPr>
        </p:nvSpPr>
        <p:spPr/>
        <p:txBody>
          <a:bodyPr/>
          <a:lstStyle/>
          <a:p>
            <a:fld id="{A992EFD0-4238-440B-B550-06472F2E2799}" type="datetime1">
              <a:rPr lang="en-US" smtClean="0"/>
              <a:t>11/23/2015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8</a:t>
            </a:fld>
            <a:endParaRPr lang="en-US" dirty="0"/>
          </a:p>
        </p:txBody>
      </p:sp>
    </p:spTree>
    <p:extLst>
      <p:ext uri="{BB962C8B-B14F-4D97-AF65-F5344CB8AC3E}">
        <p14:creationId xmlns:p14="http://schemas.microsoft.com/office/powerpoint/2010/main" val="22221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p>
          <a:p>
            <a:endParaRPr lang="en-US" dirty="0" smtClean="0"/>
          </a:p>
          <a:p>
            <a:r>
              <a:rPr lang="en-US" dirty="0" smtClean="0"/>
              <a:t>55 of </a:t>
            </a:r>
            <a:r>
              <a:rPr lang="en-US" dirty="0"/>
              <a:t>56 reporting </a:t>
            </a:r>
            <a:r>
              <a:rPr lang="en-US" dirty="0" smtClean="0"/>
              <a:t>states, or 98%, </a:t>
            </a:r>
            <a:r>
              <a:rPr lang="en-US" dirty="0"/>
              <a:t>conducted a root cause analysis </a:t>
            </a:r>
            <a:r>
              <a:rPr lang="en-US" dirty="0" smtClean="0"/>
              <a:t>using stakeholder discussions. Additional</a:t>
            </a:r>
            <a:r>
              <a:rPr lang="en-US" baseline="0" dirty="0" smtClean="0"/>
              <a:t> methods used to conduct the root cause analysis were</a:t>
            </a:r>
            <a:r>
              <a:rPr lang="en-US" dirty="0" smtClean="0"/>
              <a:t> review of existing data (including data already in their data system) , reported by 98% of the states. </a:t>
            </a:r>
          </a:p>
          <a:p>
            <a:endParaRPr lang="en-US" dirty="0" smtClean="0"/>
          </a:p>
          <a:p>
            <a:r>
              <a:rPr lang="en-US" dirty="0" smtClean="0"/>
              <a:t>Half </a:t>
            </a:r>
            <a:r>
              <a:rPr lang="en-US" dirty="0"/>
              <a:t>(50%) of the reporting states collected survey data.  The “other” category </a:t>
            </a:r>
            <a:r>
              <a:rPr lang="en-US" dirty="0" smtClean="0"/>
              <a:t>with 20% of states </a:t>
            </a:r>
            <a:r>
              <a:rPr lang="en-US" dirty="0"/>
              <a:t>included collecting interview data, focused data samples, and reports of local program discussions. </a:t>
            </a:r>
            <a:endParaRPr lang="en-US" dirty="0" smtClean="0"/>
          </a:p>
          <a:p>
            <a:endParaRPr lang="en-US" dirty="0" smtClean="0"/>
          </a:p>
          <a:p>
            <a:r>
              <a:rPr lang="en-US" dirty="0" smtClean="0"/>
              <a:t>States</a:t>
            </a:r>
            <a:r>
              <a:rPr lang="en-US" baseline="0" dirty="0" smtClean="0"/>
              <a:t> looked at the ECTA infrastructure components, such as governance, fiscal, and quality standards,  and service delivery components, such as referral, evaluation, IFSP development, writing functional outcomes, and service models, to determine if any of these areas contained root causes for poor performance in their identified SIMR focus area. For example, one state found that providers had different levels of understanding and ability to implement the primary service provider and coaching model, IFSP outcomes were not always written in functional terms for their outcome focus area, and many providers did not have appropriate assessment tools or training to identify needs in their focus area.</a:t>
            </a:r>
          </a:p>
          <a:p>
            <a:endParaRPr lang="en-US" baseline="0" dirty="0" smtClean="0"/>
          </a:p>
          <a:p>
            <a:r>
              <a:rPr lang="en-US" baseline="0" dirty="0" smtClean="0"/>
              <a:t>Another state identified that EI providers were struggling with the shift from being an interventionist who works with kids to being a coach to help parents and support them as decision-makers so that they are able to describe their children’s abilities and challenges and then to help them grow and develop.</a:t>
            </a:r>
            <a:endParaRPr lang="en-US" dirty="0"/>
          </a:p>
        </p:txBody>
      </p:sp>
      <p:sp>
        <p:nvSpPr>
          <p:cNvPr id="4" name="Date Placeholder 3"/>
          <p:cNvSpPr>
            <a:spLocks noGrp="1"/>
          </p:cNvSpPr>
          <p:nvPr>
            <p:ph type="dt" idx="10"/>
          </p:nvPr>
        </p:nvSpPr>
        <p:spPr/>
        <p:txBody>
          <a:bodyPr/>
          <a:lstStyle/>
          <a:p>
            <a:fld id="{3630DDFB-9979-42A1-AC9B-431DE2F70B9B}" type="datetime1">
              <a:rPr lang="en-US" smtClean="0"/>
              <a:t>11/23/2015</a:t>
            </a:fld>
            <a:endParaRPr lang="en-US" dirty="0"/>
          </a:p>
        </p:txBody>
      </p:sp>
      <p:sp>
        <p:nvSpPr>
          <p:cNvPr id="5" name="Slide Number Placeholder 4"/>
          <p:cNvSpPr>
            <a:spLocks noGrp="1"/>
          </p:cNvSpPr>
          <p:nvPr>
            <p:ph type="sldNum" sz="quarter" idx="11"/>
          </p:nvPr>
        </p:nvSpPr>
        <p:spPr/>
        <p:txBody>
          <a:bodyPr/>
          <a:lstStyle/>
          <a:p>
            <a:fld id="{7D537EC7-7011-4FD1-9E62-FB9132EDDAFE}" type="slidenum">
              <a:rPr lang="en-US" smtClean="0"/>
              <a:pPr/>
              <a:t>9</a:t>
            </a:fld>
            <a:endParaRPr lang="en-US" dirty="0"/>
          </a:p>
        </p:txBody>
      </p:sp>
    </p:spTree>
    <p:extLst>
      <p:ext uri="{BB962C8B-B14F-4D97-AF65-F5344CB8AC3E}">
        <p14:creationId xmlns:p14="http://schemas.microsoft.com/office/powerpoint/2010/main" val="205138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F748C-A42A-4506-B2C8-2070FBA2654D}" type="datetime1">
              <a:rPr lang="en-US" smtClean="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42079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DDB2B3-BD27-4109-B189-E7305C18EC2C}" type="datetime1">
              <a:rPr lang="en-US" smtClean="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392853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2B38AA-2C1C-4115-AFBF-B110AFA13897}" type="datetime1">
              <a:rPr lang="en-US" smtClean="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71592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0"/>
          </p:nvPr>
        </p:nvSpPr>
        <p:spPr bwMode="gray">
          <a:xfrm>
            <a:off x="8755063" y="6507163"/>
            <a:ext cx="157162" cy="153987"/>
          </a:xfrm>
        </p:spPr>
        <p:txBody>
          <a:bodyPr wrap="none" anchor="b"/>
          <a:lstStyle>
            <a:lvl1pPr>
              <a:defRPr/>
            </a:lvl1pPr>
          </a:lstStyle>
          <a:p>
            <a:fld id="{6F9C0B3D-779C-469A-B2DB-C087859B73EB}" type="slidenum">
              <a:rPr lang="en-US" altLang="en-US"/>
              <a:pPr/>
              <a:t>‹#›</a:t>
            </a:fld>
            <a:endParaRPr lang="en-US" altLang="en-US" dirty="0"/>
          </a:p>
        </p:txBody>
      </p:sp>
    </p:spTree>
    <p:extLst>
      <p:ext uri="{BB962C8B-B14F-4D97-AF65-F5344CB8AC3E}">
        <p14:creationId xmlns:p14="http://schemas.microsoft.com/office/powerpoint/2010/main" val="2948878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31694-42D2-4287-AC94-A7A19BFCBC7D}" type="datetime1">
              <a:rPr lang="en-US" smtClean="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17383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78358-0182-44F2-A2C2-8A004D7D1097}" type="datetime1">
              <a:rPr lang="en-US" smtClean="0"/>
              <a:t>11/23/2015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0958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C7C52-0C3F-40D8-A83C-2D2DE059EB02}" type="datetime1">
              <a:rPr lang="en-US" smtClean="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30268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915FA5-05D5-4017-811E-C2AD361894C4}" type="datetime1">
              <a:rPr lang="en-US" smtClean="0"/>
              <a:t>11/23/2015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325678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164F0-0CB1-44BD-9E42-8C7AA7F98F11}" type="datetime1">
              <a:rPr lang="en-US" smtClean="0"/>
              <a:t>11/23/2015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43848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1C3DA-DCD0-4AA8-B60C-A41393601E74}" type="datetime1">
              <a:rPr lang="en-US" smtClean="0"/>
              <a:t>11/23/2015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68357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698E3-BE6B-4AD5-B41B-60263D521C12}" type="datetime1">
              <a:rPr lang="en-US" smtClean="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228876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01E330-261C-4BF3-BB3D-414763968BD3}" type="datetime1">
              <a:rPr lang="en-US" smtClean="0"/>
              <a:t>11/23/2015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1E5A8-1226-4268-A028-C9677E48EEC1}" type="slidenum">
              <a:rPr lang="en-US" smtClean="0"/>
              <a:t>‹#›</a:t>
            </a:fld>
            <a:endParaRPr lang="en-US" dirty="0"/>
          </a:p>
        </p:txBody>
      </p:sp>
    </p:spTree>
    <p:extLst>
      <p:ext uri="{BB962C8B-B14F-4D97-AF65-F5344CB8AC3E}">
        <p14:creationId xmlns:p14="http://schemas.microsoft.com/office/powerpoint/2010/main" val="400804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BF030-0C33-48A7-A5F1-9F91CE7B74C7}" type="datetime1">
              <a:rPr lang="en-US" smtClean="0"/>
              <a:t>11/23/2015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1E5A8-1226-4268-A028-C9677E48EEC1}" type="slidenum">
              <a:rPr lang="en-US" smtClean="0"/>
              <a:t>‹#›</a:t>
            </a:fld>
            <a:endParaRPr lang="en-US" dirty="0"/>
          </a:p>
        </p:txBody>
      </p:sp>
    </p:spTree>
    <p:extLst>
      <p:ext uri="{BB962C8B-B14F-4D97-AF65-F5344CB8AC3E}">
        <p14:creationId xmlns:p14="http://schemas.microsoft.com/office/powerpoint/2010/main" val="122337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osep.grads360.org/#communities/pdc/documents/901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ectacenter.org/topics/ssip/ssip_p1.asp#maps" TargetMode="External"/><Relationship Id="rId4" Type="http://schemas.openxmlformats.org/officeDocument/2006/relationships/hyperlink" Target="https://osep.grads360.org/#communities/pdc/documents/903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ctacenter.org/~docs/topics/ssip/ssip_improvement_plan_template.do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ectacenter.org/topics/ssip/ssip_phase2.asp"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Cornelia.Taylor@sri.com" TargetMode="External"/><Relationship Id="rId3" Type="http://schemas.openxmlformats.org/officeDocument/2006/relationships/hyperlink" Target="mailto:Anne.Lucas@unc.edu" TargetMode="External"/><Relationship Id="rId7" Type="http://schemas.openxmlformats.org/officeDocument/2006/relationships/hyperlink" Target="mailto:Abby.Winer@sri.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mailto:Kathy.Whaley@unc.edu" TargetMode="External"/><Relationship Id="rId11" Type="http://schemas.openxmlformats.org/officeDocument/2006/relationships/hyperlink" Target="mailto:apaillard@wested.org" TargetMode="External"/><Relationship Id="rId5" Type="http://schemas.openxmlformats.org/officeDocument/2006/relationships/hyperlink" Target="mailto:taletha.derrington@sri.com" TargetMode="External"/><Relationship Id="rId10" Type="http://schemas.openxmlformats.org/officeDocument/2006/relationships/hyperlink" Target="mailto:CaroleeEslinger@westat.com" TargetMode="External"/><Relationship Id="rId4" Type="http://schemas.openxmlformats.org/officeDocument/2006/relationships/hyperlink" Target="mailto:Lynne.Kahn@unc.edu" TargetMode="External"/><Relationship Id="rId9" Type="http://schemas.openxmlformats.org/officeDocument/2006/relationships/hyperlink" Target="mailto:ropnelson@hotmail.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130425"/>
            <a:ext cx="4343400" cy="1470025"/>
          </a:xfrm>
        </p:spPr>
        <p:txBody>
          <a:bodyPr>
            <a:normAutofit fontScale="90000"/>
          </a:bodyPr>
          <a:lstStyle/>
          <a:p>
            <a:r>
              <a:rPr lang="en-US" b="1" dirty="0">
                <a:solidFill>
                  <a:srgbClr val="000099"/>
                </a:solidFill>
              </a:rPr>
              <a:t>State of the States on Systemic Improvement Planning: A National Overview of Phase I SSIPs</a:t>
            </a:r>
            <a:br>
              <a:rPr lang="en-US" b="1" dirty="0">
                <a:solidFill>
                  <a:srgbClr val="000099"/>
                </a:solidFill>
              </a:rPr>
            </a:br>
            <a:endParaRPr lang="en-US" b="1" dirty="0">
              <a:solidFill>
                <a:srgbClr val="000099"/>
              </a:solidFill>
            </a:endParaRPr>
          </a:p>
        </p:txBody>
      </p:sp>
      <p:sp>
        <p:nvSpPr>
          <p:cNvPr id="3" name="Subtitle 2"/>
          <p:cNvSpPr>
            <a:spLocks noGrp="1"/>
          </p:cNvSpPr>
          <p:nvPr>
            <p:ph type="subTitle" idx="1"/>
          </p:nvPr>
        </p:nvSpPr>
        <p:spPr>
          <a:xfrm>
            <a:off x="4354715" y="4724400"/>
            <a:ext cx="4027285" cy="914400"/>
          </a:xfrm>
        </p:spPr>
        <p:txBody>
          <a:bodyPr>
            <a:normAutofit/>
          </a:bodyPr>
          <a:lstStyle/>
          <a:p>
            <a:r>
              <a:rPr lang="en-US" sz="2800" dirty="0" smtClean="0">
                <a:solidFill>
                  <a:srgbClr val="0000FF"/>
                </a:solidFill>
              </a:rPr>
              <a:t>November 23, 2015</a:t>
            </a:r>
            <a:endParaRPr lang="en-US" sz="2800" dirty="0">
              <a:solidFill>
                <a:srgbClr val="0000FF"/>
              </a:solidFill>
            </a:endParaRPr>
          </a:p>
        </p:txBody>
      </p:sp>
      <p:pic>
        <p:nvPicPr>
          <p:cNvPr id="4" name="Picture 2" descr="C:\Users\Anne Lucas\AppData\Local\Microsoft\Windows\Temporary Internet Files\Content.IE5\6LPZ773Y\Republican_Party_(United_States)_presidential_primaries_results,_2008.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2100"/>
            <a:ext cx="382131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ECTA Center Logo" title="ECTA Cen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030259"/>
            <a:ext cx="1662804" cy="2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asy logo" title="Dasy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5528413"/>
            <a:ext cx="1085510" cy="927525"/>
          </a:xfrm>
          <a:prstGeom prst="rect">
            <a:avLst/>
          </a:prstGeom>
        </p:spPr>
      </p:pic>
      <p:pic>
        <p:nvPicPr>
          <p:cNvPr id="7" name="Picture 6" descr="C:\Users\kreedy\Desktop\NCSI Start Up\Logo and Communications\ncsi-logo 6-16-15.jpg"/>
          <p:cNvPicPr/>
          <p:nvPr/>
        </p:nvPicPr>
        <p:blipFill>
          <a:blip r:embed="rId6" cstate="print"/>
          <a:srcRect/>
          <a:stretch>
            <a:fillRect/>
          </a:stretch>
        </p:blipFill>
        <p:spPr bwMode="auto">
          <a:xfrm>
            <a:off x="5410200" y="5852204"/>
            <a:ext cx="1295400" cy="593385"/>
          </a:xfrm>
          <a:prstGeom prst="rect">
            <a:avLst/>
          </a:prstGeom>
          <a:noFill/>
          <a:ln w="9525">
            <a:noFill/>
            <a:miter lim="800000"/>
            <a:headEnd/>
            <a:tailEnd/>
          </a:ln>
        </p:spPr>
      </p:pic>
      <p:pic>
        <p:nvPicPr>
          <p:cNvPr id="12290" name="Picture 13" descr="IDC: The IDEA Data Cen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739975"/>
            <a:ext cx="1752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F171E5A8-1226-4268-A028-C9677E48EEC1}" type="slidenum">
              <a:rPr lang="en-US" smtClean="0"/>
              <a:t>1</a:t>
            </a:fld>
            <a:endParaRPr lang="en-US" dirty="0"/>
          </a:p>
        </p:txBody>
      </p:sp>
    </p:spTree>
    <p:extLst>
      <p:ext uri="{BB962C8B-B14F-4D97-AF65-F5344CB8AC3E}">
        <p14:creationId xmlns:p14="http://schemas.microsoft.com/office/powerpoint/2010/main" val="262045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Poll 1</a:t>
            </a:r>
            <a:endParaRPr lang="en-US" b="1" dirty="0"/>
          </a:p>
        </p:txBody>
      </p:sp>
      <p:sp>
        <p:nvSpPr>
          <p:cNvPr id="4" name="Slide Number Placeholder 3"/>
          <p:cNvSpPr>
            <a:spLocks noGrp="1"/>
          </p:cNvSpPr>
          <p:nvPr>
            <p:ph type="sldNum" sz="quarter" idx="10"/>
          </p:nvPr>
        </p:nvSpPr>
        <p:spPr/>
        <p:txBody>
          <a:bodyPr/>
          <a:lstStyle/>
          <a:p>
            <a:fld id="{6F9C0B3D-779C-469A-B2DB-C087859B73EB}" type="slidenum">
              <a:rPr lang="en-US" altLang="en-US" smtClean="0"/>
              <a:pPr/>
              <a:t>10</a:t>
            </a:fld>
            <a:endParaRPr lang="en-US" alt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794" t="10545" r="14659"/>
          <a:stretch/>
        </p:blipFill>
        <p:spPr>
          <a:xfrm>
            <a:off x="2362200" y="1752600"/>
            <a:ext cx="4267200" cy="43090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664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2055813"/>
            <a:ext cx="4646612" cy="4192587"/>
          </a:xfrm>
        </p:spPr>
        <p:txBody>
          <a:bodyPr>
            <a:normAutofit/>
          </a:bodyPr>
          <a:lstStyle/>
          <a:p>
            <a:r>
              <a:rPr lang="en-US" dirty="0">
                <a:solidFill>
                  <a:schemeClr val="tx1"/>
                </a:solidFill>
              </a:rPr>
              <a:t>All states were required to conduct analysis of their </a:t>
            </a:r>
            <a:r>
              <a:rPr lang="en-US" dirty="0" smtClean="0">
                <a:solidFill>
                  <a:schemeClr val="tx1"/>
                </a:solidFill>
              </a:rPr>
              <a:t>infrastructure to identify which components have strengths to be leveraged, and which components need improvement.</a:t>
            </a: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b="1" dirty="0" smtClean="0">
                <a:solidFill>
                  <a:srgbClr val="006600"/>
                </a:solidFill>
              </a:rPr>
              <a:t>Component 2 – Infrastructure Analysis</a:t>
            </a:r>
            <a:endParaRPr lang="en-US" b="1" dirty="0">
              <a:solidFill>
                <a:srgbClr val="006600"/>
              </a:solidFill>
            </a:endParaRPr>
          </a:p>
        </p:txBody>
      </p:sp>
      <p:graphicFrame>
        <p:nvGraphicFramePr>
          <p:cNvPr id="4" name="Diagram 3" descr="A Wheel listing components of Infrastructure Analysis"/>
          <p:cNvGraphicFramePr/>
          <p:nvPr>
            <p:extLst>
              <p:ext uri="{D42A27DB-BD31-4B8C-83A1-F6EECF244321}">
                <p14:modId xmlns:p14="http://schemas.microsoft.com/office/powerpoint/2010/main" val="1252505858"/>
              </p:ext>
            </p:extLst>
          </p:nvPr>
        </p:nvGraphicFramePr>
        <p:xfrm>
          <a:off x="5029200" y="2057400"/>
          <a:ext cx="4114800" cy="3611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fld id="{6F9C0B3D-779C-469A-B2DB-C087859B73EB}" type="slidenum">
              <a:rPr lang="en-US" altLang="en-US" smtClean="0"/>
              <a:pPr/>
              <a:t>11</a:t>
            </a:fld>
            <a:endParaRPr lang="en-US" altLang="en-US" dirty="0"/>
          </a:p>
        </p:txBody>
      </p:sp>
    </p:spTree>
    <p:extLst>
      <p:ext uri="{BB962C8B-B14F-4D97-AF65-F5344CB8AC3E}">
        <p14:creationId xmlns:p14="http://schemas.microsoft.com/office/powerpoint/2010/main" val="410719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Autofit/>
          </a:bodyPr>
          <a:lstStyle/>
          <a:p>
            <a:r>
              <a:rPr lang="en-US" sz="3600" b="1" dirty="0" smtClean="0">
                <a:solidFill>
                  <a:srgbClr val="006600"/>
                </a:solidFill>
              </a:rPr>
              <a:t>Component 2 – State Identified Needs in Infrastructure Analysis</a:t>
            </a:r>
            <a:endParaRPr lang="en-US" sz="3600" b="1" dirty="0">
              <a:solidFill>
                <a:srgbClr val="006600"/>
              </a:solidFill>
            </a:endParaRPr>
          </a:p>
        </p:txBody>
      </p:sp>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12</a:t>
            </a:fld>
            <a:endParaRPr lang="en-US" altLang="en-US" dirty="0">
              <a:solidFill>
                <a:schemeClr val="tx2">
                  <a:lumMod val="75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866675360"/>
              </p:ext>
            </p:extLst>
          </p:nvPr>
        </p:nvGraphicFramePr>
        <p:xfrm>
          <a:off x="35256" y="1219200"/>
          <a:ext cx="9108744"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9760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smtClean="0">
                <a:solidFill>
                  <a:srgbClr val="006600"/>
                </a:solidFill>
              </a:rPr>
              <a:t>Infrastructure Analysis:  Professional Development Needs (N=56)</a:t>
            </a:r>
            <a:endParaRPr lang="en-US" sz="3600" b="1" dirty="0">
              <a:solidFill>
                <a:srgbClr val="006600"/>
              </a:solidFill>
            </a:endParaRPr>
          </a:p>
        </p:txBody>
      </p:sp>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13</a:t>
            </a:fld>
            <a:endParaRPr lang="en-US" altLang="en-US" dirty="0">
              <a:solidFill>
                <a:schemeClr val="tx2">
                  <a:lumMod val="75000"/>
                </a:schemeClr>
              </a:solidFill>
            </a:endParaRPr>
          </a:p>
        </p:txBody>
      </p:sp>
      <p:graphicFrame>
        <p:nvGraphicFramePr>
          <p:cNvPr id="6" name="Chart 5"/>
          <p:cNvGraphicFramePr/>
          <p:nvPr>
            <p:extLst>
              <p:ext uri="{D42A27DB-BD31-4B8C-83A1-F6EECF244321}">
                <p14:modId xmlns:p14="http://schemas.microsoft.com/office/powerpoint/2010/main" val="4094231089"/>
              </p:ext>
            </p:extLst>
          </p:nvPr>
        </p:nvGraphicFramePr>
        <p:xfrm>
          <a:off x="304800" y="9144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043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6600"/>
                </a:solidFill>
              </a:rPr>
              <a:t>Accountability Needs (N=55)</a:t>
            </a:r>
            <a:endParaRPr lang="en-US" b="1" dirty="0">
              <a:solidFill>
                <a:srgbClr val="00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6781198"/>
              </p:ext>
            </p:extLst>
          </p:nvPr>
        </p:nvGraphicFramePr>
        <p:xfrm>
          <a:off x="-165100" y="914400"/>
          <a:ext cx="9296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fld id="{6F9C0B3D-779C-469A-B2DB-C087859B73EB}" type="slidenum">
              <a:rPr lang="en-US" altLang="en-US" smtClean="0"/>
              <a:pPr/>
              <a:t>14</a:t>
            </a:fld>
            <a:endParaRPr lang="en-US" altLang="en-US" dirty="0"/>
          </a:p>
        </p:txBody>
      </p:sp>
    </p:spTree>
    <p:extLst>
      <p:ext uri="{BB962C8B-B14F-4D97-AF65-F5344CB8AC3E}">
        <p14:creationId xmlns:p14="http://schemas.microsoft.com/office/powerpoint/2010/main" val="116033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Poll 2</a:t>
            </a:r>
            <a:endParaRPr lang="en-US" b="1" dirty="0"/>
          </a:p>
        </p:txBody>
      </p:sp>
      <p:sp>
        <p:nvSpPr>
          <p:cNvPr id="4" name="Slide Number Placeholder 3"/>
          <p:cNvSpPr>
            <a:spLocks noGrp="1"/>
          </p:cNvSpPr>
          <p:nvPr>
            <p:ph type="sldNum" sz="quarter" idx="10"/>
          </p:nvPr>
        </p:nvSpPr>
        <p:spPr/>
        <p:txBody>
          <a:bodyPr/>
          <a:lstStyle/>
          <a:p>
            <a:fld id="{6F9C0B3D-779C-469A-B2DB-C087859B73EB}" type="slidenum">
              <a:rPr lang="en-US" altLang="en-US" smtClean="0"/>
              <a:pPr/>
              <a:t>15</a:t>
            </a:fld>
            <a:endParaRPr lang="en-US" alt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905000"/>
            <a:ext cx="5367222" cy="3581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884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389" y="2055813"/>
            <a:ext cx="5484812" cy="3732737"/>
          </a:xfrm>
        </p:spPr>
        <p:txBody>
          <a:bodyPr>
            <a:normAutofit lnSpcReduction="10000"/>
          </a:bodyPr>
          <a:lstStyle/>
          <a:p>
            <a:r>
              <a:rPr lang="en-US" dirty="0" smtClean="0">
                <a:solidFill>
                  <a:schemeClr val="tx1"/>
                </a:solidFill>
              </a:rPr>
              <a:t>Based on data and infrastructure analyses, states were required to identify </a:t>
            </a:r>
            <a:r>
              <a:rPr lang="en-US" dirty="0">
                <a:solidFill>
                  <a:schemeClr val="tx1"/>
                </a:solidFill>
              </a:rPr>
              <a:t>the </a:t>
            </a:r>
            <a:r>
              <a:rPr lang="en-US" dirty="0" smtClean="0">
                <a:solidFill>
                  <a:schemeClr val="tx1"/>
                </a:solidFill>
              </a:rPr>
              <a:t>state-identified measurable result(s</a:t>
            </a:r>
            <a:r>
              <a:rPr lang="en-US" dirty="0">
                <a:solidFill>
                  <a:schemeClr val="tx1"/>
                </a:solidFill>
              </a:rPr>
              <a:t>) </a:t>
            </a:r>
            <a:r>
              <a:rPr lang="en-US" dirty="0" smtClean="0">
                <a:solidFill>
                  <a:schemeClr val="tx1"/>
                </a:solidFill>
              </a:rPr>
              <a:t>for children and families that are intended </a:t>
            </a:r>
            <a:r>
              <a:rPr lang="en-US" dirty="0">
                <a:solidFill>
                  <a:schemeClr val="tx1"/>
                </a:solidFill>
              </a:rPr>
              <a:t>to </a:t>
            </a:r>
            <a:r>
              <a:rPr lang="en-US" dirty="0" smtClean="0">
                <a:solidFill>
                  <a:schemeClr val="tx1"/>
                </a:solidFill>
              </a:rPr>
              <a:t>be achieved </a:t>
            </a:r>
            <a:r>
              <a:rPr lang="en-US" dirty="0">
                <a:solidFill>
                  <a:schemeClr val="tx1"/>
                </a:solidFill>
              </a:rPr>
              <a:t>through the implementation of the </a:t>
            </a:r>
            <a:r>
              <a:rPr lang="en-US" dirty="0" smtClean="0">
                <a:solidFill>
                  <a:schemeClr val="tx1"/>
                </a:solidFill>
              </a:rPr>
              <a:t>SSIP. </a:t>
            </a:r>
            <a:endParaRPr lang="en-US" dirty="0">
              <a:solidFill>
                <a:schemeClr val="tx1"/>
              </a:solidFill>
            </a:endParaRPr>
          </a:p>
        </p:txBody>
      </p:sp>
      <p:sp>
        <p:nvSpPr>
          <p:cNvPr id="3" name="Title 2"/>
          <p:cNvSpPr>
            <a:spLocks noGrp="1"/>
          </p:cNvSpPr>
          <p:nvPr>
            <p:ph type="title"/>
          </p:nvPr>
        </p:nvSpPr>
        <p:spPr/>
        <p:txBody>
          <a:bodyPr/>
          <a:lstStyle/>
          <a:p>
            <a:r>
              <a:rPr lang="en-US" b="1" dirty="0" smtClean="0">
                <a:solidFill>
                  <a:srgbClr val="FF0000"/>
                </a:solidFill>
              </a:rPr>
              <a:t>Component 3: SIMR</a:t>
            </a:r>
            <a:endParaRPr lang="en-US" b="1" dirty="0">
              <a:solidFill>
                <a:srgbClr val="FF0000"/>
              </a:solidFill>
            </a:endParaRPr>
          </a:p>
        </p:txBody>
      </p:sp>
      <p:pic>
        <p:nvPicPr>
          <p:cNvPr id="7171" name="Picture 3" descr="C:\Users\Anne Lucas\AppData\Local\Microsoft\Windows\Temporary Internet Files\Content.IE5\JTWBC725\fire-305227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09800"/>
            <a:ext cx="161925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6F9C0B3D-779C-469A-B2DB-C087859B73EB}" type="slidenum">
              <a:rPr lang="en-US" altLang="en-US" smtClean="0"/>
              <a:pPr/>
              <a:t>16</a:t>
            </a:fld>
            <a:endParaRPr lang="en-US" altLang="en-US" dirty="0"/>
          </a:p>
        </p:txBody>
      </p:sp>
    </p:spTree>
    <p:extLst>
      <p:ext uri="{BB962C8B-B14F-4D97-AF65-F5344CB8AC3E}">
        <p14:creationId xmlns:p14="http://schemas.microsoft.com/office/powerpoint/2010/main" val="9100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FF0000"/>
                </a:solidFill>
              </a:rPr>
              <a:t>Child and Family Outcomes targeted by State Selected SIMRs (N=56)</a:t>
            </a:r>
            <a:endParaRPr lang="en-US" b="1" dirty="0">
              <a:solidFill>
                <a:srgbClr val="FF0000"/>
              </a:solidFill>
            </a:endParaRPr>
          </a:p>
        </p:txBody>
      </p:sp>
      <p:graphicFrame>
        <p:nvGraphicFramePr>
          <p:cNvPr id="4" name="Chart 3"/>
          <p:cNvGraphicFramePr/>
          <p:nvPr>
            <p:extLst>
              <p:ext uri="{D42A27DB-BD31-4B8C-83A1-F6EECF244321}">
                <p14:modId xmlns:p14="http://schemas.microsoft.com/office/powerpoint/2010/main" val="16308198"/>
              </p:ext>
            </p:extLst>
          </p:nvPr>
        </p:nvGraphicFramePr>
        <p:xfrm>
          <a:off x="0" y="1397000"/>
          <a:ext cx="93726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fld id="{6F9C0B3D-779C-469A-B2DB-C087859B73EB}" type="slidenum">
              <a:rPr lang="en-US" altLang="en-US" smtClean="0"/>
              <a:pPr/>
              <a:t>17</a:t>
            </a:fld>
            <a:endParaRPr lang="en-US" altLang="en-US" dirty="0"/>
          </a:p>
        </p:txBody>
      </p:sp>
    </p:spTree>
    <p:extLst>
      <p:ext uri="{BB962C8B-B14F-4D97-AF65-F5344CB8AC3E}">
        <p14:creationId xmlns:p14="http://schemas.microsoft.com/office/powerpoint/2010/main" val="2089218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163767" y="4042351"/>
            <a:ext cx="504825" cy="619125"/>
          </a:xfrm>
          <a:prstGeom prst="rect">
            <a:avLst/>
          </a:prstGeom>
        </p:spPr>
      </p:pic>
      <p:sp>
        <p:nvSpPr>
          <p:cNvPr id="2050" name="Text Box 2"/>
          <p:cNvSpPr txBox="1">
            <a:spLocks noChangeArrowheads="1"/>
          </p:cNvSpPr>
          <p:nvPr/>
        </p:nvSpPr>
        <p:spPr bwMode="auto">
          <a:xfrm>
            <a:off x="1524000" y="47863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MH</a:t>
            </a:r>
          </a:p>
        </p:txBody>
      </p:sp>
      <p:sp>
        <p:nvSpPr>
          <p:cNvPr id="2051" name="AutoShape 3"/>
          <p:cNvSpPr>
            <a:spLocks noChangeAspect="1" noChangeArrowheads="1" noTextEdit="1"/>
          </p:cNvSpPr>
          <p:nvPr/>
        </p:nvSpPr>
        <p:spPr bwMode="auto">
          <a:xfrm>
            <a:off x="1524000" y="838200"/>
            <a:ext cx="670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52" name="Freeform 4"/>
          <p:cNvSpPr>
            <a:spLocks/>
          </p:cNvSpPr>
          <p:nvPr/>
        </p:nvSpPr>
        <p:spPr bwMode="auto">
          <a:xfrm>
            <a:off x="2659063" y="2319338"/>
            <a:ext cx="719137" cy="955675"/>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000000"/>
          </a:solidFill>
          <a:ln w="9525">
            <a:solidFill>
              <a:schemeClr val="tx1"/>
            </a:solidFill>
            <a:round/>
            <a:headEnd/>
            <a:tailEnd/>
          </a:ln>
        </p:spPr>
        <p:txBody>
          <a:bodyPr/>
          <a:lstStyle/>
          <a:p>
            <a:endParaRPr lang="en-US" dirty="0"/>
          </a:p>
        </p:txBody>
      </p:sp>
      <p:sp>
        <p:nvSpPr>
          <p:cNvPr id="2053" name="Freeform 5"/>
          <p:cNvSpPr>
            <a:spLocks/>
          </p:cNvSpPr>
          <p:nvPr/>
        </p:nvSpPr>
        <p:spPr bwMode="auto">
          <a:xfrm>
            <a:off x="1651000" y="1323975"/>
            <a:ext cx="1014413" cy="914400"/>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solidFill>
            <a:srgbClr val="000000"/>
          </a:solidFill>
          <a:ln w="9525">
            <a:solidFill>
              <a:schemeClr val="tx1"/>
            </a:solidFill>
            <a:round/>
            <a:headEnd/>
            <a:tailEnd/>
          </a:ln>
        </p:spPr>
        <p:txBody>
          <a:bodyPr/>
          <a:lstStyle/>
          <a:p>
            <a:endParaRPr lang="en-US" dirty="0"/>
          </a:p>
        </p:txBody>
      </p:sp>
      <p:sp>
        <p:nvSpPr>
          <p:cNvPr id="2054" name="Freeform 6"/>
          <p:cNvSpPr>
            <a:spLocks/>
          </p:cNvSpPr>
          <p:nvPr/>
        </p:nvSpPr>
        <p:spPr bwMode="auto">
          <a:xfrm>
            <a:off x="2006600" y="2151063"/>
            <a:ext cx="806450" cy="1328737"/>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000000"/>
          </a:solidFill>
          <a:ln w="9525">
            <a:solidFill>
              <a:schemeClr val="tx1"/>
            </a:solidFill>
            <a:round/>
            <a:headEnd/>
            <a:tailEnd/>
          </a:ln>
        </p:spPr>
        <p:txBody>
          <a:bodyPr/>
          <a:lstStyle/>
          <a:p>
            <a:endParaRPr lang="en-US" dirty="0"/>
          </a:p>
        </p:txBody>
      </p:sp>
      <p:sp>
        <p:nvSpPr>
          <p:cNvPr id="2055" name="Freeform 7"/>
          <p:cNvSpPr>
            <a:spLocks/>
          </p:cNvSpPr>
          <p:nvPr/>
        </p:nvSpPr>
        <p:spPr bwMode="auto">
          <a:xfrm>
            <a:off x="2468563" y="1084263"/>
            <a:ext cx="760412" cy="1301750"/>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000000"/>
          </a:solidFill>
          <a:ln w="9525">
            <a:solidFill>
              <a:schemeClr val="tx1"/>
            </a:solidFill>
            <a:round/>
            <a:headEnd/>
            <a:tailEnd/>
          </a:ln>
        </p:spPr>
        <p:txBody>
          <a:bodyPr/>
          <a:lstStyle/>
          <a:p>
            <a:endParaRPr lang="en-US" dirty="0"/>
          </a:p>
        </p:txBody>
      </p:sp>
      <p:sp>
        <p:nvSpPr>
          <p:cNvPr id="2056" name="Freeform 8"/>
          <p:cNvSpPr>
            <a:spLocks/>
          </p:cNvSpPr>
          <p:nvPr/>
        </p:nvSpPr>
        <p:spPr bwMode="auto">
          <a:xfrm>
            <a:off x="2789238" y="1104900"/>
            <a:ext cx="1298575" cy="882650"/>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000000"/>
          </a:solidFill>
          <a:ln w="9525">
            <a:solidFill>
              <a:schemeClr val="tx1"/>
            </a:solidFill>
            <a:round/>
            <a:headEnd/>
            <a:tailEnd/>
          </a:ln>
        </p:spPr>
        <p:txBody>
          <a:bodyPr/>
          <a:lstStyle/>
          <a:p>
            <a:endParaRPr lang="en-US" dirty="0"/>
          </a:p>
        </p:txBody>
      </p:sp>
      <p:sp>
        <p:nvSpPr>
          <p:cNvPr id="2057" name="Freeform 9"/>
          <p:cNvSpPr>
            <a:spLocks/>
          </p:cNvSpPr>
          <p:nvPr/>
        </p:nvSpPr>
        <p:spPr bwMode="auto">
          <a:xfrm>
            <a:off x="3135313" y="1882775"/>
            <a:ext cx="892175" cy="782638"/>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rgbClr val="000000"/>
          </a:solidFill>
          <a:ln w="9525">
            <a:solidFill>
              <a:schemeClr val="tx1"/>
            </a:solidFill>
            <a:round/>
            <a:headEnd/>
            <a:tailEnd/>
          </a:ln>
        </p:spPr>
        <p:txBody>
          <a:bodyPr/>
          <a:lstStyle/>
          <a:p>
            <a:endParaRPr lang="en-US" dirty="0"/>
          </a:p>
        </p:txBody>
      </p:sp>
      <p:sp>
        <p:nvSpPr>
          <p:cNvPr id="2058" name="Freeform 10"/>
          <p:cNvSpPr>
            <a:spLocks/>
          </p:cNvSpPr>
          <p:nvPr/>
        </p:nvSpPr>
        <p:spPr bwMode="auto">
          <a:xfrm>
            <a:off x="3284538" y="2597150"/>
            <a:ext cx="923925" cy="7778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000000"/>
          </a:solidFill>
          <a:ln w="9525">
            <a:solidFill>
              <a:schemeClr val="tx1"/>
            </a:solidFill>
            <a:round/>
            <a:headEnd/>
            <a:tailEnd/>
          </a:ln>
        </p:spPr>
        <p:txBody>
          <a:bodyPr/>
          <a:lstStyle/>
          <a:p>
            <a:endParaRPr lang="en-US" dirty="0"/>
          </a:p>
        </p:txBody>
      </p:sp>
      <p:sp>
        <p:nvSpPr>
          <p:cNvPr id="2059" name="Freeform 11"/>
          <p:cNvSpPr>
            <a:spLocks/>
          </p:cNvSpPr>
          <p:nvPr/>
        </p:nvSpPr>
        <p:spPr bwMode="auto">
          <a:xfrm>
            <a:off x="4043363" y="1312863"/>
            <a:ext cx="835025" cy="561975"/>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0" name="Freeform 12"/>
          <p:cNvSpPr>
            <a:spLocks/>
          </p:cNvSpPr>
          <p:nvPr/>
        </p:nvSpPr>
        <p:spPr bwMode="auto">
          <a:xfrm>
            <a:off x="4000500" y="1828800"/>
            <a:ext cx="892175" cy="638175"/>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1" name="Freeform 13"/>
          <p:cNvSpPr>
            <a:spLocks/>
          </p:cNvSpPr>
          <p:nvPr/>
        </p:nvSpPr>
        <p:spPr bwMode="auto">
          <a:xfrm>
            <a:off x="3968750" y="2327275"/>
            <a:ext cx="1049338"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000000"/>
          </a:solidFill>
          <a:ln w="9525">
            <a:solidFill>
              <a:schemeClr val="tx1"/>
            </a:solidFill>
            <a:round/>
            <a:headEnd/>
            <a:tailEnd/>
          </a:ln>
        </p:spPr>
        <p:txBody>
          <a:bodyPr/>
          <a:lstStyle/>
          <a:p>
            <a:endParaRPr lang="en-US" dirty="0"/>
          </a:p>
        </p:txBody>
      </p:sp>
      <p:sp>
        <p:nvSpPr>
          <p:cNvPr id="2062" name="Freeform 14"/>
          <p:cNvSpPr>
            <a:spLocks/>
          </p:cNvSpPr>
          <p:nvPr/>
        </p:nvSpPr>
        <p:spPr bwMode="auto">
          <a:xfrm>
            <a:off x="4167188" y="2855913"/>
            <a:ext cx="942975" cy="544512"/>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000000"/>
          </a:solidFill>
          <a:ln w="9525">
            <a:solidFill>
              <a:schemeClr val="tx1"/>
            </a:solidFill>
            <a:round/>
            <a:headEnd/>
            <a:tailEnd/>
          </a:ln>
        </p:spPr>
        <p:txBody>
          <a:bodyPr/>
          <a:lstStyle/>
          <a:p>
            <a:endParaRPr lang="en-US" dirty="0"/>
          </a:p>
        </p:txBody>
      </p:sp>
      <p:sp>
        <p:nvSpPr>
          <p:cNvPr id="2063" name="Freeform 15"/>
          <p:cNvSpPr>
            <a:spLocks/>
          </p:cNvSpPr>
          <p:nvPr/>
        </p:nvSpPr>
        <p:spPr bwMode="auto">
          <a:xfrm>
            <a:off x="4040188" y="3363913"/>
            <a:ext cx="1093787" cy="60960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000000"/>
          </a:solidFill>
          <a:ln w="9525">
            <a:solidFill>
              <a:schemeClr val="tx1"/>
            </a:solidFill>
            <a:round/>
            <a:headEnd/>
            <a:tailEnd/>
          </a:ln>
        </p:spPr>
        <p:txBody>
          <a:bodyPr/>
          <a:lstStyle/>
          <a:p>
            <a:endParaRPr lang="en-US" dirty="0"/>
          </a:p>
        </p:txBody>
      </p:sp>
      <p:sp>
        <p:nvSpPr>
          <p:cNvPr id="2064" name="Freeform 16"/>
          <p:cNvSpPr>
            <a:spLocks/>
          </p:cNvSpPr>
          <p:nvPr/>
        </p:nvSpPr>
        <p:spPr bwMode="auto">
          <a:xfrm>
            <a:off x="4872038" y="2276475"/>
            <a:ext cx="755650" cy="536575"/>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000000"/>
          </a:solidFill>
          <a:ln w="9525">
            <a:solidFill>
              <a:schemeClr val="tx1"/>
            </a:solidFill>
            <a:round/>
            <a:headEnd/>
            <a:tailEnd/>
          </a:ln>
        </p:spPr>
        <p:txBody>
          <a:bodyPr/>
          <a:lstStyle/>
          <a:p>
            <a:endParaRPr lang="en-US" dirty="0"/>
          </a:p>
        </p:txBody>
      </p:sp>
      <p:sp>
        <p:nvSpPr>
          <p:cNvPr id="2065" name="Freeform 17"/>
          <p:cNvSpPr>
            <a:spLocks/>
          </p:cNvSpPr>
          <p:nvPr/>
        </p:nvSpPr>
        <p:spPr bwMode="auto">
          <a:xfrm>
            <a:off x="4967288" y="2771775"/>
            <a:ext cx="841375" cy="7826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000000"/>
          </a:solidFill>
          <a:ln w="9525">
            <a:solidFill>
              <a:schemeClr val="tx1"/>
            </a:solidFill>
            <a:round/>
            <a:headEnd/>
            <a:tailEnd/>
          </a:ln>
        </p:spPr>
        <p:txBody>
          <a:bodyPr/>
          <a:lstStyle/>
          <a:p>
            <a:endParaRPr lang="en-US" dirty="0"/>
          </a:p>
        </p:txBody>
      </p:sp>
      <p:sp>
        <p:nvSpPr>
          <p:cNvPr id="2066" name="Freeform 18"/>
          <p:cNvSpPr>
            <a:spLocks/>
          </p:cNvSpPr>
          <p:nvPr/>
        </p:nvSpPr>
        <p:spPr bwMode="auto">
          <a:xfrm>
            <a:off x="5110163" y="3468688"/>
            <a:ext cx="639762" cy="609600"/>
          </a:xfrm>
          <a:custGeom>
            <a:avLst/>
            <a:gdLst>
              <a:gd name="T0" fmla="*/ 2147483647 w 549"/>
              <a:gd name="T1" fmla="*/ 2147483647 h 481"/>
              <a:gd name="T2" fmla="*/ 2147483647 w 549"/>
              <a:gd name="T3" fmla="*/ 2147483647 h 481"/>
              <a:gd name="T4" fmla="*/ 2147483647 w 549"/>
              <a:gd name="T5" fmla="*/ 2147483647 h 481"/>
              <a:gd name="T6" fmla="*/ 2147483647 w 549"/>
              <a:gd name="T7" fmla="*/ 2147483647 h 481"/>
              <a:gd name="T8" fmla="*/ 2147483647 w 549"/>
              <a:gd name="T9" fmla="*/ 2147483647 h 481"/>
              <a:gd name="T10" fmla="*/ 2147483647 w 549"/>
              <a:gd name="T11" fmla="*/ 2147483647 h 481"/>
              <a:gd name="T12" fmla="*/ 2147483647 w 549"/>
              <a:gd name="T13" fmla="*/ 2147483647 h 481"/>
              <a:gd name="T14" fmla="*/ 2147483647 w 549"/>
              <a:gd name="T15" fmla="*/ 2147483647 h 481"/>
              <a:gd name="T16" fmla="*/ 2147483647 w 549"/>
              <a:gd name="T17" fmla="*/ 2147483647 h 481"/>
              <a:gd name="T18" fmla="*/ 2147483647 w 549"/>
              <a:gd name="T19" fmla="*/ 2147483647 h 481"/>
              <a:gd name="T20" fmla="*/ 2147483647 w 549"/>
              <a:gd name="T21" fmla="*/ 2147483647 h 481"/>
              <a:gd name="T22" fmla="*/ 2147483647 w 549"/>
              <a:gd name="T23" fmla="*/ 2147483647 h 481"/>
              <a:gd name="T24" fmla="*/ 2147483647 w 549"/>
              <a:gd name="T25" fmla="*/ 2147483647 h 481"/>
              <a:gd name="T26" fmla="*/ 2147483647 w 549"/>
              <a:gd name="T27" fmla="*/ 2147483647 h 481"/>
              <a:gd name="T28" fmla="*/ 2147483647 w 549"/>
              <a:gd name="T29" fmla="*/ 2147483647 h 481"/>
              <a:gd name="T30" fmla="*/ 2147483647 w 549"/>
              <a:gd name="T31" fmla="*/ 2147483647 h 481"/>
              <a:gd name="T32" fmla="*/ 2147483647 w 549"/>
              <a:gd name="T33" fmla="*/ 2147483647 h 481"/>
              <a:gd name="T34" fmla="*/ 2147483647 w 549"/>
              <a:gd name="T35" fmla="*/ 2147483647 h 481"/>
              <a:gd name="T36" fmla="*/ 2147483647 w 549"/>
              <a:gd name="T37" fmla="*/ 0 h 481"/>
              <a:gd name="T38" fmla="*/ 0 w 549"/>
              <a:gd name="T39" fmla="*/ 2147483647 h 481"/>
              <a:gd name="T40" fmla="*/ 2147483647 w 549"/>
              <a:gd name="T41" fmla="*/ 2147483647 h 481"/>
              <a:gd name="T42" fmla="*/ 2147483647 w 549"/>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481"/>
              <a:gd name="T68" fmla="*/ 549 w 549"/>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481">
                <a:moveTo>
                  <a:pt x="20" y="163"/>
                </a:moveTo>
                <a:lnTo>
                  <a:pt x="17" y="397"/>
                </a:lnTo>
                <a:lnTo>
                  <a:pt x="28" y="410"/>
                </a:lnTo>
                <a:lnTo>
                  <a:pt x="66" y="410"/>
                </a:lnTo>
                <a:lnTo>
                  <a:pt x="68" y="481"/>
                </a:lnTo>
                <a:lnTo>
                  <a:pt x="397" y="477"/>
                </a:lnTo>
                <a:lnTo>
                  <a:pt x="389" y="405"/>
                </a:lnTo>
                <a:lnTo>
                  <a:pt x="418" y="325"/>
                </a:lnTo>
                <a:lnTo>
                  <a:pt x="460" y="268"/>
                </a:lnTo>
                <a:lnTo>
                  <a:pt x="456" y="253"/>
                </a:lnTo>
                <a:lnTo>
                  <a:pt x="486" y="203"/>
                </a:lnTo>
                <a:lnTo>
                  <a:pt x="503" y="148"/>
                </a:lnTo>
                <a:lnTo>
                  <a:pt x="498" y="144"/>
                </a:lnTo>
                <a:lnTo>
                  <a:pt x="524" y="123"/>
                </a:lnTo>
                <a:lnTo>
                  <a:pt x="549" y="76"/>
                </a:lnTo>
                <a:lnTo>
                  <a:pt x="541" y="64"/>
                </a:lnTo>
                <a:lnTo>
                  <a:pt x="467" y="68"/>
                </a:lnTo>
                <a:lnTo>
                  <a:pt x="486" y="42"/>
                </a:lnTo>
                <a:lnTo>
                  <a:pt x="482" y="0"/>
                </a:lnTo>
                <a:lnTo>
                  <a:pt x="0" y="15"/>
                </a:lnTo>
                <a:lnTo>
                  <a:pt x="20" y="163"/>
                </a:lnTo>
                <a:close/>
              </a:path>
            </a:pathLst>
          </a:custGeom>
          <a:solidFill>
            <a:srgbClr val="000000"/>
          </a:solidFill>
          <a:ln w="9525">
            <a:solidFill>
              <a:schemeClr val="tx1"/>
            </a:solidFill>
            <a:round/>
            <a:headEnd/>
            <a:tailEnd/>
          </a:ln>
        </p:spPr>
        <p:txBody>
          <a:bodyPr/>
          <a:lstStyle/>
          <a:p>
            <a:endParaRPr lang="en-US" dirty="0"/>
          </a:p>
        </p:txBody>
      </p:sp>
      <p:sp>
        <p:nvSpPr>
          <p:cNvPr id="2067" name="Freeform 19"/>
          <p:cNvSpPr>
            <a:spLocks/>
          </p:cNvSpPr>
          <p:nvPr/>
        </p:nvSpPr>
        <p:spPr bwMode="auto">
          <a:xfrm>
            <a:off x="5924550" y="2509838"/>
            <a:ext cx="390525" cy="717550"/>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000000"/>
          </a:solidFill>
          <a:ln w="9525">
            <a:solidFill>
              <a:schemeClr val="tx1"/>
            </a:solidFill>
            <a:round/>
            <a:headEnd/>
            <a:tailEnd/>
          </a:ln>
        </p:spPr>
        <p:txBody>
          <a:bodyPr/>
          <a:lstStyle/>
          <a:p>
            <a:endParaRPr lang="en-US" dirty="0"/>
          </a:p>
        </p:txBody>
      </p:sp>
      <p:sp>
        <p:nvSpPr>
          <p:cNvPr id="2068" name="Freeform 20"/>
          <p:cNvSpPr>
            <a:spLocks/>
          </p:cNvSpPr>
          <p:nvPr/>
        </p:nvSpPr>
        <p:spPr bwMode="auto">
          <a:xfrm>
            <a:off x="5773738" y="2960688"/>
            <a:ext cx="920750" cy="503237"/>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000000"/>
          </a:solidFill>
          <a:ln w="9525">
            <a:solidFill>
              <a:schemeClr val="tx1"/>
            </a:solidFill>
            <a:round/>
            <a:headEnd/>
            <a:tailEnd/>
          </a:ln>
        </p:spPr>
        <p:txBody>
          <a:bodyPr/>
          <a:lstStyle/>
          <a:p>
            <a:endParaRPr lang="en-US" dirty="0"/>
          </a:p>
        </p:txBody>
      </p:sp>
      <p:sp>
        <p:nvSpPr>
          <p:cNvPr id="2069" name="Freeform 21"/>
          <p:cNvSpPr>
            <a:spLocks/>
          </p:cNvSpPr>
          <p:nvPr/>
        </p:nvSpPr>
        <p:spPr bwMode="auto">
          <a:xfrm>
            <a:off x="5675313" y="3336925"/>
            <a:ext cx="1081087" cy="3905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000000"/>
          </a:solidFill>
          <a:ln w="9525">
            <a:solidFill>
              <a:schemeClr val="tx1"/>
            </a:solidFill>
            <a:round/>
            <a:headEnd/>
            <a:tailEnd/>
          </a:ln>
        </p:spPr>
        <p:txBody>
          <a:bodyPr/>
          <a:lstStyle/>
          <a:p>
            <a:endParaRPr lang="en-US" dirty="0"/>
          </a:p>
        </p:txBody>
      </p:sp>
      <p:sp>
        <p:nvSpPr>
          <p:cNvPr id="2070" name="Freeform 22"/>
          <p:cNvSpPr>
            <a:spLocks/>
          </p:cNvSpPr>
          <p:nvPr/>
        </p:nvSpPr>
        <p:spPr bwMode="auto">
          <a:xfrm>
            <a:off x="6264275" y="2403475"/>
            <a:ext cx="531813" cy="641350"/>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rgbClr val="000000"/>
          </a:solidFill>
          <a:ln w="9525">
            <a:solidFill>
              <a:schemeClr val="tx1"/>
            </a:solidFill>
            <a:round/>
            <a:headEnd/>
            <a:tailEnd/>
          </a:ln>
        </p:spPr>
        <p:txBody>
          <a:bodyPr/>
          <a:lstStyle/>
          <a:p>
            <a:endParaRPr lang="en-US" dirty="0"/>
          </a:p>
        </p:txBody>
      </p:sp>
      <p:sp>
        <p:nvSpPr>
          <p:cNvPr id="2071" name="Freeform 23"/>
          <p:cNvSpPr>
            <a:spLocks/>
          </p:cNvSpPr>
          <p:nvPr/>
        </p:nvSpPr>
        <p:spPr bwMode="auto">
          <a:xfrm>
            <a:off x="6599238" y="2625725"/>
            <a:ext cx="571500" cy="60166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000000"/>
          </a:solidFill>
          <a:ln w="9525">
            <a:solidFill>
              <a:schemeClr val="tx1"/>
            </a:solidFill>
            <a:round/>
            <a:headEnd/>
            <a:tailEnd/>
          </a:ln>
        </p:spPr>
        <p:txBody>
          <a:bodyPr/>
          <a:lstStyle/>
          <a:p>
            <a:endParaRPr lang="en-US" dirty="0"/>
          </a:p>
        </p:txBody>
      </p:sp>
      <p:sp>
        <p:nvSpPr>
          <p:cNvPr id="2072" name="Freeform 24"/>
          <p:cNvSpPr>
            <a:spLocks/>
          </p:cNvSpPr>
          <p:nvPr/>
        </p:nvSpPr>
        <p:spPr bwMode="auto">
          <a:xfrm>
            <a:off x="7481888" y="1668463"/>
            <a:ext cx="204787" cy="430212"/>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000000"/>
          </a:solidFill>
          <a:ln w="9525">
            <a:solidFill>
              <a:schemeClr val="tx1"/>
            </a:solidFill>
            <a:round/>
            <a:headEnd/>
            <a:tailEnd/>
          </a:ln>
        </p:spPr>
        <p:txBody>
          <a:bodyPr/>
          <a:lstStyle/>
          <a:p>
            <a:endParaRPr lang="en-US" dirty="0"/>
          </a:p>
        </p:txBody>
      </p:sp>
      <p:sp>
        <p:nvSpPr>
          <p:cNvPr id="2073" name="Freeform 25"/>
          <p:cNvSpPr>
            <a:spLocks/>
          </p:cNvSpPr>
          <p:nvPr/>
        </p:nvSpPr>
        <p:spPr bwMode="auto">
          <a:xfrm>
            <a:off x="1841500" y="887413"/>
            <a:ext cx="847725" cy="657225"/>
          </a:xfrm>
          <a:custGeom>
            <a:avLst/>
            <a:gdLst>
              <a:gd name="T0" fmla="*/ 2147483647 w 730"/>
              <a:gd name="T1" fmla="*/ 2147483647 h 517"/>
              <a:gd name="T2" fmla="*/ 2147483647 w 730"/>
              <a:gd name="T3" fmla="*/ 2147483647 h 517"/>
              <a:gd name="T4" fmla="*/ 2147483647 w 730"/>
              <a:gd name="T5" fmla="*/ 2147483647 h 517"/>
              <a:gd name="T6" fmla="*/ 2147483647 w 730"/>
              <a:gd name="T7" fmla="*/ 2147483647 h 517"/>
              <a:gd name="T8" fmla="*/ 2147483647 w 730"/>
              <a:gd name="T9" fmla="*/ 2147483647 h 517"/>
              <a:gd name="T10" fmla="*/ 0 w 730"/>
              <a:gd name="T11" fmla="*/ 2147483647 h 517"/>
              <a:gd name="T12" fmla="*/ 2147483647 w 730"/>
              <a:gd name="T13" fmla="*/ 2147483647 h 517"/>
              <a:gd name="T14" fmla="*/ 2147483647 w 730"/>
              <a:gd name="T15" fmla="*/ 2147483647 h 517"/>
              <a:gd name="T16" fmla="*/ 2147483647 w 730"/>
              <a:gd name="T17" fmla="*/ 2147483647 h 517"/>
              <a:gd name="T18" fmla="*/ 2147483647 w 730"/>
              <a:gd name="T19" fmla="*/ 2147483647 h 517"/>
              <a:gd name="T20" fmla="*/ 2147483647 w 730"/>
              <a:gd name="T21" fmla="*/ 2147483647 h 517"/>
              <a:gd name="T22" fmla="*/ 2147483647 w 730"/>
              <a:gd name="T23" fmla="*/ 2147483647 h 517"/>
              <a:gd name="T24" fmla="*/ 2147483647 w 730"/>
              <a:gd name="T25" fmla="*/ 2147483647 h 517"/>
              <a:gd name="T26" fmla="*/ 2147483647 w 730"/>
              <a:gd name="T27" fmla="*/ 2147483647 h 517"/>
              <a:gd name="T28" fmla="*/ 2147483647 w 730"/>
              <a:gd name="T29" fmla="*/ 2147483647 h 517"/>
              <a:gd name="T30" fmla="*/ 2147483647 w 730"/>
              <a:gd name="T31" fmla="*/ 2147483647 h 517"/>
              <a:gd name="T32" fmla="*/ 2147483647 w 730"/>
              <a:gd name="T33" fmla="*/ 2147483647 h 517"/>
              <a:gd name="T34" fmla="*/ 2147483647 w 730"/>
              <a:gd name="T35" fmla="*/ 0 h 517"/>
              <a:gd name="T36" fmla="*/ 2147483647 w 730"/>
              <a:gd name="T37" fmla="*/ 2147483647 h 517"/>
              <a:gd name="T38" fmla="*/ 2147483647 w 730"/>
              <a:gd name="T39" fmla="*/ 2147483647 h 517"/>
              <a:gd name="T40" fmla="*/ 2147483647 w 730"/>
              <a:gd name="T41" fmla="*/ 2147483647 h 517"/>
              <a:gd name="T42" fmla="*/ 2147483647 w 730"/>
              <a:gd name="T43" fmla="*/ 2147483647 h 517"/>
              <a:gd name="T44" fmla="*/ 2147483647 w 730"/>
              <a:gd name="T45" fmla="*/ 2147483647 h 517"/>
              <a:gd name="T46" fmla="*/ 2147483647 w 730"/>
              <a:gd name="T47" fmla="*/ 2147483647 h 517"/>
              <a:gd name="T48" fmla="*/ 2147483647 w 730"/>
              <a:gd name="T49" fmla="*/ 2147483647 h 517"/>
              <a:gd name="T50" fmla="*/ 2147483647 w 730"/>
              <a:gd name="T51" fmla="*/ 2147483647 h 517"/>
              <a:gd name="T52" fmla="*/ 2147483647 w 730"/>
              <a:gd name="T53" fmla="*/ 2147483647 h 517"/>
              <a:gd name="T54" fmla="*/ 2147483647 w 730"/>
              <a:gd name="T55" fmla="*/ 2147483647 h 517"/>
              <a:gd name="T56" fmla="*/ 2147483647 w 730"/>
              <a:gd name="T57" fmla="*/ 2147483647 h 517"/>
              <a:gd name="T58" fmla="*/ 2147483647 w 730"/>
              <a:gd name="T59" fmla="*/ 2147483647 h 517"/>
              <a:gd name="T60" fmla="*/ 2147483647 w 730"/>
              <a:gd name="T61" fmla="*/ 2147483647 h 517"/>
              <a:gd name="T62" fmla="*/ 2147483647 w 730"/>
              <a:gd name="T63" fmla="*/ 2147483647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rgbClr val="008000"/>
          </a:solidFill>
          <a:ln w="9525">
            <a:solidFill>
              <a:schemeClr val="tx1"/>
            </a:solidFill>
            <a:round/>
            <a:headEnd/>
            <a:tailEnd/>
          </a:ln>
        </p:spPr>
        <p:txBody>
          <a:bodyPr/>
          <a:lstStyle/>
          <a:p>
            <a:endParaRPr lang="en-US" dirty="0"/>
          </a:p>
        </p:txBody>
      </p:sp>
      <p:sp>
        <p:nvSpPr>
          <p:cNvPr id="2074" name="Freeform 26"/>
          <p:cNvSpPr>
            <a:spLocks/>
          </p:cNvSpPr>
          <p:nvPr/>
        </p:nvSpPr>
        <p:spPr bwMode="auto">
          <a:xfrm>
            <a:off x="2039938" y="923925"/>
            <a:ext cx="41275" cy="49213"/>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w 34"/>
              <a:gd name="T11" fmla="*/ 2147483647 h 38"/>
              <a:gd name="T12" fmla="*/ 0 w 34"/>
              <a:gd name="T13" fmla="*/ 2147483647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0" y="18"/>
                </a:moveTo>
                <a:lnTo>
                  <a:pt x="27" y="0"/>
                </a:lnTo>
                <a:lnTo>
                  <a:pt x="34" y="18"/>
                </a:lnTo>
                <a:lnTo>
                  <a:pt x="28" y="38"/>
                </a:lnTo>
                <a:lnTo>
                  <a:pt x="0" y="18"/>
                </a:lnTo>
                <a:close/>
              </a:path>
            </a:pathLst>
          </a:custGeom>
          <a:solidFill>
            <a:srgbClr val="DFBBDF"/>
          </a:solidFill>
          <a:ln w="9525">
            <a:solidFill>
              <a:schemeClr val="tx1"/>
            </a:solidFill>
            <a:round/>
            <a:headEnd/>
            <a:tailEnd/>
          </a:ln>
        </p:spPr>
        <p:txBody>
          <a:bodyPr/>
          <a:lstStyle/>
          <a:p>
            <a:endParaRPr lang="en-US" dirty="0"/>
          </a:p>
        </p:txBody>
      </p:sp>
      <p:sp>
        <p:nvSpPr>
          <p:cNvPr id="2075" name="Freeform 27"/>
          <p:cNvSpPr>
            <a:spLocks/>
          </p:cNvSpPr>
          <p:nvPr/>
        </p:nvSpPr>
        <p:spPr bwMode="auto">
          <a:xfrm>
            <a:off x="2625725" y="2281238"/>
            <a:ext cx="717550" cy="958850"/>
          </a:xfrm>
          <a:custGeom>
            <a:avLst/>
            <a:gdLst>
              <a:gd name="T0" fmla="*/ 2147483647 w 618"/>
              <a:gd name="T1" fmla="*/ 0 h 752"/>
              <a:gd name="T2" fmla="*/ 2147483647 w 618"/>
              <a:gd name="T3" fmla="*/ 2147483647 h 752"/>
              <a:gd name="T4" fmla="*/ 2147483647 w 618"/>
              <a:gd name="T5" fmla="*/ 2147483647 h 752"/>
              <a:gd name="T6" fmla="*/ 2147483647 w 618"/>
              <a:gd name="T7" fmla="*/ 2147483647 h 752"/>
              <a:gd name="T8" fmla="*/ 2147483647 w 618"/>
              <a:gd name="T9" fmla="*/ 2147483647 h 752"/>
              <a:gd name="T10" fmla="*/ 0 w 618"/>
              <a:gd name="T11" fmla="*/ 2147483647 h 752"/>
              <a:gd name="T12" fmla="*/ 2147483647 w 618"/>
              <a:gd name="T13" fmla="*/ 0 h 752"/>
              <a:gd name="T14" fmla="*/ 2147483647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008000"/>
          </a:solidFill>
          <a:ln w="9525">
            <a:solidFill>
              <a:schemeClr val="tx1"/>
            </a:solidFill>
            <a:round/>
            <a:headEnd/>
            <a:tailEnd/>
          </a:ln>
        </p:spPr>
        <p:txBody>
          <a:bodyPr/>
          <a:lstStyle/>
          <a:p>
            <a:endParaRPr lang="en-US" dirty="0"/>
          </a:p>
        </p:txBody>
      </p:sp>
      <p:sp>
        <p:nvSpPr>
          <p:cNvPr id="2076" name="Freeform 28"/>
          <p:cNvSpPr>
            <a:spLocks/>
          </p:cNvSpPr>
          <p:nvPr/>
        </p:nvSpPr>
        <p:spPr bwMode="auto">
          <a:xfrm>
            <a:off x="1619250" y="1287463"/>
            <a:ext cx="1009650" cy="915987"/>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pattFill prst="solidDmnd">
            <a:fgClr>
              <a:srgbClr val="008000"/>
            </a:fgClr>
            <a:bgClr>
              <a:srgbClr val="92D050"/>
            </a:bgClr>
          </a:pattFill>
          <a:ln w="9525">
            <a:solidFill>
              <a:schemeClr val="tx1"/>
            </a:solidFill>
            <a:round/>
            <a:headEnd/>
            <a:tailEnd/>
          </a:ln>
        </p:spPr>
        <p:txBody>
          <a:bodyPr/>
          <a:lstStyle/>
          <a:p>
            <a:endParaRPr lang="en-US" dirty="0"/>
          </a:p>
        </p:txBody>
      </p:sp>
      <p:sp>
        <p:nvSpPr>
          <p:cNvPr id="2077" name="Freeform 29"/>
          <p:cNvSpPr>
            <a:spLocks/>
          </p:cNvSpPr>
          <p:nvPr/>
        </p:nvSpPr>
        <p:spPr bwMode="auto">
          <a:xfrm>
            <a:off x="1524000" y="1971675"/>
            <a:ext cx="1004888" cy="1833563"/>
          </a:xfrm>
          <a:custGeom>
            <a:avLst/>
            <a:gdLst>
              <a:gd name="T0" fmla="*/ 2147483647 w 865"/>
              <a:gd name="T1" fmla="*/ 2147483647 h 1443"/>
              <a:gd name="T2" fmla="*/ 2147483647 w 865"/>
              <a:gd name="T3" fmla="*/ 2147483647 h 1443"/>
              <a:gd name="T4" fmla="*/ 2147483647 w 865"/>
              <a:gd name="T5" fmla="*/ 2147483647 h 1443"/>
              <a:gd name="T6" fmla="*/ 2147483647 w 865"/>
              <a:gd name="T7" fmla="*/ 2147483647 h 1443"/>
              <a:gd name="T8" fmla="*/ 2147483647 w 865"/>
              <a:gd name="T9" fmla="*/ 2147483647 h 1443"/>
              <a:gd name="T10" fmla="*/ 2147483647 w 865"/>
              <a:gd name="T11" fmla="*/ 2147483647 h 1443"/>
              <a:gd name="T12" fmla="*/ 2147483647 w 865"/>
              <a:gd name="T13" fmla="*/ 2147483647 h 1443"/>
              <a:gd name="T14" fmla="*/ 2147483647 w 865"/>
              <a:gd name="T15" fmla="*/ 2147483647 h 1443"/>
              <a:gd name="T16" fmla="*/ 2147483647 w 865"/>
              <a:gd name="T17" fmla="*/ 2147483647 h 1443"/>
              <a:gd name="T18" fmla="*/ 2147483647 w 865"/>
              <a:gd name="T19" fmla="*/ 2147483647 h 1443"/>
              <a:gd name="T20" fmla="*/ 2147483647 w 865"/>
              <a:gd name="T21" fmla="*/ 2147483647 h 1443"/>
              <a:gd name="T22" fmla="*/ 2147483647 w 865"/>
              <a:gd name="T23" fmla="*/ 2147483647 h 1443"/>
              <a:gd name="T24" fmla="*/ 2147483647 w 865"/>
              <a:gd name="T25" fmla="*/ 2147483647 h 1443"/>
              <a:gd name="T26" fmla="*/ 2147483647 w 865"/>
              <a:gd name="T27" fmla="*/ 2147483647 h 1443"/>
              <a:gd name="T28" fmla="*/ 2147483647 w 865"/>
              <a:gd name="T29" fmla="*/ 2147483647 h 1443"/>
              <a:gd name="T30" fmla="*/ 2147483647 w 865"/>
              <a:gd name="T31" fmla="*/ 2147483647 h 1443"/>
              <a:gd name="T32" fmla="*/ 2147483647 w 865"/>
              <a:gd name="T33" fmla="*/ 2147483647 h 1443"/>
              <a:gd name="T34" fmla="*/ 2147483647 w 865"/>
              <a:gd name="T35" fmla="*/ 2147483647 h 1443"/>
              <a:gd name="T36" fmla="*/ 2147483647 w 865"/>
              <a:gd name="T37" fmla="*/ 2147483647 h 1443"/>
              <a:gd name="T38" fmla="*/ 2147483647 w 865"/>
              <a:gd name="T39" fmla="*/ 2147483647 h 1443"/>
              <a:gd name="T40" fmla="*/ 2147483647 w 865"/>
              <a:gd name="T41" fmla="*/ 2147483647 h 1443"/>
              <a:gd name="T42" fmla="*/ 2147483647 w 865"/>
              <a:gd name="T43" fmla="*/ 2147483647 h 1443"/>
              <a:gd name="T44" fmla="*/ 2147483647 w 865"/>
              <a:gd name="T45" fmla="*/ 2147483647 h 1443"/>
              <a:gd name="T46" fmla="*/ 2147483647 w 865"/>
              <a:gd name="T47" fmla="*/ 2147483647 h 1443"/>
              <a:gd name="T48" fmla="*/ 2147483647 w 865"/>
              <a:gd name="T49" fmla="*/ 2147483647 h 1443"/>
              <a:gd name="T50" fmla="*/ 2147483647 w 865"/>
              <a:gd name="T51" fmla="*/ 2147483647 h 1443"/>
              <a:gd name="T52" fmla="*/ 2147483647 w 865"/>
              <a:gd name="T53" fmla="*/ 2147483647 h 1443"/>
              <a:gd name="T54" fmla="*/ 2147483647 w 865"/>
              <a:gd name="T55" fmla="*/ 0 h 1443"/>
              <a:gd name="T56" fmla="*/ 2147483647 w 865"/>
              <a:gd name="T57" fmla="*/ 2147483647 h 1443"/>
              <a:gd name="T58" fmla="*/ 0 w 865"/>
              <a:gd name="T59" fmla="*/ 2147483647 h 1443"/>
              <a:gd name="T60" fmla="*/ 2147483647 w 865"/>
              <a:gd name="T61" fmla="*/ 2147483647 h 1443"/>
              <a:gd name="T62" fmla="*/ 2147483647 w 865"/>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rgbClr val="008000"/>
          </a:solidFill>
          <a:ln w="9525">
            <a:solidFill>
              <a:schemeClr val="tx1"/>
            </a:solidFill>
            <a:round/>
            <a:headEnd/>
            <a:tailEnd/>
          </a:ln>
        </p:spPr>
        <p:txBody>
          <a:bodyPr/>
          <a:lstStyle/>
          <a:p>
            <a:endParaRPr lang="en-US" dirty="0"/>
          </a:p>
        </p:txBody>
      </p:sp>
      <p:sp>
        <p:nvSpPr>
          <p:cNvPr id="2078" name="Freeform 30"/>
          <p:cNvSpPr>
            <a:spLocks/>
          </p:cNvSpPr>
          <p:nvPr/>
        </p:nvSpPr>
        <p:spPr bwMode="auto">
          <a:xfrm>
            <a:off x="1974850" y="2114550"/>
            <a:ext cx="808038" cy="1328738"/>
          </a:xfrm>
          <a:custGeom>
            <a:avLst/>
            <a:gdLst>
              <a:gd name="T0" fmla="*/ 0 w 696"/>
              <a:gd name="T1" fmla="*/ 2147483647 h 1047"/>
              <a:gd name="T2" fmla="*/ 2147483647 w 696"/>
              <a:gd name="T3" fmla="*/ 2147483647 h 1047"/>
              <a:gd name="T4" fmla="*/ 2147483647 w 696"/>
              <a:gd name="T5" fmla="*/ 2147483647 h 1047"/>
              <a:gd name="T6" fmla="*/ 2147483647 w 696"/>
              <a:gd name="T7" fmla="*/ 2147483647 h 1047"/>
              <a:gd name="T8" fmla="*/ 2147483647 w 696"/>
              <a:gd name="T9" fmla="*/ 2147483647 h 1047"/>
              <a:gd name="T10" fmla="*/ 2147483647 w 696"/>
              <a:gd name="T11" fmla="*/ 2147483647 h 1047"/>
              <a:gd name="T12" fmla="*/ 2147483647 w 696"/>
              <a:gd name="T13" fmla="*/ 2147483647 h 1047"/>
              <a:gd name="T14" fmla="*/ 2147483647 w 696"/>
              <a:gd name="T15" fmla="*/ 2147483647 h 1047"/>
              <a:gd name="T16" fmla="*/ 2147483647 w 696"/>
              <a:gd name="T17" fmla="*/ 0 h 1047"/>
              <a:gd name="T18" fmla="*/ 0 w 696"/>
              <a:gd name="T19" fmla="*/ 2147483647 h 1047"/>
              <a:gd name="T20" fmla="*/ 0 w 696"/>
              <a:gd name="T21" fmla="*/ 2147483647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rgbClr val="008000"/>
          </a:solidFill>
          <a:ln w="9525">
            <a:solidFill>
              <a:schemeClr val="tx1"/>
            </a:solidFill>
            <a:round/>
            <a:headEnd/>
            <a:tailEnd/>
          </a:ln>
        </p:spPr>
        <p:txBody>
          <a:bodyPr/>
          <a:lstStyle/>
          <a:p>
            <a:endParaRPr lang="en-US" dirty="0"/>
          </a:p>
        </p:txBody>
      </p:sp>
      <p:sp>
        <p:nvSpPr>
          <p:cNvPr id="2079" name="Freeform 31"/>
          <p:cNvSpPr>
            <a:spLocks/>
          </p:cNvSpPr>
          <p:nvPr/>
        </p:nvSpPr>
        <p:spPr bwMode="auto">
          <a:xfrm>
            <a:off x="2436813" y="1049338"/>
            <a:ext cx="758825" cy="1303337"/>
          </a:xfrm>
          <a:custGeom>
            <a:avLst/>
            <a:gdLst>
              <a:gd name="T0" fmla="*/ 0 w 654"/>
              <a:gd name="T1" fmla="*/ 2147483647 h 1027"/>
              <a:gd name="T2" fmla="*/ 2147483647 w 654"/>
              <a:gd name="T3" fmla="*/ 2147483647 h 1027"/>
              <a:gd name="T4" fmla="*/ 2147483647 w 654"/>
              <a:gd name="T5" fmla="*/ 2147483647 h 1027"/>
              <a:gd name="T6" fmla="*/ 2147483647 w 654"/>
              <a:gd name="T7" fmla="*/ 2147483647 h 1027"/>
              <a:gd name="T8" fmla="*/ 2147483647 w 654"/>
              <a:gd name="T9" fmla="*/ 2147483647 h 1027"/>
              <a:gd name="T10" fmla="*/ 2147483647 w 654"/>
              <a:gd name="T11" fmla="*/ 2147483647 h 1027"/>
              <a:gd name="T12" fmla="*/ 2147483647 w 654"/>
              <a:gd name="T13" fmla="*/ 2147483647 h 1027"/>
              <a:gd name="T14" fmla="*/ 2147483647 w 654"/>
              <a:gd name="T15" fmla="*/ 2147483647 h 1027"/>
              <a:gd name="T16" fmla="*/ 2147483647 w 654"/>
              <a:gd name="T17" fmla="*/ 2147483647 h 1027"/>
              <a:gd name="T18" fmla="*/ 2147483647 w 654"/>
              <a:gd name="T19" fmla="*/ 2147483647 h 1027"/>
              <a:gd name="T20" fmla="*/ 2147483647 w 654"/>
              <a:gd name="T21" fmla="*/ 0 h 1027"/>
              <a:gd name="T22" fmla="*/ 2147483647 w 654"/>
              <a:gd name="T23" fmla="*/ 2147483647 h 1027"/>
              <a:gd name="T24" fmla="*/ 2147483647 w 654"/>
              <a:gd name="T25" fmla="*/ 2147483647 h 1027"/>
              <a:gd name="T26" fmla="*/ 2147483647 w 654"/>
              <a:gd name="T27" fmla="*/ 2147483647 h 1027"/>
              <a:gd name="T28" fmla="*/ 2147483647 w 654"/>
              <a:gd name="T29" fmla="*/ 2147483647 h 1027"/>
              <a:gd name="T30" fmla="*/ 2147483647 w 654"/>
              <a:gd name="T31" fmla="*/ 2147483647 h 1027"/>
              <a:gd name="T32" fmla="*/ 2147483647 w 654"/>
              <a:gd name="T33" fmla="*/ 2147483647 h 1027"/>
              <a:gd name="T34" fmla="*/ 2147483647 w 654"/>
              <a:gd name="T35" fmla="*/ 2147483647 h 1027"/>
              <a:gd name="T36" fmla="*/ 2147483647 w 654"/>
              <a:gd name="T37" fmla="*/ 2147483647 h 1027"/>
              <a:gd name="T38" fmla="*/ 2147483647 w 654"/>
              <a:gd name="T39" fmla="*/ 2147483647 h 1027"/>
              <a:gd name="T40" fmla="*/ 2147483647 w 654"/>
              <a:gd name="T41" fmla="*/ 2147483647 h 1027"/>
              <a:gd name="T42" fmla="*/ 2147483647 w 654"/>
              <a:gd name="T43" fmla="*/ 2147483647 h 1027"/>
              <a:gd name="T44" fmla="*/ 2147483647 w 654"/>
              <a:gd name="T45" fmla="*/ 2147483647 h 1027"/>
              <a:gd name="T46" fmla="*/ 2147483647 w 654"/>
              <a:gd name="T47" fmla="*/ 2147483647 h 1027"/>
              <a:gd name="T48" fmla="*/ 2147483647 w 654"/>
              <a:gd name="T49" fmla="*/ 2147483647 h 1027"/>
              <a:gd name="T50" fmla="*/ 2147483647 w 654"/>
              <a:gd name="T51" fmla="*/ 2147483647 h 1027"/>
              <a:gd name="T52" fmla="*/ 2147483647 w 654"/>
              <a:gd name="T53" fmla="*/ 2147483647 h 1027"/>
              <a:gd name="T54" fmla="*/ 2147483647 w 654"/>
              <a:gd name="T55" fmla="*/ 2147483647 h 1027"/>
              <a:gd name="T56" fmla="*/ 2147483647 w 654"/>
              <a:gd name="T57" fmla="*/ 2147483647 h 1027"/>
              <a:gd name="T58" fmla="*/ 2147483647 w 654"/>
              <a:gd name="T59" fmla="*/ 2147483647 h 1027"/>
              <a:gd name="T60" fmla="*/ 2147483647 w 654"/>
              <a:gd name="T61" fmla="*/ 2147483647 h 1027"/>
              <a:gd name="T62" fmla="*/ 0 w 654"/>
              <a:gd name="T63" fmla="*/ 2147483647 h 1027"/>
              <a:gd name="T64" fmla="*/ 0 w 654"/>
              <a:gd name="T65" fmla="*/ 2147483647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rgbClr val="008000"/>
          </a:solidFill>
          <a:ln w="9525">
            <a:solidFill>
              <a:schemeClr val="tx1"/>
            </a:solidFill>
            <a:round/>
            <a:headEnd/>
            <a:tailEnd/>
          </a:ln>
        </p:spPr>
        <p:txBody>
          <a:bodyPr/>
          <a:lstStyle/>
          <a:p>
            <a:endParaRPr lang="en-US" dirty="0"/>
          </a:p>
        </p:txBody>
      </p:sp>
      <p:sp>
        <p:nvSpPr>
          <p:cNvPr id="2080" name="Freeform 32"/>
          <p:cNvSpPr>
            <a:spLocks/>
          </p:cNvSpPr>
          <p:nvPr/>
        </p:nvSpPr>
        <p:spPr bwMode="auto">
          <a:xfrm>
            <a:off x="2754313" y="1071563"/>
            <a:ext cx="1300162" cy="881062"/>
          </a:xfrm>
          <a:custGeom>
            <a:avLst/>
            <a:gdLst>
              <a:gd name="T0" fmla="*/ 2147483647 w 1118"/>
              <a:gd name="T1" fmla="*/ 2147483647 h 692"/>
              <a:gd name="T2" fmla="*/ 2147483647 w 1118"/>
              <a:gd name="T3" fmla="*/ 2147483647 h 692"/>
              <a:gd name="T4" fmla="*/ 2147483647 w 1118"/>
              <a:gd name="T5" fmla="*/ 2147483647 h 692"/>
              <a:gd name="T6" fmla="*/ 2147483647 w 1118"/>
              <a:gd name="T7" fmla="*/ 2147483647 h 692"/>
              <a:gd name="T8" fmla="*/ 2147483647 w 1118"/>
              <a:gd name="T9" fmla="*/ 2147483647 h 692"/>
              <a:gd name="T10" fmla="*/ 2147483647 w 1118"/>
              <a:gd name="T11" fmla="*/ 2147483647 h 692"/>
              <a:gd name="T12" fmla="*/ 2147483647 w 1118"/>
              <a:gd name="T13" fmla="*/ 2147483647 h 692"/>
              <a:gd name="T14" fmla="*/ 2147483647 w 1118"/>
              <a:gd name="T15" fmla="*/ 2147483647 h 692"/>
              <a:gd name="T16" fmla="*/ 2147483647 w 1118"/>
              <a:gd name="T17" fmla="*/ 2147483647 h 692"/>
              <a:gd name="T18" fmla="*/ 2147483647 w 1118"/>
              <a:gd name="T19" fmla="*/ 2147483647 h 692"/>
              <a:gd name="T20" fmla="*/ 2147483647 w 1118"/>
              <a:gd name="T21" fmla="*/ 2147483647 h 692"/>
              <a:gd name="T22" fmla="*/ 2147483647 w 1118"/>
              <a:gd name="T23" fmla="*/ 2147483647 h 692"/>
              <a:gd name="T24" fmla="*/ 2147483647 w 1118"/>
              <a:gd name="T25" fmla="*/ 2147483647 h 692"/>
              <a:gd name="T26" fmla="*/ 2147483647 w 1118"/>
              <a:gd name="T27" fmla="*/ 2147483647 h 692"/>
              <a:gd name="T28" fmla="*/ 2147483647 w 1118"/>
              <a:gd name="T29" fmla="*/ 2147483647 h 692"/>
              <a:gd name="T30" fmla="*/ 2147483647 w 1118"/>
              <a:gd name="T31" fmla="*/ 2147483647 h 692"/>
              <a:gd name="T32" fmla="*/ 2147483647 w 1118"/>
              <a:gd name="T33" fmla="*/ 2147483647 h 692"/>
              <a:gd name="T34" fmla="*/ 2147483647 w 1118"/>
              <a:gd name="T35" fmla="*/ 2147483647 h 692"/>
              <a:gd name="T36" fmla="*/ 2147483647 w 1118"/>
              <a:gd name="T37" fmla="*/ 2147483647 h 692"/>
              <a:gd name="T38" fmla="*/ 2147483647 w 1118"/>
              <a:gd name="T39" fmla="*/ 2147483647 h 692"/>
              <a:gd name="T40" fmla="*/ 2147483647 w 1118"/>
              <a:gd name="T41" fmla="*/ 2147483647 h 692"/>
              <a:gd name="T42" fmla="*/ 2147483647 w 1118"/>
              <a:gd name="T43" fmla="*/ 2147483647 h 692"/>
              <a:gd name="T44" fmla="*/ 2147483647 w 1118"/>
              <a:gd name="T45" fmla="*/ 2147483647 h 692"/>
              <a:gd name="T46" fmla="*/ 2147483647 w 1118"/>
              <a:gd name="T47" fmla="*/ 2147483647 h 692"/>
              <a:gd name="T48" fmla="*/ 2147483647 w 1118"/>
              <a:gd name="T49" fmla="*/ 0 h 692"/>
              <a:gd name="T50" fmla="*/ 0 w 1118"/>
              <a:gd name="T51" fmla="*/ 2147483647 h 692"/>
              <a:gd name="T52" fmla="*/ 2147483647 w 1118"/>
              <a:gd name="T53" fmla="*/ 2147483647 h 692"/>
              <a:gd name="T54" fmla="*/ 2147483647 w 1118"/>
              <a:gd name="T55" fmla="*/ 214748364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rgbClr val="008000"/>
          </a:solidFill>
          <a:ln w="9525">
            <a:solidFill>
              <a:schemeClr val="tx1"/>
            </a:solidFill>
            <a:round/>
            <a:headEnd/>
            <a:tailEnd/>
          </a:ln>
        </p:spPr>
        <p:txBody>
          <a:bodyPr/>
          <a:lstStyle/>
          <a:p>
            <a:endParaRPr lang="en-US" dirty="0"/>
          </a:p>
        </p:txBody>
      </p:sp>
      <p:sp>
        <p:nvSpPr>
          <p:cNvPr id="2081" name="Freeform 33"/>
          <p:cNvSpPr>
            <a:spLocks/>
          </p:cNvSpPr>
          <p:nvPr/>
        </p:nvSpPr>
        <p:spPr bwMode="auto">
          <a:xfrm>
            <a:off x="2386013" y="3124200"/>
            <a:ext cx="863600" cy="1069975"/>
          </a:xfrm>
          <a:custGeom>
            <a:avLst/>
            <a:gdLst>
              <a:gd name="T0" fmla="*/ 2147483647 w 746"/>
              <a:gd name="T1" fmla="*/ 2147483647 h 840"/>
              <a:gd name="T2" fmla="*/ 2147483647 w 746"/>
              <a:gd name="T3" fmla="*/ 2147483647 h 840"/>
              <a:gd name="T4" fmla="*/ 2147483647 w 746"/>
              <a:gd name="T5" fmla="*/ 2147483647 h 840"/>
              <a:gd name="T6" fmla="*/ 2147483647 w 746"/>
              <a:gd name="T7" fmla="*/ 2147483647 h 840"/>
              <a:gd name="T8" fmla="*/ 2147483647 w 746"/>
              <a:gd name="T9" fmla="*/ 2147483647 h 840"/>
              <a:gd name="T10" fmla="*/ 2147483647 w 746"/>
              <a:gd name="T11" fmla="*/ 2147483647 h 840"/>
              <a:gd name="T12" fmla="*/ 2147483647 w 746"/>
              <a:gd name="T13" fmla="*/ 2147483647 h 840"/>
              <a:gd name="T14" fmla="*/ 2147483647 w 746"/>
              <a:gd name="T15" fmla="*/ 2147483647 h 840"/>
              <a:gd name="T16" fmla="*/ 2147483647 w 746"/>
              <a:gd name="T17" fmla="*/ 2147483647 h 840"/>
              <a:gd name="T18" fmla="*/ 2147483647 w 746"/>
              <a:gd name="T19" fmla="*/ 2147483647 h 840"/>
              <a:gd name="T20" fmla="*/ 2147483647 w 746"/>
              <a:gd name="T21" fmla="*/ 0 h 840"/>
              <a:gd name="T22" fmla="*/ 2147483647 w 746"/>
              <a:gd name="T23" fmla="*/ 2147483647 h 840"/>
              <a:gd name="T24" fmla="*/ 2147483647 w 746"/>
              <a:gd name="T25" fmla="*/ 2147483647 h 840"/>
              <a:gd name="T26" fmla="*/ 2147483647 w 746"/>
              <a:gd name="T27" fmla="*/ 2147483647 h 840"/>
              <a:gd name="T28" fmla="*/ 2147483647 w 746"/>
              <a:gd name="T29" fmla="*/ 2147483647 h 840"/>
              <a:gd name="T30" fmla="*/ 2147483647 w 746"/>
              <a:gd name="T31" fmla="*/ 2147483647 h 840"/>
              <a:gd name="T32" fmla="*/ 0 w 746"/>
              <a:gd name="T33" fmla="*/ 2147483647 h 840"/>
              <a:gd name="T34" fmla="*/ 2147483647 w 746"/>
              <a:gd name="T35" fmla="*/ 2147483647 h 840"/>
              <a:gd name="T36" fmla="*/ 2147483647 w 746"/>
              <a:gd name="T37" fmla="*/ 214748364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8000"/>
          </a:solidFill>
          <a:ln w="9525">
            <a:solidFill>
              <a:schemeClr val="tx1"/>
            </a:solidFill>
            <a:round/>
            <a:headEnd/>
            <a:tailEnd/>
          </a:ln>
        </p:spPr>
        <p:txBody>
          <a:bodyPr/>
          <a:lstStyle/>
          <a:p>
            <a:endParaRPr lang="en-US" dirty="0"/>
          </a:p>
        </p:txBody>
      </p:sp>
      <p:sp>
        <p:nvSpPr>
          <p:cNvPr id="2082" name="Freeform 34"/>
          <p:cNvSpPr>
            <a:spLocks/>
          </p:cNvSpPr>
          <p:nvPr/>
        </p:nvSpPr>
        <p:spPr bwMode="auto">
          <a:xfrm>
            <a:off x="3103563" y="1844675"/>
            <a:ext cx="893762" cy="788988"/>
          </a:xfrm>
          <a:custGeom>
            <a:avLst/>
            <a:gdLst>
              <a:gd name="T0" fmla="*/ 0 w 770"/>
              <a:gd name="T1" fmla="*/ 2147483647 h 619"/>
              <a:gd name="T2" fmla="*/ 2147483647 w 770"/>
              <a:gd name="T3" fmla="*/ 0 h 619"/>
              <a:gd name="T4" fmla="*/ 2147483647 w 770"/>
              <a:gd name="T5" fmla="*/ 2147483647 h 619"/>
              <a:gd name="T6" fmla="*/ 2147483647 w 770"/>
              <a:gd name="T7" fmla="*/ 2147483647 h 619"/>
              <a:gd name="T8" fmla="*/ 2147483647 w 770"/>
              <a:gd name="T9" fmla="*/ 2147483647 h 619"/>
              <a:gd name="T10" fmla="*/ 2147483647 w 770"/>
              <a:gd name="T11" fmla="*/ 2147483647 h 619"/>
              <a:gd name="T12" fmla="*/ 2147483647 w 770"/>
              <a:gd name="T13" fmla="*/ 2147483647 h 619"/>
              <a:gd name="T14" fmla="*/ 0 w 770"/>
              <a:gd name="T15" fmla="*/ 2147483647 h 619"/>
              <a:gd name="T16" fmla="*/ 0 w 770"/>
              <a:gd name="T17" fmla="*/ 2147483647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rgbClr val="008000"/>
          </a:solidFill>
          <a:ln w="9525">
            <a:solidFill>
              <a:schemeClr val="tx1"/>
            </a:solidFill>
            <a:round/>
            <a:headEnd/>
            <a:tailEnd/>
          </a:ln>
        </p:spPr>
        <p:txBody>
          <a:bodyPr/>
          <a:lstStyle/>
          <a:p>
            <a:endParaRPr lang="en-US" dirty="0"/>
          </a:p>
        </p:txBody>
      </p:sp>
      <p:sp>
        <p:nvSpPr>
          <p:cNvPr id="2083" name="Freeform 35"/>
          <p:cNvSpPr>
            <a:spLocks/>
          </p:cNvSpPr>
          <p:nvPr/>
        </p:nvSpPr>
        <p:spPr bwMode="auto">
          <a:xfrm>
            <a:off x="3249613" y="2562225"/>
            <a:ext cx="927100" cy="776288"/>
          </a:xfrm>
          <a:custGeom>
            <a:avLst/>
            <a:gdLst>
              <a:gd name="T0" fmla="*/ 2147483647 w 796"/>
              <a:gd name="T1" fmla="*/ 0 h 612"/>
              <a:gd name="T2" fmla="*/ 2147483647 w 796"/>
              <a:gd name="T3" fmla="*/ 2147483647 h 612"/>
              <a:gd name="T4" fmla="*/ 2147483647 w 796"/>
              <a:gd name="T5" fmla="*/ 2147483647 h 612"/>
              <a:gd name="T6" fmla="*/ 2147483647 w 796"/>
              <a:gd name="T7" fmla="*/ 2147483647 h 612"/>
              <a:gd name="T8" fmla="*/ 2147483647 w 796"/>
              <a:gd name="T9" fmla="*/ 2147483647 h 612"/>
              <a:gd name="T10" fmla="*/ 2147483647 w 796"/>
              <a:gd name="T11" fmla="*/ 2147483647 h 612"/>
              <a:gd name="T12" fmla="*/ 2147483647 w 796"/>
              <a:gd name="T13" fmla="*/ 2147483647 h 612"/>
              <a:gd name="T14" fmla="*/ 0 w 796"/>
              <a:gd name="T15" fmla="*/ 2147483647 h 612"/>
              <a:gd name="T16" fmla="*/ 2147483647 w 796"/>
              <a:gd name="T17" fmla="*/ 0 h 612"/>
              <a:gd name="T18" fmla="*/ 2147483647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rgbClr val="3333FF"/>
          </a:solidFill>
          <a:ln w="9525">
            <a:solidFill>
              <a:schemeClr val="tx1"/>
            </a:solidFill>
            <a:round/>
            <a:headEnd/>
            <a:tailEnd/>
          </a:ln>
        </p:spPr>
        <p:txBody>
          <a:bodyPr/>
          <a:lstStyle/>
          <a:p>
            <a:endParaRPr lang="en-US" dirty="0"/>
          </a:p>
        </p:txBody>
      </p:sp>
      <p:sp>
        <p:nvSpPr>
          <p:cNvPr id="2084" name="Freeform 36"/>
          <p:cNvSpPr>
            <a:spLocks/>
          </p:cNvSpPr>
          <p:nvPr/>
        </p:nvSpPr>
        <p:spPr bwMode="auto">
          <a:xfrm>
            <a:off x="3119438" y="3240088"/>
            <a:ext cx="892175" cy="96996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chemeClr val="accent5">
              <a:lumMod val="75000"/>
            </a:schemeClr>
          </a:solidFill>
          <a:ln w="9525">
            <a:solidFill>
              <a:schemeClr val="tx1"/>
            </a:solidFill>
            <a:round/>
            <a:headEnd/>
            <a:tailEnd/>
          </a:ln>
        </p:spPr>
        <p:txBody>
          <a:bodyPr/>
          <a:lstStyle/>
          <a:p>
            <a:endParaRPr lang="en-US" dirty="0"/>
          </a:p>
        </p:txBody>
      </p:sp>
      <p:sp>
        <p:nvSpPr>
          <p:cNvPr id="2085" name="Freeform 37"/>
          <p:cNvSpPr>
            <a:spLocks/>
          </p:cNvSpPr>
          <p:nvPr/>
        </p:nvSpPr>
        <p:spPr bwMode="auto">
          <a:xfrm>
            <a:off x="3459163" y="3416300"/>
            <a:ext cx="1771650" cy="1828800"/>
          </a:xfrm>
          <a:custGeom>
            <a:avLst/>
            <a:gdLst>
              <a:gd name="T0" fmla="*/ 0 w 1527"/>
              <a:gd name="T1" fmla="*/ 2147483647 h 1439"/>
              <a:gd name="T2" fmla="*/ 2147483647 w 1527"/>
              <a:gd name="T3" fmla="*/ 2147483647 h 1439"/>
              <a:gd name="T4" fmla="*/ 2147483647 w 1527"/>
              <a:gd name="T5" fmla="*/ 0 h 1439"/>
              <a:gd name="T6" fmla="*/ 2147483647 w 1527"/>
              <a:gd name="T7" fmla="*/ 2147483647 h 1439"/>
              <a:gd name="T8" fmla="*/ 2147483647 w 1527"/>
              <a:gd name="T9" fmla="*/ 2147483647 h 1439"/>
              <a:gd name="T10" fmla="*/ 2147483647 w 1527"/>
              <a:gd name="T11" fmla="*/ 2147483647 h 1439"/>
              <a:gd name="T12" fmla="*/ 2147483647 w 1527"/>
              <a:gd name="T13" fmla="*/ 2147483647 h 1439"/>
              <a:gd name="T14" fmla="*/ 2147483647 w 1527"/>
              <a:gd name="T15" fmla="*/ 2147483647 h 1439"/>
              <a:gd name="T16" fmla="*/ 2147483647 w 1527"/>
              <a:gd name="T17" fmla="*/ 2147483647 h 1439"/>
              <a:gd name="T18" fmla="*/ 2147483647 w 1527"/>
              <a:gd name="T19" fmla="*/ 2147483647 h 1439"/>
              <a:gd name="T20" fmla="*/ 2147483647 w 1527"/>
              <a:gd name="T21" fmla="*/ 2147483647 h 1439"/>
              <a:gd name="T22" fmla="*/ 2147483647 w 1527"/>
              <a:gd name="T23" fmla="*/ 2147483647 h 1439"/>
              <a:gd name="T24" fmla="*/ 2147483647 w 1527"/>
              <a:gd name="T25" fmla="*/ 2147483647 h 1439"/>
              <a:gd name="T26" fmla="*/ 2147483647 w 1527"/>
              <a:gd name="T27" fmla="*/ 2147483647 h 1439"/>
              <a:gd name="T28" fmla="*/ 2147483647 w 1527"/>
              <a:gd name="T29" fmla="*/ 2147483647 h 1439"/>
              <a:gd name="T30" fmla="*/ 2147483647 w 1527"/>
              <a:gd name="T31" fmla="*/ 2147483647 h 1439"/>
              <a:gd name="T32" fmla="*/ 2147483647 w 1527"/>
              <a:gd name="T33" fmla="*/ 2147483647 h 1439"/>
              <a:gd name="T34" fmla="*/ 2147483647 w 1527"/>
              <a:gd name="T35" fmla="*/ 2147483647 h 1439"/>
              <a:gd name="T36" fmla="*/ 2147483647 w 1527"/>
              <a:gd name="T37" fmla="*/ 2147483647 h 1439"/>
              <a:gd name="T38" fmla="*/ 2147483647 w 1527"/>
              <a:gd name="T39" fmla="*/ 2147483647 h 1439"/>
              <a:gd name="T40" fmla="*/ 2147483647 w 1527"/>
              <a:gd name="T41" fmla="*/ 2147483647 h 1439"/>
              <a:gd name="T42" fmla="*/ 2147483647 w 1527"/>
              <a:gd name="T43" fmla="*/ 2147483647 h 1439"/>
              <a:gd name="T44" fmla="*/ 2147483647 w 1527"/>
              <a:gd name="T45" fmla="*/ 2147483647 h 1439"/>
              <a:gd name="T46" fmla="*/ 2147483647 w 1527"/>
              <a:gd name="T47" fmla="*/ 2147483647 h 1439"/>
              <a:gd name="T48" fmla="*/ 2147483647 w 1527"/>
              <a:gd name="T49" fmla="*/ 2147483647 h 1439"/>
              <a:gd name="T50" fmla="*/ 2147483647 w 1527"/>
              <a:gd name="T51" fmla="*/ 2147483647 h 1439"/>
              <a:gd name="T52" fmla="*/ 2147483647 w 1527"/>
              <a:gd name="T53" fmla="*/ 2147483647 h 1439"/>
              <a:gd name="T54" fmla="*/ 2147483647 w 1527"/>
              <a:gd name="T55" fmla="*/ 2147483647 h 1439"/>
              <a:gd name="T56" fmla="*/ 2147483647 w 1527"/>
              <a:gd name="T57" fmla="*/ 2147483647 h 1439"/>
              <a:gd name="T58" fmla="*/ 2147483647 w 1527"/>
              <a:gd name="T59" fmla="*/ 2147483647 h 1439"/>
              <a:gd name="T60" fmla="*/ 2147483647 w 1527"/>
              <a:gd name="T61" fmla="*/ 2147483647 h 1439"/>
              <a:gd name="T62" fmla="*/ 2147483647 w 1527"/>
              <a:gd name="T63" fmla="*/ 2147483647 h 1439"/>
              <a:gd name="T64" fmla="*/ 2147483647 w 1527"/>
              <a:gd name="T65" fmla="*/ 2147483647 h 1439"/>
              <a:gd name="T66" fmla="*/ 2147483647 w 1527"/>
              <a:gd name="T67" fmla="*/ 2147483647 h 1439"/>
              <a:gd name="T68" fmla="*/ 2147483647 w 1527"/>
              <a:gd name="T69" fmla="*/ 2147483647 h 1439"/>
              <a:gd name="T70" fmla="*/ 2147483647 w 1527"/>
              <a:gd name="T71" fmla="*/ 2147483647 h 1439"/>
              <a:gd name="T72" fmla="*/ 2147483647 w 1527"/>
              <a:gd name="T73" fmla="*/ 2147483647 h 1439"/>
              <a:gd name="T74" fmla="*/ 2147483647 w 1527"/>
              <a:gd name="T75" fmla="*/ 2147483647 h 1439"/>
              <a:gd name="T76" fmla="*/ 2147483647 w 1527"/>
              <a:gd name="T77" fmla="*/ 2147483647 h 1439"/>
              <a:gd name="T78" fmla="*/ 2147483647 w 1527"/>
              <a:gd name="T79" fmla="*/ 2147483647 h 1439"/>
              <a:gd name="T80" fmla="*/ 2147483647 w 1527"/>
              <a:gd name="T81" fmla="*/ 2147483647 h 1439"/>
              <a:gd name="T82" fmla="*/ 2147483647 w 1527"/>
              <a:gd name="T83" fmla="*/ 2147483647 h 1439"/>
              <a:gd name="T84" fmla="*/ 2147483647 w 1527"/>
              <a:gd name="T85" fmla="*/ 2147483647 h 1439"/>
              <a:gd name="T86" fmla="*/ 2147483647 w 1527"/>
              <a:gd name="T87" fmla="*/ 2147483647 h 1439"/>
              <a:gd name="T88" fmla="*/ 2147483647 w 1527"/>
              <a:gd name="T89" fmla="*/ 2147483647 h 1439"/>
              <a:gd name="T90" fmla="*/ 2147483647 w 1527"/>
              <a:gd name="T91" fmla="*/ 2147483647 h 1439"/>
              <a:gd name="T92" fmla="*/ 2147483647 w 1527"/>
              <a:gd name="T93" fmla="*/ 2147483647 h 1439"/>
              <a:gd name="T94" fmla="*/ 2147483647 w 1527"/>
              <a:gd name="T95" fmla="*/ 2147483647 h 1439"/>
              <a:gd name="T96" fmla="*/ 2147483647 w 1527"/>
              <a:gd name="T97" fmla="*/ 2147483647 h 1439"/>
              <a:gd name="T98" fmla="*/ 2147483647 w 1527"/>
              <a:gd name="T99" fmla="*/ 2147483647 h 1439"/>
              <a:gd name="T100" fmla="*/ 0 w 1527"/>
              <a:gd name="T101" fmla="*/ 2147483647 h 1439"/>
              <a:gd name="T102" fmla="*/ 0 w 1527"/>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rgbClr val="008000"/>
          </a:solidFill>
          <a:ln w="9525">
            <a:solidFill>
              <a:schemeClr val="tx1"/>
            </a:solidFill>
            <a:round/>
            <a:headEnd/>
            <a:tailEnd/>
          </a:ln>
        </p:spPr>
        <p:txBody>
          <a:bodyPr/>
          <a:lstStyle/>
          <a:p>
            <a:endParaRPr lang="en-US" dirty="0"/>
          </a:p>
        </p:txBody>
      </p:sp>
      <p:sp>
        <p:nvSpPr>
          <p:cNvPr id="2086" name="Freeform 38"/>
          <p:cNvSpPr>
            <a:spLocks/>
          </p:cNvSpPr>
          <p:nvPr/>
        </p:nvSpPr>
        <p:spPr bwMode="auto">
          <a:xfrm>
            <a:off x="4010025" y="1277938"/>
            <a:ext cx="835025" cy="558800"/>
          </a:xfrm>
          <a:custGeom>
            <a:avLst/>
            <a:gdLst>
              <a:gd name="T0" fmla="*/ 2147483647 w 718"/>
              <a:gd name="T1" fmla="*/ 0 h 441"/>
              <a:gd name="T2" fmla="*/ 2147483647 w 718"/>
              <a:gd name="T3" fmla="*/ 2147483647 h 441"/>
              <a:gd name="T4" fmla="*/ 2147483647 w 718"/>
              <a:gd name="T5" fmla="*/ 2147483647 h 441"/>
              <a:gd name="T6" fmla="*/ 2147483647 w 718"/>
              <a:gd name="T7" fmla="*/ 2147483647 h 441"/>
              <a:gd name="T8" fmla="*/ 2147483647 w 718"/>
              <a:gd name="T9" fmla="*/ 2147483647 h 441"/>
              <a:gd name="T10" fmla="*/ 2147483647 w 718"/>
              <a:gd name="T11" fmla="*/ 2147483647 h 441"/>
              <a:gd name="T12" fmla="*/ 2147483647 w 718"/>
              <a:gd name="T13" fmla="*/ 2147483647 h 441"/>
              <a:gd name="T14" fmla="*/ 0 w 718"/>
              <a:gd name="T15" fmla="*/ 2147483647 h 441"/>
              <a:gd name="T16" fmla="*/ 2147483647 w 718"/>
              <a:gd name="T17" fmla="*/ 0 h 441"/>
              <a:gd name="T18" fmla="*/ 2147483647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rgbClr val="008000"/>
          </a:solidFill>
          <a:ln w="9525">
            <a:solidFill>
              <a:schemeClr val="tx1"/>
            </a:solidFill>
            <a:round/>
            <a:headEnd/>
            <a:tailEnd/>
          </a:ln>
        </p:spPr>
        <p:txBody>
          <a:bodyPr/>
          <a:lstStyle/>
          <a:p>
            <a:endParaRPr lang="en-US" dirty="0"/>
          </a:p>
        </p:txBody>
      </p:sp>
      <p:sp>
        <p:nvSpPr>
          <p:cNvPr id="2087" name="Freeform 39"/>
          <p:cNvSpPr>
            <a:spLocks/>
          </p:cNvSpPr>
          <p:nvPr/>
        </p:nvSpPr>
        <p:spPr bwMode="auto">
          <a:xfrm>
            <a:off x="3965575" y="1792288"/>
            <a:ext cx="892175" cy="63658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rgbClr val="92D050"/>
          </a:solidFill>
          <a:ln w="9525">
            <a:solidFill>
              <a:schemeClr val="tx1"/>
            </a:solidFill>
            <a:round/>
            <a:headEnd/>
            <a:tailEnd/>
          </a:ln>
        </p:spPr>
        <p:txBody>
          <a:bodyPr/>
          <a:lstStyle/>
          <a:p>
            <a:endParaRPr lang="en-US" dirty="0"/>
          </a:p>
        </p:txBody>
      </p:sp>
      <p:sp>
        <p:nvSpPr>
          <p:cNvPr id="2088" name="Freeform 40"/>
          <p:cNvSpPr>
            <a:spLocks/>
          </p:cNvSpPr>
          <p:nvPr/>
        </p:nvSpPr>
        <p:spPr bwMode="auto">
          <a:xfrm>
            <a:off x="3937000" y="2292350"/>
            <a:ext cx="1047750"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92D050"/>
          </a:solidFill>
          <a:ln w="9525">
            <a:solidFill>
              <a:schemeClr val="tx1"/>
            </a:solidFill>
            <a:round/>
            <a:headEnd/>
            <a:tailEnd/>
          </a:ln>
        </p:spPr>
        <p:txBody>
          <a:bodyPr/>
          <a:lstStyle/>
          <a:p>
            <a:endParaRPr lang="en-US" dirty="0"/>
          </a:p>
        </p:txBody>
      </p:sp>
      <p:sp>
        <p:nvSpPr>
          <p:cNvPr id="2089" name="Freeform 41"/>
          <p:cNvSpPr>
            <a:spLocks/>
          </p:cNvSpPr>
          <p:nvPr/>
        </p:nvSpPr>
        <p:spPr bwMode="auto">
          <a:xfrm>
            <a:off x="4133850" y="2824163"/>
            <a:ext cx="942975" cy="539750"/>
          </a:xfrm>
          <a:custGeom>
            <a:avLst/>
            <a:gdLst>
              <a:gd name="T0" fmla="*/ 2147483647 w 812"/>
              <a:gd name="T1" fmla="*/ 0 h 426"/>
              <a:gd name="T2" fmla="*/ 2147483647 w 812"/>
              <a:gd name="T3" fmla="*/ 2147483647 h 426"/>
              <a:gd name="T4" fmla="*/ 2147483647 w 812"/>
              <a:gd name="T5" fmla="*/ 2147483647 h 426"/>
              <a:gd name="T6" fmla="*/ 2147483647 w 812"/>
              <a:gd name="T7" fmla="*/ 2147483647 h 426"/>
              <a:gd name="T8" fmla="*/ 2147483647 w 812"/>
              <a:gd name="T9" fmla="*/ 2147483647 h 426"/>
              <a:gd name="T10" fmla="*/ 2147483647 w 812"/>
              <a:gd name="T11" fmla="*/ 2147483647 h 426"/>
              <a:gd name="T12" fmla="*/ 2147483647 w 812"/>
              <a:gd name="T13" fmla="*/ 2147483647 h 426"/>
              <a:gd name="T14" fmla="*/ 2147483647 w 812"/>
              <a:gd name="T15" fmla="*/ 2147483647 h 426"/>
              <a:gd name="T16" fmla="*/ 2147483647 w 812"/>
              <a:gd name="T17" fmla="*/ 2147483647 h 426"/>
              <a:gd name="T18" fmla="*/ 2147483647 w 812"/>
              <a:gd name="T19" fmla="*/ 2147483647 h 426"/>
              <a:gd name="T20" fmla="*/ 2147483647 w 812"/>
              <a:gd name="T21" fmla="*/ 2147483647 h 426"/>
              <a:gd name="T22" fmla="*/ 2147483647 w 812"/>
              <a:gd name="T23" fmla="*/ 2147483647 h 426"/>
              <a:gd name="T24" fmla="*/ 0 w 812"/>
              <a:gd name="T25" fmla="*/ 2147483647 h 426"/>
              <a:gd name="T26" fmla="*/ 2147483647 w 812"/>
              <a:gd name="T27" fmla="*/ 0 h 426"/>
              <a:gd name="T28" fmla="*/ 2147483647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rgbClr val="008000"/>
          </a:solidFill>
          <a:ln w="9525">
            <a:solidFill>
              <a:schemeClr val="tx1"/>
            </a:solidFill>
            <a:round/>
            <a:headEnd/>
            <a:tailEnd/>
          </a:ln>
        </p:spPr>
        <p:txBody>
          <a:bodyPr/>
          <a:lstStyle/>
          <a:p>
            <a:endParaRPr lang="en-US" dirty="0"/>
          </a:p>
        </p:txBody>
      </p:sp>
      <p:sp>
        <p:nvSpPr>
          <p:cNvPr id="2090" name="Freeform 42"/>
          <p:cNvSpPr>
            <a:spLocks/>
          </p:cNvSpPr>
          <p:nvPr/>
        </p:nvSpPr>
        <p:spPr bwMode="auto">
          <a:xfrm>
            <a:off x="4003675" y="3328988"/>
            <a:ext cx="1096963" cy="606425"/>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92D050"/>
          </a:solidFill>
          <a:ln w="9525">
            <a:solidFill>
              <a:schemeClr val="tx1"/>
            </a:solidFill>
            <a:round/>
            <a:headEnd/>
            <a:tailEnd/>
          </a:ln>
        </p:spPr>
        <p:txBody>
          <a:bodyPr/>
          <a:lstStyle/>
          <a:p>
            <a:endParaRPr lang="en-US" dirty="0"/>
          </a:p>
        </p:txBody>
      </p:sp>
      <p:sp>
        <p:nvSpPr>
          <p:cNvPr id="2091" name="Freeform 43"/>
          <p:cNvSpPr>
            <a:spLocks/>
          </p:cNvSpPr>
          <p:nvPr/>
        </p:nvSpPr>
        <p:spPr bwMode="auto">
          <a:xfrm>
            <a:off x="4779963" y="1273175"/>
            <a:ext cx="827087" cy="982663"/>
          </a:xfrm>
          <a:custGeom>
            <a:avLst/>
            <a:gdLst>
              <a:gd name="T0" fmla="*/ 2147483647 w 711"/>
              <a:gd name="T1" fmla="*/ 2147483647 h 774"/>
              <a:gd name="T2" fmla="*/ 2147483647 w 711"/>
              <a:gd name="T3" fmla="*/ 2147483647 h 774"/>
              <a:gd name="T4" fmla="*/ 2147483647 w 711"/>
              <a:gd name="T5" fmla="*/ 2147483647 h 774"/>
              <a:gd name="T6" fmla="*/ 2147483647 w 711"/>
              <a:gd name="T7" fmla="*/ 2147483647 h 774"/>
              <a:gd name="T8" fmla="*/ 2147483647 w 711"/>
              <a:gd name="T9" fmla="*/ 2147483647 h 774"/>
              <a:gd name="T10" fmla="*/ 2147483647 w 711"/>
              <a:gd name="T11" fmla="*/ 2147483647 h 774"/>
              <a:gd name="T12" fmla="*/ 2147483647 w 711"/>
              <a:gd name="T13" fmla="*/ 2147483647 h 774"/>
              <a:gd name="T14" fmla="*/ 2147483647 w 711"/>
              <a:gd name="T15" fmla="*/ 2147483647 h 774"/>
              <a:gd name="T16" fmla="*/ 2147483647 w 711"/>
              <a:gd name="T17" fmla="*/ 2147483647 h 774"/>
              <a:gd name="T18" fmla="*/ 2147483647 w 711"/>
              <a:gd name="T19" fmla="*/ 2147483647 h 774"/>
              <a:gd name="T20" fmla="*/ 2147483647 w 711"/>
              <a:gd name="T21" fmla="*/ 2147483647 h 774"/>
              <a:gd name="T22" fmla="*/ 2147483647 w 711"/>
              <a:gd name="T23" fmla="*/ 2147483647 h 774"/>
              <a:gd name="T24" fmla="*/ 2147483647 w 711"/>
              <a:gd name="T25" fmla="*/ 2147483647 h 774"/>
              <a:gd name="T26" fmla="*/ 2147483647 w 711"/>
              <a:gd name="T27" fmla="*/ 2147483647 h 774"/>
              <a:gd name="T28" fmla="*/ 2147483647 w 711"/>
              <a:gd name="T29" fmla="*/ 2147483647 h 774"/>
              <a:gd name="T30" fmla="*/ 2147483647 w 711"/>
              <a:gd name="T31" fmla="*/ 2147483647 h 774"/>
              <a:gd name="T32" fmla="*/ 2147483647 w 711"/>
              <a:gd name="T33" fmla="*/ 2147483647 h 774"/>
              <a:gd name="T34" fmla="*/ 2147483647 w 711"/>
              <a:gd name="T35" fmla="*/ 2147483647 h 774"/>
              <a:gd name="T36" fmla="*/ 2147483647 w 711"/>
              <a:gd name="T37" fmla="*/ 2147483647 h 774"/>
              <a:gd name="T38" fmla="*/ 2147483647 w 711"/>
              <a:gd name="T39" fmla="*/ 2147483647 h 774"/>
              <a:gd name="T40" fmla="*/ 2147483647 w 711"/>
              <a:gd name="T41" fmla="*/ 2147483647 h 774"/>
              <a:gd name="T42" fmla="*/ 2147483647 w 711"/>
              <a:gd name="T43" fmla="*/ 2147483647 h 774"/>
              <a:gd name="T44" fmla="*/ 2147483647 w 711"/>
              <a:gd name="T45" fmla="*/ 2147483647 h 774"/>
              <a:gd name="T46" fmla="*/ 2147483647 w 711"/>
              <a:gd name="T47" fmla="*/ 2147483647 h 774"/>
              <a:gd name="T48" fmla="*/ 2147483647 w 711"/>
              <a:gd name="T49" fmla="*/ 2147483647 h 774"/>
              <a:gd name="T50" fmla="*/ 2147483647 w 711"/>
              <a:gd name="T51" fmla="*/ 2147483647 h 774"/>
              <a:gd name="T52" fmla="*/ 2147483647 w 711"/>
              <a:gd name="T53" fmla="*/ 2147483647 h 774"/>
              <a:gd name="T54" fmla="*/ 2147483647 w 711"/>
              <a:gd name="T55" fmla="*/ 0 h 774"/>
              <a:gd name="T56" fmla="*/ 2147483647 w 711"/>
              <a:gd name="T57" fmla="*/ 0 h 774"/>
              <a:gd name="T58" fmla="*/ 2147483647 w 711"/>
              <a:gd name="T59" fmla="*/ 2147483647 h 774"/>
              <a:gd name="T60" fmla="*/ 0 w 711"/>
              <a:gd name="T61" fmla="*/ 2147483647 h 774"/>
              <a:gd name="T62" fmla="*/ 2147483647 w 711"/>
              <a:gd name="T63" fmla="*/ 2147483647 h 774"/>
              <a:gd name="T64" fmla="*/ 2147483647 w 711"/>
              <a:gd name="T65" fmla="*/ 2147483647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92D050"/>
          </a:solidFill>
          <a:ln w="9525">
            <a:solidFill>
              <a:schemeClr val="tx1"/>
            </a:solidFill>
            <a:round/>
            <a:headEnd/>
            <a:tailEnd/>
          </a:ln>
        </p:spPr>
        <p:txBody>
          <a:bodyPr/>
          <a:lstStyle/>
          <a:p>
            <a:endParaRPr lang="en-US" dirty="0"/>
          </a:p>
        </p:txBody>
      </p:sp>
      <p:sp>
        <p:nvSpPr>
          <p:cNvPr id="2092" name="Freeform 44"/>
          <p:cNvSpPr>
            <a:spLocks/>
          </p:cNvSpPr>
          <p:nvPr/>
        </p:nvSpPr>
        <p:spPr bwMode="auto">
          <a:xfrm>
            <a:off x="4838700" y="2244725"/>
            <a:ext cx="757238" cy="531813"/>
          </a:xfrm>
          <a:custGeom>
            <a:avLst/>
            <a:gdLst>
              <a:gd name="T0" fmla="*/ 2147483647 w 652"/>
              <a:gd name="T1" fmla="*/ 2147483647 h 420"/>
              <a:gd name="T2" fmla="*/ 2147483647 w 652"/>
              <a:gd name="T3" fmla="*/ 2147483647 h 420"/>
              <a:gd name="T4" fmla="*/ 2147483647 w 652"/>
              <a:gd name="T5" fmla="*/ 2147483647 h 420"/>
              <a:gd name="T6" fmla="*/ 2147483647 w 652"/>
              <a:gd name="T7" fmla="*/ 2147483647 h 420"/>
              <a:gd name="T8" fmla="*/ 2147483647 w 652"/>
              <a:gd name="T9" fmla="*/ 2147483647 h 420"/>
              <a:gd name="T10" fmla="*/ 2147483647 w 652"/>
              <a:gd name="T11" fmla="*/ 2147483647 h 420"/>
              <a:gd name="T12" fmla="*/ 2147483647 w 652"/>
              <a:gd name="T13" fmla="*/ 2147483647 h 420"/>
              <a:gd name="T14" fmla="*/ 2147483647 w 652"/>
              <a:gd name="T15" fmla="*/ 2147483647 h 420"/>
              <a:gd name="T16" fmla="*/ 2147483647 w 652"/>
              <a:gd name="T17" fmla="*/ 2147483647 h 420"/>
              <a:gd name="T18" fmla="*/ 2147483647 w 652"/>
              <a:gd name="T19" fmla="*/ 2147483647 h 420"/>
              <a:gd name="T20" fmla="*/ 2147483647 w 652"/>
              <a:gd name="T21" fmla="*/ 2147483647 h 420"/>
              <a:gd name="T22" fmla="*/ 2147483647 w 652"/>
              <a:gd name="T23" fmla="*/ 2147483647 h 420"/>
              <a:gd name="T24" fmla="*/ 2147483647 w 652"/>
              <a:gd name="T25" fmla="*/ 2147483647 h 420"/>
              <a:gd name="T26" fmla="*/ 2147483647 w 652"/>
              <a:gd name="T27" fmla="*/ 2147483647 h 420"/>
              <a:gd name="T28" fmla="*/ 2147483647 w 652"/>
              <a:gd name="T29" fmla="*/ 2147483647 h 420"/>
              <a:gd name="T30" fmla="*/ 2147483647 w 652"/>
              <a:gd name="T31" fmla="*/ 2147483647 h 420"/>
              <a:gd name="T32" fmla="*/ 2147483647 w 652"/>
              <a:gd name="T33" fmla="*/ 2147483647 h 420"/>
              <a:gd name="T34" fmla="*/ 2147483647 w 652"/>
              <a:gd name="T35" fmla="*/ 2147483647 h 420"/>
              <a:gd name="T36" fmla="*/ 2147483647 w 652"/>
              <a:gd name="T37" fmla="*/ 0 h 420"/>
              <a:gd name="T38" fmla="*/ 2147483647 w 652"/>
              <a:gd name="T39" fmla="*/ 2147483647 h 420"/>
              <a:gd name="T40" fmla="*/ 0 w 652"/>
              <a:gd name="T41" fmla="*/ 2147483647 h 420"/>
              <a:gd name="T42" fmla="*/ 2147483647 w 652"/>
              <a:gd name="T43" fmla="*/ 2147483647 h 420"/>
              <a:gd name="T44" fmla="*/ 2147483647 w 652"/>
              <a:gd name="T45" fmla="*/ 2147483647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rgbClr val="FF3300"/>
          </a:solidFill>
          <a:ln w="9525">
            <a:solidFill>
              <a:schemeClr val="tx1"/>
            </a:solidFill>
            <a:round/>
            <a:headEnd/>
            <a:tailEnd/>
          </a:ln>
        </p:spPr>
        <p:txBody>
          <a:bodyPr/>
          <a:lstStyle/>
          <a:p>
            <a:endParaRPr lang="en-US" dirty="0"/>
          </a:p>
        </p:txBody>
      </p:sp>
      <p:sp>
        <p:nvSpPr>
          <p:cNvPr id="2093" name="Freeform 45"/>
          <p:cNvSpPr>
            <a:spLocks/>
          </p:cNvSpPr>
          <p:nvPr/>
        </p:nvSpPr>
        <p:spPr bwMode="auto">
          <a:xfrm>
            <a:off x="4933950" y="2735263"/>
            <a:ext cx="842963" cy="784225"/>
          </a:xfrm>
          <a:custGeom>
            <a:avLst/>
            <a:gdLst>
              <a:gd name="T0" fmla="*/ 2147483647 w 727"/>
              <a:gd name="T1" fmla="*/ 2147483647 h 616"/>
              <a:gd name="T2" fmla="*/ 2147483647 w 727"/>
              <a:gd name="T3" fmla="*/ 2147483647 h 616"/>
              <a:gd name="T4" fmla="*/ 2147483647 w 727"/>
              <a:gd name="T5" fmla="*/ 2147483647 h 616"/>
              <a:gd name="T6" fmla="*/ 2147483647 w 727"/>
              <a:gd name="T7" fmla="*/ 2147483647 h 616"/>
              <a:gd name="T8" fmla="*/ 2147483647 w 727"/>
              <a:gd name="T9" fmla="*/ 2147483647 h 616"/>
              <a:gd name="T10" fmla="*/ 2147483647 w 727"/>
              <a:gd name="T11" fmla="*/ 2147483647 h 616"/>
              <a:gd name="T12" fmla="*/ 2147483647 w 727"/>
              <a:gd name="T13" fmla="*/ 2147483647 h 616"/>
              <a:gd name="T14" fmla="*/ 2147483647 w 727"/>
              <a:gd name="T15" fmla="*/ 2147483647 h 616"/>
              <a:gd name="T16" fmla="*/ 2147483647 w 727"/>
              <a:gd name="T17" fmla="*/ 2147483647 h 616"/>
              <a:gd name="T18" fmla="*/ 2147483647 w 727"/>
              <a:gd name="T19" fmla="*/ 2147483647 h 616"/>
              <a:gd name="T20" fmla="*/ 2147483647 w 727"/>
              <a:gd name="T21" fmla="*/ 2147483647 h 616"/>
              <a:gd name="T22" fmla="*/ 2147483647 w 727"/>
              <a:gd name="T23" fmla="*/ 2147483647 h 616"/>
              <a:gd name="T24" fmla="*/ 2147483647 w 727"/>
              <a:gd name="T25" fmla="*/ 2147483647 h 616"/>
              <a:gd name="T26" fmla="*/ 2147483647 w 727"/>
              <a:gd name="T27" fmla="*/ 2147483647 h 616"/>
              <a:gd name="T28" fmla="*/ 2147483647 w 727"/>
              <a:gd name="T29" fmla="*/ 2147483647 h 616"/>
              <a:gd name="T30" fmla="*/ 2147483647 w 727"/>
              <a:gd name="T31" fmla="*/ 2147483647 h 616"/>
              <a:gd name="T32" fmla="*/ 2147483647 w 727"/>
              <a:gd name="T33" fmla="*/ 2147483647 h 616"/>
              <a:gd name="T34" fmla="*/ 2147483647 w 727"/>
              <a:gd name="T35" fmla="*/ 2147483647 h 616"/>
              <a:gd name="T36" fmla="*/ 2147483647 w 727"/>
              <a:gd name="T37" fmla="*/ 2147483647 h 616"/>
              <a:gd name="T38" fmla="*/ 2147483647 w 727"/>
              <a:gd name="T39" fmla="*/ 2147483647 h 616"/>
              <a:gd name="T40" fmla="*/ 2147483647 w 727"/>
              <a:gd name="T41" fmla="*/ 2147483647 h 616"/>
              <a:gd name="T42" fmla="*/ 2147483647 w 727"/>
              <a:gd name="T43" fmla="*/ 2147483647 h 616"/>
              <a:gd name="T44" fmla="*/ 2147483647 w 727"/>
              <a:gd name="T45" fmla="*/ 2147483647 h 616"/>
              <a:gd name="T46" fmla="*/ 2147483647 w 727"/>
              <a:gd name="T47" fmla="*/ 2147483647 h 616"/>
              <a:gd name="T48" fmla="*/ 2147483647 w 727"/>
              <a:gd name="T49" fmla="*/ 2147483647 h 616"/>
              <a:gd name="T50" fmla="*/ 2147483647 w 727"/>
              <a:gd name="T51" fmla="*/ 2147483647 h 616"/>
              <a:gd name="T52" fmla="*/ 2147483647 w 727"/>
              <a:gd name="T53" fmla="*/ 2147483647 h 616"/>
              <a:gd name="T54" fmla="*/ 2147483647 w 727"/>
              <a:gd name="T55" fmla="*/ 2147483647 h 616"/>
              <a:gd name="T56" fmla="*/ 2147483647 w 727"/>
              <a:gd name="T57" fmla="*/ 2147483647 h 616"/>
              <a:gd name="T58" fmla="*/ 2147483647 w 727"/>
              <a:gd name="T59" fmla="*/ 2147483647 h 616"/>
              <a:gd name="T60" fmla="*/ 2147483647 w 727"/>
              <a:gd name="T61" fmla="*/ 2147483647 h 616"/>
              <a:gd name="T62" fmla="*/ 2147483647 w 727"/>
              <a:gd name="T63" fmla="*/ 2147483647 h 616"/>
              <a:gd name="T64" fmla="*/ 2147483647 w 727"/>
              <a:gd name="T65" fmla="*/ 2147483647 h 616"/>
              <a:gd name="T66" fmla="*/ 2147483647 w 727"/>
              <a:gd name="T67" fmla="*/ 0 h 616"/>
              <a:gd name="T68" fmla="*/ 0 w 727"/>
              <a:gd name="T69" fmla="*/ 2147483647 h 616"/>
              <a:gd name="T70" fmla="*/ 2147483647 w 727"/>
              <a:gd name="T71" fmla="*/ 2147483647 h 616"/>
              <a:gd name="T72" fmla="*/ 2147483647 w 727"/>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rgbClr val="008000"/>
          </a:solidFill>
          <a:ln w="9525">
            <a:solidFill>
              <a:schemeClr val="tx1"/>
            </a:solidFill>
            <a:round/>
            <a:headEnd/>
            <a:tailEnd/>
          </a:ln>
        </p:spPr>
        <p:txBody>
          <a:bodyPr/>
          <a:lstStyle/>
          <a:p>
            <a:endParaRPr lang="en-US" dirty="0"/>
          </a:p>
        </p:txBody>
      </p:sp>
      <p:sp>
        <p:nvSpPr>
          <p:cNvPr id="2094" name="Freeform 46"/>
          <p:cNvSpPr>
            <a:spLocks/>
          </p:cNvSpPr>
          <p:nvPr/>
        </p:nvSpPr>
        <p:spPr bwMode="auto">
          <a:xfrm>
            <a:off x="5076825" y="3433763"/>
            <a:ext cx="639763" cy="609600"/>
          </a:xfrm>
          <a:custGeom>
            <a:avLst/>
            <a:gdLst>
              <a:gd name="T0" fmla="*/ 2147483647 w 551"/>
              <a:gd name="T1" fmla="*/ 2147483647 h 481"/>
              <a:gd name="T2" fmla="*/ 2147483647 w 551"/>
              <a:gd name="T3" fmla="*/ 2147483647 h 481"/>
              <a:gd name="T4" fmla="*/ 2147483647 w 551"/>
              <a:gd name="T5" fmla="*/ 2147483647 h 481"/>
              <a:gd name="T6" fmla="*/ 2147483647 w 551"/>
              <a:gd name="T7" fmla="*/ 2147483647 h 481"/>
              <a:gd name="T8" fmla="*/ 2147483647 w 551"/>
              <a:gd name="T9" fmla="*/ 2147483647 h 481"/>
              <a:gd name="T10" fmla="*/ 2147483647 w 551"/>
              <a:gd name="T11" fmla="*/ 2147483647 h 481"/>
              <a:gd name="T12" fmla="*/ 2147483647 w 551"/>
              <a:gd name="T13" fmla="*/ 2147483647 h 481"/>
              <a:gd name="T14" fmla="*/ 2147483647 w 551"/>
              <a:gd name="T15" fmla="*/ 2147483647 h 481"/>
              <a:gd name="T16" fmla="*/ 2147483647 w 551"/>
              <a:gd name="T17" fmla="*/ 2147483647 h 481"/>
              <a:gd name="T18" fmla="*/ 2147483647 w 551"/>
              <a:gd name="T19" fmla="*/ 2147483647 h 481"/>
              <a:gd name="T20" fmla="*/ 2147483647 w 551"/>
              <a:gd name="T21" fmla="*/ 2147483647 h 481"/>
              <a:gd name="T22" fmla="*/ 2147483647 w 551"/>
              <a:gd name="T23" fmla="*/ 2147483647 h 481"/>
              <a:gd name="T24" fmla="*/ 2147483647 w 551"/>
              <a:gd name="T25" fmla="*/ 2147483647 h 481"/>
              <a:gd name="T26" fmla="*/ 2147483647 w 551"/>
              <a:gd name="T27" fmla="*/ 2147483647 h 481"/>
              <a:gd name="T28" fmla="*/ 2147483647 w 551"/>
              <a:gd name="T29" fmla="*/ 2147483647 h 481"/>
              <a:gd name="T30" fmla="*/ 2147483647 w 551"/>
              <a:gd name="T31" fmla="*/ 2147483647 h 481"/>
              <a:gd name="T32" fmla="*/ 2147483647 w 551"/>
              <a:gd name="T33" fmla="*/ 2147483647 h 481"/>
              <a:gd name="T34" fmla="*/ 2147483647 w 551"/>
              <a:gd name="T35" fmla="*/ 2147483647 h 481"/>
              <a:gd name="T36" fmla="*/ 2147483647 w 551"/>
              <a:gd name="T37" fmla="*/ 0 h 481"/>
              <a:gd name="T38" fmla="*/ 0 w 551"/>
              <a:gd name="T39" fmla="*/ 2147483647 h 481"/>
              <a:gd name="T40" fmla="*/ 2147483647 w 551"/>
              <a:gd name="T41" fmla="*/ 2147483647 h 481"/>
              <a:gd name="T42" fmla="*/ 2147483647 w 551"/>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FF3300"/>
          </a:solidFill>
          <a:ln w="9525">
            <a:solidFill>
              <a:schemeClr val="tx1"/>
            </a:solidFill>
            <a:round/>
            <a:headEnd/>
            <a:tailEnd/>
          </a:ln>
        </p:spPr>
        <p:txBody>
          <a:bodyPr/>
          <a:lstStyle/>
          <a:p>
            <a:endParaRPr lang="en-US" dirty="0"/>
          </a:p>
        </p:txBody>
      </p:sp>
      <p:sp>
        <p:nvSpPr>
          <p:cNvPr id="2095" name="Freeform 47"/>
          <p:cNvSpPr>
            <a:spLocks/>
          </p:cNvSpPr>
          <p:nvPr/>
        </p:nvSpPr>
        <p:spPr bwMode="auto">
          <a:xfrm>
            <a:off x="5159375" y="4037013"/>
            <a:ext cx="723900" cy="673100"/>
          </a:xfrm>
          <a:custGeom>
            <a:avLst/>
            <a:gdLst>
              <a:gd name="T0" fmla="*/ 0 w 624"/>
              <a:gd name="T1" fmla="*/ 2147483647 h 529"/>
              <a:gd name="T2" fmla="*/ 2147483647 w 624"/>
              <a:gd name="T3" fmla="*/ 2147483647 h 529"/>
              <a:gd name="T4" fmla="*/ 2147483647 w 624"/>
              <a:gd name="T5" fmla="*/ 2147483647 h 529"/>
              <a:gd name="T6" fmla="*/ 2147483647 w 624"/>
              <a:gd name="T7" fmla="*/ 2147483647 h 529"/>
              <a:gd name="T8" fmla="*/ 2147483647 w 624"/>
              <a:gd name="T9" fmla="*/ 2147483647 h 529"/>
              <a:gd name="T10" fmla="*/ 2147483647 w 624"/>
              <a:gd name="T11" fmla="*/ 2147483647 h 529"/>
              <a:gd name="T12" fmla="*/ 2147483647 w 624"/>
              <a:gd name="T13" fmla="*/ 2147483647 h 529"/>
              <a:gd name="T14" fmla="*/ 2147483647 w 624"/>
              <a:gd name="T15" fmla="*/ 2147483647 h 529"/>
              <a:gd name="T16" fmla="*/ 2147483647 w 624"/>
              <a:gd name="T17" fmla="*/ 2147483647 h 529"/>
              <a:gd name="T18" fmla="*/ 2147483647 w 624"/>
              <a:gd name="T19" fmla="*/ 2147483647 h 529"/>
              <a:gd name="T20" fmla="*/ 2147483647 w 624"/>
              <a:gd name="T21" fmla="*/ 2147483647 h 529"/>
              <a:gd name="T22" fmla="*/ 2147483647 w 624"/>
              <a:gd name="T23" fmla="*/ 2147483647 h 529"/>
              <a:gd name="T24" fmla="*/ 2147483647 w 624"/>
              <a:gd name="T25" fmla="*/ 2147483647 h 529"/>
              <a:gd name="T26" fmla="*/ 2147483647 w 624"/>
              <a:gd name="T27" fmla="*/ 2147483647 h 529"/>
              <a:gd name="T28" fmla="*/ 2147483647 w 624"/>
              <a:gd name="T29" fmla="*/ 2147483647 h 529"/>
              <a:gd name="T30" fmla="*/ 2147483647 w 624"/>
              <a:gd name="T31" fmla="*/ 2147483647 h 529"/>
              <a:gd name="T32" fmla="*/ 2147483647 w 624"/>
              <a:gd name="T33" fmla="*/ 2147483647 h 529"/>
              <a:gd name="T34" fmla="*/ 2147483647 w 624"/>
              <a:gd name="T35" fmla="*/ 2147483647 h 529"/>
              <a:gd name="T36" fmla="*/ 2147483647 w 624"/>
              <a:gd name="T37" fmla="*/ 2147483647 h 529"/>
              <a:gd name="T38" fmla="*/ 2147483647 w 624"/>
              <a:gd name="T39" fmla="*/ 2147483647 h 529"/>
              <a:gd name="T40" fmla="*/ 2147483647 w 624"/>
              <a:gd name="T41" fmla="*/ 2147483647 h 529"/>
              <a:gd name="T42" fmla="*/ 2147483647 w 624"/>
              <a:gd name="T43" fmla="*/ 2147483647 h 529"/>
              <a:gd name="T44" fmla="*/ 2147483647 w 624"/>
              <a:gd name="T45" fmla="*/ 2147483647 h 529"/>
              <a:gd name="T46" fmla="*/ 2147483647 w 624"/>
              <a:gd name="T47" fmla="*/ 2147483647 h 529"/>
              <a:gd name="T48" fmla="*/ 2147483647 w 624"/>
              <a:gd name="T49" fmla="*/ 2147483647 h 529"/>
              <a:gd name="T50" fmla="*/ 2147483647 w 624"/>
              <a:gd name="T51" fmla="*/ 2147483647 h 529"/>
              <a:gd name="T52" fmla="*/ 2147483647 w 624"/>
              <a:gd name="T53" fmla="*/ 2147483647 h 529"/>
              <a:gd name="T54" fmla="*/ 2147483647 w 624"/>
              <a:gd name="T55" fmla="*/ 2147483647 h 529"/>
              <a:gd name="T56" fmla="*/ 2147483647 w 624"/>
              <a:gd name="T57" fmla="*/ 2147483647 h 529"/>
              <a:gd name="T58" fmla="*/ 2147483647 w 624"/>
              <a:gd name="T59" fmla="*/ 2147483647 h 529"/>
              <a:gd name="T60" fmla="*/ 2147483647 w 624"/>
              <a:gd name="T61" fmla="*/ 2147483647 h 529"/>
              <a:gd name="T62" fmla="*/ 2147483647 w 624"/>
              <a:gd name="T63" fmla="*/ 2147483647 h 529"/>
              <a:gd name="T64" fmla="*/ 2147483647 w 624"/>
              <a:gd name="T65" fmla="*/ 2147483647 h 529"/>
              <a:gd name="T66" fmla="*/ 2147483647 w 624"/>
              <a:gd name="T67" fmla="*/ 2147483647 h 529"/>
              <a:gd name="T68" fmla="*/ 2147483647 w 624"/>
              <a:gd name="T69" fmla="*/ 2147483647 h 529"/>
              <a:gd name="T70" fmla="*/ 2147483647 w 624"/>
              <a:gd name="T71" fmla="*/ 2147483647 h 529"/>
              <a:gd name="T72" fmla="*/ 2147483647 w 624"/>
              <a:gd name="T73" fmla="*/ 2147483647 h 529"/>
              <a:gd name="T74" fmla="*/ 2147483647 w 624"/>
              <a:gd name="T75" fmla="*/ 0 h 529"/>
              <a:gd name="T76" fmla="*/ 0 w 624"/>
              <a:gd name="T77" fmla="*/ 2147483647 h 529"/>
              <a:gd name="T78" fmla="*/ 0 w 624"/>
              <a:gd name="T79" fmla="*/ 2147483647 h 529"/>
              <a:gd name="T80" fmla="*/ 0 w 624"/>
              <a:gd name="T81" fmla="*/ 2147483647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chemeClr val="accent5">
              <a:lumMod val="75000"/>
            </a:schemeClr>
          </a:solidFill>
          <a:ln w="9525">
            <a:solidFill>
              <a:schemeClr val="tx1"/>
            </a:solidFill>
            <a:round/>
            <a:headEnd/>
            <a:tailEnd/>
          </a:ln>
        </p:spPr>
        <p:txBody>
          <a:bodyPr/>
          <a:lstStyle/>
          <a:p>
            <a:endParaRPr lang="en-US" dirty="0"/>
          </a:p>
        </p:txBody>
      </p:sp>
      <p:sp>
        <p:nvSpPr>
          <p:cNvPr id="2096" name="Freeform 48"/>
          <p:cNvSpPr>
            <a:spLocks/>
          </p:cNvSpPr>
          <p:nvPr/>
        </p:nvSpPr>
        <p:spPr bwMode="auto">
          <a:xfrm>
            <a:off x="5612374" y="1495505"/>
            <a:ext cx="722312" cy="393700"/>
          </a:xfrm>
          <a:custGeom>
            <a:avLst/>
            <a:gdLst>
              <a:gd name="T0" fmla="*/ 2147483647 w 622"/>
              <a:gd name="T1" fmla="*/ 2147483647 h 310"/>
              <a:gd name="T2" fmla="*/ 2147483647 w 622"/>
              <a:gd name="T3" fmla="*/ 2147483647 h 310"/>
              <a:gd name="T4" fmla="*/ 2147483647 w 622"/>
              <a:gd name="T5" fmla="*/ 2147483647 h 310"/>
              <a:gd name="T6" fmla="*/ 2147483647 w 622"/>
              <a:gd name="T7" fmla="*/ 2147483647 h 310"/>
              <a:gd name="T8" fmla="*/ 2147483647 w 622"/>
              <a:gd name="T9" fmla="*/ 2147483647 h 310"/>
              <a:gd name="T10" fmla="*/ 2147483647 w 622"/>
              <a:gd name="T11" fmla="*/ 2147483647 h 310"/>
              <a:gd name="T12" fmla="*/ 2147483647 w 622"/>
              <a:gd name="T13" fmla="*/ 2147483647 h 310"/>
              <a:gd name="T14" fmla="*/ 2147483647 w 622"/>
              <a:gd name="T15" fmla="*/ 2147483647 h 310"/>
              <a:gd name="T16" fmla="*/ 2147483647 w 622"/>
              <a:gd name="T17" fmla="*/ 2147483647 h 310"/>
              <a:gd name="T18" fmla="*/ 2147483647 w 622"/>
              <a:gd name="T19" fmla="*/ 2147483647 h 310"/>
              <a:gd name="T20" fmla="*/ 2147483647 w 622"/>
              <a:gd name="T21" fmla="*/ 2147483647 h 310"/>
              <a:gd name="T22" fmla="*/ 2147483647 w 622"/>
              <a:gd name="T23" fmla="*/ 2147483647 h 310"/>
              <a:gd name="T24" fmla="*/ 2147483647 w 622"/>
              <a:gd name="T25" fmla="*/ 2147483647 h 310"/>
              <a:gd name="T26" fmla="*/ 2147483647 w 622"/>
              <a:gd name="T27" fmla="*/ 2147483647 h 310"/>
              <a:gd name="T28" fmla="*/ 2147483647 w 622"/>
              <a:gd name="T29" fmla="*/ 2147483647 h 310"/>
              <a:gd name="T30" fmla="*/ 2147483647 w 622"/>
              <a:gd name="T31" fmla="*/ 2147483647 h 310"/>
              <a:gd name="T32" fmla="*/ 2147483647 w 622"/>
              <a:gd name="T33" fmla="*/ 2147483647 h 310"/>
              <a:gd name="T34" fmla="*/ 2147483647 w 622"/>
              <a:gd name="T35" fmla="*/ 2147483647 h 310"/>
              <a:gd name="T36" fmla="*/ 2147483647 w 622"/>
              <a:gd name="T37" fmla="*/ 2147483647 h 310"/>
              <a:gd name="T38" fmla="*/ 2147483647 w 622"/>
              <a:gd name="T39" fmla="*/ 2147483647 h 310"/>
              <a:gd name="T40" fmla="*/ 2147483647 w 622"/>
              <a:gd name="T41" fmla="*/ 2147483647 h 310"/>
              <a:gd name="T42" fmla="*/ 2147483647 w 622"/>
              <a:gd name="T43" fmla="*/ 2147483647 h 310"/>
              <a:gd name="T44" fmla="*/ 2147483647 w 622"/>
              <a:gd name="T45" fmla="*/ 2147483647 h 310"/>
              <a:gd name="T46" fmla="*/ 2147483647 w 622"/>
              <a:gd name="T47" fmla="*/ 0 h 310"/>
              <a:gd name="T48" fmla="*/ 2147483647 w 622"/>
              <a:gd name="T49" fmla="*/ 2147483647 h 310"/>
              <a:gd name="T50" fmla="*/ 2147483647 w 622"/>
              <a:gd name="T51" fmla="*/ 2147483647 h 310"/>
              <a:gd name="T52" fmla="*/ 2147483647 w 622"/>
              <a:gd name="T53" fmla="*/ 2147483647 h 310"/>
              <a:gd name="T54" fmla="*/ 0 w 622"/>
              <a:gd name="T55" fmla="*/ 2147483647 h 310"/>
              <a:gd name="T56" fmla="*/ 2147483647 w 622"/>
              <a:gd name="T57" fmla="*/ 2147483647 h 310"/>
              <a:gd name="T58" fmla="*/ 2147483647 w 622"/>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rgbClr val="008000"/>
          </a:solidFill>
          <a:ln w="9525">
            <a:solidFill>
              <a:schemeClr val="tx1"/>
            </a:solidFill>
            <a:round/>
            <a:headEnd/>
            <a:tailEnd/>
          </a:ln>
        </p:spPr>
        <p:txBody>
          <a:bodyPr/>
          <a:lstStyle/>
          <a:p>
            <a:endParaRPr lang="en-US" dirty="0"/>
          </a:p>
        </p:txBody>
      </p:sp>
      <p:sp>
        <p:nvSpPr>
          <p:cNvPr id="2097" name="Freeform 49"/>
          <p:cNvSpPr>
            <a:spLocks/>
          </p:cNvSpPr>
          <p:nvPr/>
        </p:nvSpPr>
        <p:spPr bwMode="auto">
          <a:xfrm>
            <a:off x="5992813" y="1792288"/>
            <a:ext cx="490537" cy="711200"/>
          </a:xfrm>
          <a:custGeom>
            <a:avLst/>
            <a:gdLst>
              <a:gd name="T0" fmla="*/ 2147483647 w 422"/>
              <a:gd name="T1" fmla="*/ 2147483647 h 559"/>
              <a:gd name="T2" fmla="*/ 2147483647 w 422"/>
              <a:gd name="T3" fmla="*/ 2147483647 h 559"/>
              <a:gd name="T4" fmla="*/ 2147483647 w 422"/>
              <a:gd name="T5" fmla="*/ 2147483647 h 559"/>
              <a:gd name="T6" fmla="*/ 2147483647 w 422"/>
              <a:gd name="T7" fmla="*/ 2147483647 h 559"/>
              <a:gd name="T8" fmla="*/ 2147483647 w 422"/>
              <a:gd name="T9" fmla="*/ 2147483647 h 559"/>
              <a:gd name="T10" fmla="*/ 2147483647 w 422"/>
              <a:gd name="T11" fmla="*/ 2147483647 h 559"/>
              <a:gd name="T12" fmla="*/ 2147483647 w 422"/>
              <a:gd name="T13" fmla="*/ 2147483647 h 559"/>
              <a:gd name="T14" fmla="*/ 2147483647 w 422"/>
              <a:gd name="T15" fmla="*/ 2147483647 h 559"/>
              <a:gd name="T16" fmla="*/ 2147483647 w 422"/>
              <a:gd name="T17" fmla="*/ 2147483647 h 559"/>
              <a:gd name="T18" fmla="*/ 2147483647 w 422"/>
              <a:gd name="T19" fmla="*/ 2147483647 h 559"/>
              <a:gd name="T20" fmla="*/ 2147483647 w 422"/>
              <a:gd name="T21" fmla="*/ 0 h 559"/>
              <a:gd name="T22" fmla="*/ 2147483647 w 422"/>
              <a:gd name="T23" fmla="*/ 2147483647 h 559"/>
              <a:gd name="T24" fmla="*/ 2147483647 w 422"/>
              <a:gd name="T25" fmla="*/ 2147483647 h 559"/>
              <a:gd name="T26" fmla="*/ 2147483647 w 422"/>
              <a:gd name="T27" fmla="*/ 2147483647 h 559"/>
              <a:gd name="T28" fmla="*/ 2147483647 w 422"/>
              <a:gd name="T29" fmla="*/ 2147483647 h 559"/>
              <a:gd name="T30" fmla="*/ 2147483647 w 422"/>
              <a:gd name="T31" fmla="*/ 2147483647 h 559"/>
              <a:gd name="T32" fmla="*/ 2147483647 w 422"/>
              <a:gd name="T33" fmla="*/ 2147483647 h 559"/>
              <a:gd name="T34" fmla="*/ 2147483647 w 422"/>
              <a:gd name="T35" fmla="*/ 2147483647 h 559"/>
              <a:gd name="T36" fmla="*/ 2147483647 w 422"/>
              <a:gd name="T37" fmla="*/ 2147483647 h 559"/>
              <a:gd name="T38" fmla="*/ 2147483647 w 422"/>
              <a:gd name="T39" fmla="*/ 2147483647 h 559"/>
              <a:gd name="T40" fmla="*/ 2147483647 w 422"/>
              <a:gd name="T41" fmla="*/ 2147483647 h 559"/>
              <a:gd name="T42" fmla="*/ 2147483647 w 422"/>
              <a:gd name="T43" fmla="*/ 2147483647 h 559"/>
              <a:gd name="T44" fmla="*/ 2147483647 w 422"/>
              <a:gd name="T45" fmla="*/ 2147483647 h 559"/>
              <a:gd name="T46" fmla="*/ 2147483647 w 422"/>
              <a:gd name="T47" fmla="*/ 2147483647 h 559"/>
              <a:gd name="T48" fmla="*/ 2147483647 w 422"/>
              <a:gd name="T49" fmla="*/ 2147483647 h 559"/>
              <a:gd name="T50" fmla="*/ 2147483647 w 422"/>
              <a:gd name="T51" fmla="*/ 2147483647 h 559"/>
              <a:gd name="T52" fmla="*/ 2147483647 w 422"/>
              <a:gd name="T53" fmla="*/ 2147483647 h 559"/>
              <a:gd name="T54" fmla="*/ 2147483647 w 422"/>
              <a:gd name="T55" fmla="*/ 2147483647 h 559"/>
              <a:gd name="T56" fmla="*/ 2147483647 w 422"/>
              <a:gd name="T57" fmla="*/ 2147483647 h 559"/>
              <a:gd name="T58" fmla="*/ 0 w 422"/>
              <a:gd name="T59" fmla="*/ 2147483647 h 559"/>
              <a:gd name="T60" fmla="*/ 2147483647 w 422"/>
              <a:gd name="T61" fmla="*/ 2147483647 h 559"/>
              <a:gd name="T62" fmla="*/ 2147483647 w 422"/>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rgbClr val="008000"/>
          </a:solidFill>
          <a:ln w="9525">
            <a:solidFill>
              <a:schemeClr val="tx1"/>
            </a:solidFill>
            <a:round/>
            <a:headEnd/>
            <a:tailEnd/>
          </a:ln>
        </p:spPr>
        <p:txBody>
          <a:bodyPr/>
          <a:lstStyle/>
          <a:p>
            <a:endParaRPr lang="en-US" dirty="0"/>
          </a:p>
        </p:txBody>
      </p:sp>
      <p:sp>
        <p:nvSpPr>
          <p:cNvPr id="2098" name="Freeform 50"/>
          <p:cNvSpPr>
            <a:spLocks/>
          </p:cNvSpPr>
          <p:nvPr/>
        </p:nvSpPr>
        <p:spPr bwMode="auto">
          <a:xfrm>
            <a:off x="5257800" y="1657350"/>
            <a:ext cx="669925" cy="752475"/>
          </a:xfrm>
          <a:custGeom>
            <a:avLst/>
            <a:gdLst>
              <a:gd name="T0" fmla="*/ 2147483647 w 578"/>
              <a:gd name="T1" fmla="*/ 2147483647 h 591"/>
              <a:gd name="T2" fmla="*/ 2147483647 w 578"/>
              <a:gd name="T3" fmla="*/ 2147483647 h 591"/>
              <a:gd name="T4" fmla="*/ 2147483647 w 578"/>
              <a:gd name="T5" fmla="*/ 2147483647 h 591"/>
              <a:gd name="T6" fmla="*/ 2147483647 w 578"/>
              <a:gd name="T7" fmla="*/ 2147483647 h 591"/>
              <a:gd name="T8" fmla="*/ 2147483647 w 578"/>
              <a:gd name="T9" fmla="*/ 2147483647 h 591"/>
              <a:gd name="T10" fmla="*/ 2147483647 w 578"/>
              <a:gd name="T11" fmla="*/ 2147483647 h 591"/>
              <a:gd name="T12" fmla="*/ 2147483647 w 578"/>
              <a:gd name="T13" fmla="*/ 2147483647 h 591"/>
              <a:gd name="T14" fmla="*/ 2147483647 w 578"/>
              <a:gd name="T15" fmla="*/ 2147483647 h 591"/>
              <a:gd name="T16" fmla="*/ 2147483647 w 578"/>
              <a:gd name="T17" fmla="*/ 2147483647 h 591"/>
              <a:gd name="T18" fmla="*/ 2147483647 w 578"/>
              <a:gd name="T19" fmla="*/ 2147483647 h 591"/>
              <a:gd name="T20" fmla="*/ 2147483647 w 578"/>
              <a:gd name="T21" fmla="*/ 2147483647 h 591"/>
              <a:gd name="T22" fmla="*/ 2147483647 w 578"/>
              <a:gd name="T23" fmla="*/ 2147483647 h 591"/>
              <a:gd name="T24" fmla="*/ 2147483647 w 578"/>
              <a:gd name="T25" fmla="*/ 2147483647 h 591"/>
              <a:gd name="T26" fmla="*/ 2147483647 w 578"/>
              <a:gd name="T27" fmla="*/ 2147483647 h 591"/>
              <a:gd name="T28" fmla="*/ 2147483647 w 578"/>
              <a:gd name="T29" fmla="*/ 2147483647 h 591"/>
              <a:gd name="T30" fmla="*/ 2147483647 w 578"/>
              <a:gd name="T31" fmla="*/ 2147483647 h 591"/>
              <a:gd name="T32" fmla="*/ 2147483647 w 578"/>
              <a:gd name="T33" fmla="*/ 2147483647 h 591"/>
              <a:gd name="T34" fmla="*/ 2147483647 w 578"/>
              <a:gd name="T35" fmla="*/ 2147483647 h 591"/>
              <a:gd name="T36" fmla="*/ 2147483647 w 578"/>
              <a:gd name="T37" fmla="*/ 2147483647 h 591"/>
              <a:gd name="T38" fmla="*/ 2147483647 w 578"/>
              <a:gd name="T39" fmla="*/ 2147483647 h 591"/>
              <a:gd name="T40" fmla="*/ 2147483647 w 578"/>
              <a:gd name="T41" fmla="*/ 2147483647 h 591"/>
              <a:gd name="T42" fmla="*/ 2147483647 w 578"/>
              <a:gd name="T43" fmla="*/ 2147483647 h 591"/>
              <a:gd name="T44" fmla="*/ 2147483647 w 578"/>
              <a:gd name="T45" fmla="*/ 2147483647 h 591"/>
              <a:gd name="T46" fmla="*/ 2147483647 w 578"/>
              <a:gd name="T47" fmla="*/ 2147483647 h 591"/>
              <a:gd name="T48" fmla="*/ 2147483647 w 578"/>
              <a:gd name="T49" fmla="*/ 2147483647 h 591"/>
              <a:gd name="T50" fmla="*/ 2147483647 w 578"/>
              <a:gd name="T51" fmla="*/ 2147483647 h 591"/>
              <a:gd name="T52" fmla="*/ 2147483647 w 578"/>
              <a:gd name="T53" fmla="*/ 2147483647 h 591"/>
              <a:gd name="T54" fmla="*/ 2147483647 w 578"/>
              <a:gd name="T55" fmla="*/ 2147483647 h 591"/>
              <a:gd name="T56" fmla="*/ 2147483647 w 578"/>
              <a:gd name="T57" fmla="*/ 2147483647 h 591"/>
              <a:gd name="T58" fmla="*/ 2147483647 w 578"/>
              <a:gd name="T59" fmla="*/ 0 h 591"/>
              <a:gd name="T60" fmla="*/ 2147483647 w 578"/>
              <a:gd name="T61" fmla="*/ 2147483647 h 591"/>
              <a:gd name="T62" fmla="*/ 2147483647 w 578"/>
              <a:gd name="T63" fmla="*/ 2147483647 h 591"/>
              <a:gd name="T64" fmla="*/ 2147483647 w 578"/>
              <a:gd name="T65" fmla="*/ 2147483647 h 591"/>
              <a:gd name="T66" fmla="*/ 2147483647 w 578"/>
              <a:gd name="T67" fmla="*/ 2147483647 h 591"/>
              <a:gd name="T68" fmla="*/ 2147483647 w 578"/>
              <a:gd name="T69" fmla="*/ 2147483647 h 591"/>
              <a:gd name="T70" fmla="*/ 0 w 578"/>
              <a:gd name="T71" fmla="*/ 2147483647 h 591"/>
              <a:gd name="T72" fmla="*/ 2147483647 w 578"/>
              <a:gd name="T73" fmla="*/ 2147483647 h 591"/>
              <a:gd name="T74" fmla="*/ 2147483647 w 578"/>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008000"/>
          </a:solidFill>
          <a:ln w="9525">
            <a:solidFill>
              <a:schemeClr val="tx1"/>
            </a:solidFill>
            <a:round/>
            <a:headEnd/>
            <a:tailEnd/>
          </a:ln>
        </p:spPr>
        <p:txBody>
          <a:bodyPr/>
          <a:lstStyle/>
          <a:p>
            <a:endParaRPr lang="en-US" dirty="0"/>
          </a:p>
        </p:txBody>
      </p:sp>
      <p:sp>
        <p:nvSpPr>
          <p:cNvPr id="2099" name="Freeform 51"/>
          <p:cNvSpPr>
            <a:spLocks/>
          </p:cNvSpPr>
          <p:nvPr/>
        </p:nvSpPr>
        <p:spPr bwMode="auto">
          <a:xfrm>
            <a:off x="5449888" y="2386013"/>
            <a:ext cx="498475" cy="958850"/>
          </a:xfrm>
          <a:custGeom>
            <a:avLst/>
            <a:gdLst>
              <a:gd name="T0" fmla="*/ 2147483647 w 430"/>
              <a:gd name="T1" fmla="*/ 2147483647 h 753"/>
              <a:gd name="T2" fmla="*/ 2147483647 w 430"/>
              <a:gd name="T3" fmla="*/ 2147483647 h 753"/>
              <a:gd name="T4" fmla="*/ 2147483647 w 430"/>
              <a:gd name="T5" fmla="*/ 2147483647 h 753"/>
              <a:gd name="T6" fmla="*/ 2147483647 w 430"/>
              <a:gd name="T7" fmla="*/ 2147483647 h 753"/>
              <a:gd name="T8" fmla="*/ 2147483647 w 430"/>
              <a:gd name="T9" fmla="*/ 2147483647 h 753"/>
              <a:gd name="T10" fmla="*/ 2147483647 w 430"/>
              <a:gd name="T11" fmla="*/ 2147483647 h 753"/>
              <a:gd name="T12" fmla="*/ 2147483647 w 430"/>
              <a:gd name="T13" fmla="*/ 0 h 753"/>
              <a:gd name="T14" fmla="*/ 2147483647 w 430"/>
              <a:gd name="T15" fmla="*/ 2147483647 h 753"/>
              <a:gd name="T16" fmla="*/ 2147483647 w 430"/>
              <a:gd name="T17" fmla="*/ 2147483647 h 753"/>
              <a:gd name="T18" fmla="*/ 2147483647 w 430"/>
              <a:gd name="T19" fmla="*/ 2147483647 h 753"/>
              <a:gd name="T20" fmla="*/ 2147483647 w 430"/>
              <a:gd name="T21" fmla="*/ 2147483647 h 753"/>
              <a:gd name="T22" fmla="*/ 2147483647 w 430"/>
              <a:gd name="T23" fmla="*/ 2147483647 h 753"/>
              <a:gd name="T24" fmla="*/ 2147483647 w 430"/>
              <a:gd name="T25" fmla="*/ 2147483647 h 753"/>
              <a:gd name="T26" fmla="*/ 2147483647 w 430"/>
              <a:gd name="T27" fmla="*/ 2147483647 h 753"/>
              <a:gd name="T28" fmla="*/ 2147483647 w 430"/>
              <a:gd name="T29" fmla="*/ 2147483647 h 753"/>
              <a:gd name="T30" fmla="*/ 2147483647 w 430"/>
              <a:gd name="T31" fmla="*/ 2147483647 h 753"/>
              <a:gd name="T32" fmla="*/ 2147483647 w 430"/>
              <a:gd name="T33" fmla="*/ 2147483647 h 753"/>
              <a:gd name="T34" fmla="*/ 2147483647 w 430"/>
              <a:gd name="T35" fmla="*/ 2147483647 h 753"/>
              <a:gd name="T36" fmla="*/ 2147483647 w 430"/>
              <a:gd name="T37" fmla="*/ 2147483647 h 753"/>
              <a:gd name="T38" fmla="*/ 2147483647 w 430"/>
              <a:gd name="T39" fmla="*/ 2147483647 h 753"/>
              <a:gd name="T40" fmla="*/ 2147483647 w 430"/>
              <a:gd name="T41" fmla="*/ 2147483647 h 753"/>
              <a:gd name="T42" fmla="*/ 2147483647 w 430"/>
              <a:gd name="T43" fmla="*/ 2147483647 h 753"/>
              <a:gd name="T44" fmla="*/ 2147483647 w 430"/>
              <a:gd name="T45" fmla="*/ 2147483647 h 753"/>
              <a:gd name="T46" fmla="*/ 2147483647 w 430"/>
              <a:gd name="T47" fmla="*/ 2147483647 h 753"/>
              <a:gd name="T48" fmla="*/ 2147483647 w 430"/>
              <a:gd name="T49" fmla="*/ 2147483647 h 753"/>
              <a:gd name="T50" fmla="*/ 2147483647 w 430"/>
              <a:gd name="T51" fmla="*/ 2147483647 h 753"/>
              <a:gd name="T52" fmla="*/ 2147483647 w 430"/>
              <a:gd name="T53" fmla="*/ 2147483647 h 753"/>
              <a:gd name="T54" fmla="*/ 2147483647 w 430"/>
              <a:gd name="T55" fmla="*/ 2147483647 h 753"/>
              <a:gd name="T56" fmla="*/ 2147483647 w 430"/>
              <a:gd name="T57" fmla="*/ 2147483647 h 753"/>
              <a:gd name="T58" fmla="*/ 2147483647 w 430"/>
              <a:gd name="T59" fmla="*/ 2147483647 h 753"/>
              <a:gd name="T60" fmla="*/ 2147483647 w 430"/>
              <a:gd name="T61" fmla="*/ 2147483647 h 753"/>
              <a:gd name="T62" fmla="*/ 2147483647 w 430"/>
              <a:gd name="T63" fmla="*/ 2147483647 h 753"/>
              <a:gd name="T64" fmla="*/ 0 w 430"/>
              <a:gd name="T65" fmla="*/ 2147483647 h 753"/>
              <a:gd name="T66" fmla="*/ 2147483647 w 430"/>
              <a:gd name="T67" fmla="*/ 2147483647 h 753"/>
              <a:gd name="T68" fmla="*/ 2147483647 w 430"/>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rgbClr val="92D050"/>
          </a:solidFill>
          <a:ln w="9525">
            <a:solidFill>
              <a:schemeClr val="tx1"/>
            </a:solidFill>
            <a:round/>
            <a:headEnd/>
            <a:tailEnd/>
          </a:ln>
        </p:spPr>
        <p:txBody>
          <a:bodyPr/>
          <a:lstStyle/>
          <a:p>
            <a:endParaRPr lang="en-US" dirty="0"/>
          </a:p>
        </p:txBody>
      </p:sp>
      <p:sp>
        <p:nvSpPr>
          <p:cNvPr id="2100" name="Freeform 52"/>
          <p:cNvSpPr>
            <a:spLocks/>
          </p:cNvSpPr>
          <p:nvPr/>
        </p:nvSpPr>
        <p:spPr bwMode="auto">
          <a:xfrm>
            <a:off x="5888038" y="2473325"/>
            <a:ext cx="395287" cy="720725"/>
          </a:xfrm>
          <a:custGeom>
            <a:avLst/>
            <a:gdLst>
              <a:gd name="T0" fmla="*/ 2147483647 w 338"/>
              <a:gd name="T1" fmla="*/ 2147483647 h 566"/>
              <a:gd name="T2" fmla="*/ 2147483647 w 338"/>
              <a:gd name="T3" fmla="*/ 2147483647 h 566"/>
              <a:gd name="T4" fmla="*/ 2147483647 w 338"/>
              <a:gd name="T5" fmla="*/ 2147483647 h 566"/>
              <a:gd name="T6" fmla="*/ 2147483647 w 338"/>
              <a:gd name="T7" fmla="*/ 2147483647 h 566"/>
              <a:gd name="T8" fmla="*/ 2147483647 w 338"/>
              <a:gd name="T9" fmla="*/ 2147483647 h 566"/>
              <a:gd name="T10" fmla="*/ 2147483647 w 338"/>
              <a:gd name="T11" fmla="*/ 2147483647 h 566"/>
              <a:gd name="T12" fmla="*/ 2147483647 w 338"/>
              <a:gd name="T13" fmla="*/ 2147483647 h 566"/>
              <a:gd name="T14" fmla="*/ 2147483647 w 338"/>
              <a:gd name="T15" fmla="*/ 2147483647 h 566"/>
              <a:gd name="T16" fmla="*/ 2147483647 w 338"/>
              <a:gd name="T17" fmla="*/ 2147483647 h 566"/>
              <a:gd name="T18" fmla="*/ 2147483647 w 338"/>
              <a:gd name="T19" fmla="*/ 2147483647 h 566"/>
              <a:gd name="T20" fmla="*/ 2147483647 w 338"/>
              <a:gd name="T21" fmla="*/ 2147483647 h 566"/>
              <a:gd name="T22" fmla="*/ 2147483647 w 338"/>
              <a:gd name="T23" fmla="*/ 2147483647 h 566"/>
              <a:gd name="T24" fmla="*/ 2147483647 w 338"/>
              <a:gd name="T25" fmla="*/ 0 h 566"/>
              <a:gd name="T26" fmla="*/ 2147483647 w 338"/>
              <a:gd name="T27" fmla="*/ 2147483647 h 566"/>
              <a:gd name="T28" fmla="*/ 2147483647 w 338"/>
              <a:gd name="T29" fmla="*/ 2147483647 h 566"/>
              <a:gd name="T30" fmla="*/ 2147483647 w 338"/>
              <a:gd name="T31" fmla="*/ 2147483647 h 566"/>
              <a:gd name="T32" fmla="*/ 2147483647 w 338"/>
              <a:gd name="T33" fmla="*/ 2147483647 h 566"/>
              <a:gd name="T34" fmla="*/ 2147483647 w 338"/>
              <a:gd name="T35" fmla="*/ 2147483647 h 566"/>
              <a:gd name="T36" fmla="*/ 2147483647 w 338"/>
              <a:gd name="T37" fmla="*/ 2147483647 h 566"/>
              <a:gd name="T38" fmla="*/ 2147483647 w 338"/>
              <a:gd name="T39" fmla="*/ 2147483647 h 566"/>
              <a:gd name="T40" fmla="*/ 2147483647 w 338"/>
              <a:gd name="T41" fmla="*/ 2147483647 h 566"/>
              <a:gd name="T42" fmla="*/ 0 w 338"/>
              <a:gd name="T43" fmla="*/ 2147483647 h 566"/>
              <a:gd name="T44" fmla="*/ 2147483647 w 338"/>
              <a:gd name="T45" fmla="*/ 2147483647 h 566"/>
              <a:gd name="T46" fmla="*/ 2147483647 w 338"/>
              <a:gd name="T47" fmla="*/ 2147483647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008000"/>
          </a:solidFill>
          <a:ln w="9525">
            <a:solidFill>
              <a:schemeClr val="tx1"/>
            </a:solidFill>
            <a:round/>
            <a:headEnd/>
            <a:tailEnd/>
          </a:ln>
        </p:spPr>
        <p:txBody>
          <a:bodyPr/>
          <a:lstStyle/>
          <a:p>
            <a:endParaRPr lang="en-US" dirty="0"/>
          </a:p>
        </p:txBody>
      </p:sp>
      <p:sp>
        <p:nvSpPr>
          <p:cNvPr id="2101" name="Freeform 53"/>
          <p:cNvSpPr>
            <a:spLocks/>
          </p:cNvSpPr>
          <p:nvPr/>
        </p:nvSpPr>
        <p:spPr bwMode="auto">
          <a:xfrm>
            <a:off x="5743575" y="2925763"/>
            <a:ext cx="919163" cy="501650"/>
          </a:xfrm>
          <a:custGeom>
            <a:avLst/>
            <a:gdLst>
              <a:gd name="T0" fmla="*/ 2147483647 w 791"/>
              <a:gd name="T1" fmla="*/ 2147483647 h 396"/>
              <a:gd name="T2" fmla="*/ 2147483647 w 791"/>
              <a:gd name="T3" fmla="*/ 2147483647 h 396"/>
              <a:gd name="T4" fmla="*/ 2147483647 w 791"/>
              <a:gd name="T5" fmla="*/ 2147483647 h 396"/>
              <a:gd name="T6" fmla="*/ 2147483647 w 791"/>
              <a:gd name="T7" fmla="*/ 2147483647 h 396"/>
              <a:gd name="T8" fmla="*/ 2147483647 w 791"/>
              <a:gd name="T9" fmla="*/ 2147483647 h 396"/>
              <a:gd name="T10" fmla="*/ 2147483647 w 791"/>
              <a:gd name="T11" fmla="*/ 2147483647 h 396"/>
              <a:gd name="T12" fmla="*/ 2147483647 w 791"/>
              <a:gd name="T13" fmla="*/ 2147483647 h 396"/>
              <a:gd name="T14" fmla="*/ 2147483647 w 791"/>
              <a:gd name="T15" fmla="*/ 2147483647 h 396"/>
              <a:gd name="T16" fmla="*/ 2147483647 w 791"/>
              <a:gd name="T17" fmla="*/ 2147483647 h 396"/>
              <a:gd name="T18" fmla="*/ 2147483647 w 791"/>
              <a:gd name="T19" fmla="*/ 2147483647 h 396"/>
              <a:gd name="T20" fmla="*/ 2147483647 w 791"/>
              <a:gd name="T21" fmla="*/ 2147483647 h 396"/>
              <a:gd name="T22" fmla="*/ 2147483647 w 791"/>
              <a:gd name="T23" fmla="*/ 2147483647 h 396"/>
              <a:gd name="T24" fmla="*/ 2147483647 w 791"/>
              <a:gd name="T25" fmla="*/ 2147483647 h 396"/>
              <a:gd name="T26" fmla="*/ 2147483647 w 791"/>
              <a:gd name="T27" fmla="*/ 2147483647 h 396"/>
              <a:gd name="T28" fmla="*/ 2147483647 w 791"/>
              <a:gd name="T29" fmla="*/ 2147483647 h 396"/>
              <a:gd name="T30" fmla="*/ 2147483647 w 791"/>
              <a:gd name="T31" fmla="*/ 2147483647 h 396"/>
              <a:gd name="T32" fmla="*/ 2147483647 w 791"/>
              <a:gd name="T33" fmla="*/ 2147483647 h 396"/>
              <a:gd name="T34" fmla="*/ 2147483647 w 791"/>
              <a:gd name="T35" fmla="*/ 2147483647 h 396"/>
              <a:gd name="T36" fmla="*/ 2147483647 w 791"/>
              <a:gd name="T37" fmla="*/ 2147483647 h 396"/>
              <a:gd name="T38" fmla="*/ 2147483647 w 791"/>
              <a:gd name="T39" fmla="*/ 2147483647 h 396"/>
              <a:gd name="T40" fmla="*/ 2147483647 w 791"/>
              <a:gd name="T41" fmla="*/ 0 h 396"/>
              <a:gd name="T42" fmla="*/ 2147483647 w 791"/>
              <a:gd name="T43" fmla="*/ 2147483647 h 396"/>
              <a:gd name="T44" fmla="*/ 2147483647 w 791"/>
              <a:gd name="T45" fmla="*/ 2147483647 h 396"/>
              <a:gd name="T46" fmla="*/ 2147483647 w 791"/>
              <a:gd name="T47" fmla="*/ 2147483647 h 396"/>
              <a:gd name="T48" fmla="*/ 2147483647 w 791"/>
              <a:gd name="T49" fmla="*/ 2147483647 h 396"/>
              <a:gd name="T50" fmla="*/ 2147483647 w 791"/>
              <a:gd name="T51" fmla="*/ 2147483647 h 396"/>
              <a:gd name="T52" fmla="*/ 2147483647 w 791"/>
              <a:gd name="T53" fmla="*/ 2147483647 h 396"/>
              <a:gd name="T54" fmla="*/ 2147483647 w 791"/>
              <a:gd name="T55" fmla="*/ 2147483647 h 396"/>
              <a:gd name="T56" fmla="*/ 2147483647 w 791"/>
              <a:gd name="T57" fmla="*/ 2147483647 h 396"/>
              <a:gd name="T58" fmla="*/ 2147483647 w 791"/>
              <a:gd name="T59" fmla="*/ 2147483647 h 396"/>
              <a:gd name="T60" fmla="*/ 2147483647 w 791"/>
              <a:gd name="T61" fmla="*/ 2147483647 h 396"/>
              <a:gd name="T62" fmla="*/ 2147483647 w 791"/>
              <a:gd name="T63" fmla="*/ 2147483647 h 396"/>
              <a:gd name="T64" fmla="*/ 2147483647 w 791"/>
              <a:gd name="T65" fmla="*/ 2147483647 h 396"/>
              <a:gd name="T66" fmla="*/ 2147483647 w 791"/>
              <a:gd name="T67" fmla="*/ 2147483647 h 396"/>
              <a:gd name="T68" fmla="*/ 2147483647 w 791"/>
              <a:gd name="T69" fmla="*/ 2147483647 h 396"/>
              <a:gd name="T70" fmla="*/ 0 w 791"/>
              <a:gd name="T71" fmla="*/ 2147483647 h 396"/>
              <a:gd name="T72" fmla="*/ 2147483647 w 791"/>
              <a:gd name="T73" fmla="*/ 2147483647 h 396"/>
              <a:gd name="T74" fmla="*/ 2147483647 w 791"/>
              <a:gd name="T75" fmla="*/ 2147483647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FF3300"/>
          </a:solidFill>
          <a:ln w="9525">
            <a:solidFill>
              <a:schemeClr val="tx1"/>
            </a:solidFill>
            <a:round/>
            <a:headEnd/>
            <a:tailEnd/>
          </a:ln>
        </p:spPr>
        <p:txBody>
          <a:bodyPr/>
          <a:lstStyle/>
          <a:p>
            <a:endParaRPr lang="en-US" dirty="0"/>
          </a:p>
        </p:txBody>
      </p:sp>
      <p:sp>
        <p:nvSpPr>
          <p:cNvPr id="2102" name="Freeform 54"/>
          <p:cNvSpPr>
            <a:spLocks/>
          </p:cNvSpPr>
          <p:nvPr/>
        </p:nvSpPr>
        <p:spPr bwMode="auto">
          <a:xfrm>
            <a:off x="5641975" y="3298825"/>
            <a:ext cx="1082675" cy="390525"/>
          </a:xfrm>
          <a:custGeom>
            <a:avLst/>
            <a:gdLst>
              <a:gd name="T0" fmla="*/ 2147483647 w 931"/>
              <a:gd name="T1" fmla="*/ 2147483647 h 308"/>
              <a:gd name="T2" fmla="*/ 2147483647 w 931"/>
              <a:gd name="T3" fmla="*/ 2147483647 h 308"/>
              <a:gd name="T4" fmla="*/ 2147483647 w 931"/>
              <a:gd name="T5" fmla="*/ 2147483647 h 308"/>
              <a:gd name="T6" fmla="*/ 2147483647 w 931"/>
              <a:gd name="T7" fmla="*/ 2147483647 h 308"/>
              <a:gd name="T8" fmla="*/ 2147483647 w 931"/>
              <a:gd name="T9" fmla="*/ 2147483647 h 308"/>
              <a:gd name="T10" fmla="*/ 2147483647 w 931"/>
              <a:gd name="T11" fmla="*/ 2147483647 h 308"/>
              <a:gd name="T12" fmla="*/ 2147483647 w 931"/>
              <a:gd name="T13" fmla="*/ 2147483647 h 308"/>
              <a:gd name="T14" fmla="*/ 2147483647 w 931"/>
              <a:gd name="T15" fmla="*/ 2147483647 h 308"/>
              <a:gd name="T16" fmla="*/ 2147483647 w 931"/>
              <a:gd name="T17" fmla="*/ 2147483647 h 308"/>
              <a:gd name="T18" fmla="*/ 2147483647 w 931"/>
              <a:gd name="T19" fmla="*/ 2147483647 h 308"/>
              <a:gd name="T20" fmla="*/ 2147483647 w 931"/>
              <a:gd name="T21" fmla="*/ 2147483647 h 308"/>
              <a:gd name="T22" fmla="*/ 2147483647 w 931"/>
              <a:gd name="T23" fmla="*/ 2147483647 h 308"/>
              <a:gd name="T24" fmla="*/ 2147483647 w 931"/>
              <a:gd name="T25" fmla="*/ 0 h 308"/>
              <a:gd name="T26" fmla="*/ 2147483647 w 931"/>
              <a:gd name="T27" fmla="*/ 2147483647 h 308"/>
              <a:gd name="T28" fmla="*/ 2147483647 w 931"/>
              <a:gd name="T29" fmla="*/ 2147483647 h 308"/>
              <a:gd name="T30" fmla="*/ 2147483647 w 931"/>
              <a:gd name="T31" fmla="*/ 2147483647 h 308"/>
              <a:gd name="T32" fmla="*/ 2147483647 w 931"/>
              <a:gd name="T33" fmla="*/ 2147483647 h 308"/>
              <a:gd name="T34" fmla="*/ 2147483647 w 931"/>
              <a:gd name="T35" fmla="*/ 2147483647 h 308"/>
              <a:gd name="T36" fmla="*/ 2147483647 w 931"/>
              <a:gd name="T37" fmla="*/ 2147483647 h 308"/>
              <a:gd name="T38" fmla="*/ 2147483647 w 931"/>
              <a:gd name="T39" fmla="*/ 2147483647 h 308"/>
              <a:gd name="T40" fmla="*/ 2147483647 w 931"/>
              <a:gd name="T41" fmla="*/ 2147483647 h 308"/>
              <a:gd name="T42" fmla="*/ 2147483647 w 931"/>
              <a:gd name="T43" fmla="*/ 2147483647 h 308"/>
              <a:gd name="T44" fmla="*/ 0 w 931"/>
              <a:gd name="T45" fmla="*/ 2147483647 h 308"/>
              <a:gd name="T46" fmla="*/ 2147483647 w 931"/>
              <a:gd name="T47" fmla="*/ 2147483647 h 308"/>
              <a:gd name="T48" fmla="*/ 2147483647 w 931"/>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92D050"/>
          </a:solidFill>
          <a:ln w="9525">
            <a:solidFill>
              <a:schemeClr val="tx1"/>
            </a:solidFill>
            <a:round/>
            <a:headEnd/>
            <a:tailEnd/>
          </a:ln>
        </p:spPr>
        <p:txBody>
          <a:bodyPr/>
          <a:lstStyle/>
          <a:p>
            <a:endParaRPr lang="en-US" dirty="0"/>
          </a:p>
        </p:txBody>
      </p:sp>
      <p:sp>
        <p:nvSpPr>
          <p:cNvPr id="2103" name="Freeform 55"/>
          <p:cNvSpPr>
            <a:spLocks/>
          </p:cNvSpPr>
          <p:nvPr/>
        </p:nvSpPr>
        <p:spPr bwMode="auto">
          <a:xfrm>
            <a:off x="5494338" y="3675063"/>
            <a:ext cx="450850" cy="830262"/>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92D050"/>
          </a:solidFill>
          <a:ln w="9525">
            <a:solidFill>
              <a:schemeClr val="tx1"/>
            </a:solidFill>
            <a:round/>
            <a:headEnd/>
            <a:tailEnd/>
          </a:ln>
        </p:spPr>
        <p:txBody>
          <a:bodyPr/>
          <a:lstStyle/>
          <a:p>
            <a:endParaRPr lang="en-US" dirty="0"/>
          </a:p>
        </p:txBody>
      </p:sp>
      <p:sp>
        <p:nvSpPr>
          <p:cNvPr id="2104" name="Freeform 56"/>
          <p:cNvSpPr>
            <a:spLocks/>
          </p:cNvSpPr>
          <p:nvPr/>
        </p:nvSpPr>
        <p:spPr bwMode="auto">
          <a:xfrm>
            <a:off x="5913438" y="3641725"/>
            <a:ext cx="484187" cy="838200"/>
          </a:xfrm>
          <a:custGeom>
            <a:avLst/>
            <a:gdLst>
              <a:gd name="T0" fmla="*/ 2147483647 w 416"/>
              <a:gd name="T1" fmla="*/ 2147483647 h 659"/>
              <a:gd name="T2" fmla="*/ 0 w 416"/>
              <a:gd name="T3" fmla="*/ 2147483647 h 659"/>
              <a:gd name="T4" fmla="*/ 2147483647 w 416"/>
              <a:gd name="T5" fmla="*/ 2147483647 h 659"/>
              <a:gd name="T6" fmla="*/ 2147483647 w 416"/>
              <a:gd name="T7" fmla="*/ 2147483647 h 659"/>
              <a:gd name="T8" fmla="*/ 2147483647 w 416"/>
              <a:gd name="T9" fmla="*/ 2147483647 h 659"/>
              <a:gd name="T10" fmla="*/ 2147483647 w 416"/>
              <a:gd name="T11" fmla="*/ 2147483647 h 659"/>
              <a:gd name="T12" fmla="*/ 2147483647 w 416"/>
              <a:gd name="T13" fmla="*/ 2147483647 h 659"/>
              <a:gd name="T14" fmla="*/ 2147483647 w 416"/>
              <a:gd name="T15" fmla="*/ 2147483647 h 659"/>
              <a:gd name="T16" fmla="*/ 2147483647 w 416"/>
              <a:gd name="T17" fmla="*/ 2147483647 h 659"/>
              <a:gd name="T18" fmla="*/ 2147483647 w 416"/>
              <a:gd name="T19" fmla="*/ 2147483647 h 659"/>
              <a:gd name="T20" fmla="*/ 2147483647 w 416"/>
              <a:gd name="T21" fmla="*/ 2147483647 h 659"/>
              <a:gd name="T22" fmla="*/ 2147483647 w 416"/>
              <a:gd name="T23" fmla="*/ 2147483647 h 659"/>
              <a:gd name="T24" fmla="*/ 2147483647 w 416"/>
              <a:gd name="T25" fmla="*/ 2147483647 h 659"/>
              <a:gd name="T26" fmla="*/ 2147483647 w 416"/>
              <a:gd name="T27" fmla="*/ 2147483647 h 659"/>
              <a:gd name="T28" fmla="*/ 2147483647 w 416"/>
              <a:gd name="T29" fmla="*/ 2147483647 h 659"/>
              <a:gd name="T30" fmla="*/ 2147483647 w 416"/>
              <a:gd name="T31" fmla="*/ 2147483647 h 659"/>
              <a:gd name="T32" fmla="*/ 2147483647 w 416"/>
              <a:gd name="T33" fmla="*/ 2147483647 h 659"/>
              <a:gd name="T34" fmla="*/ 2147483647 w 416"/>
              <a:gd name="T35" fmla="*/ 0 h 659"/>
              <a:gd name="T36" fmla="*/ 0 w 416"/>
              <a:gd name="T37" fmla="*/ 2147483647 h 659"/>
              <a:gd name="T38" fmla="*/ 2147483647 w 416"/>
              <a:gd name="T39" fmla="*/ 2147483647 h 659"/>
              <a:gd name="T40" fmla="*/ 2147483647 w 416"/>
              <a:gd name="T41" fmla="*/ 2147483647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008000"/>
          </a:solidFill>
          <a:ln w="9525">
            <a:solidFill>
              <a:schemeClr val="tx1"/>
            </a:solidFill>
            <a:round/>
            <a:headEnd/>
            <a:tailEnd/>
          </a:ln>
        </p:spPr>
        <p:txBody>
          <a:bodyPr/>
          <a:lstStyle/>
          <a:p>
            <a:endParaRPr lang="en-US" dirty="0"/>
          </a:p>
        </p:txBody>
      </p:sp>
      <p:sp>
        <p:nvSpPr>
          <p:cNvPr id="2105" name="Freeform 57"/>
          <p:cNvSpPr>
            <a:spLocks/>
          </p:cNvSpPr>
          <p:nvPr/>
        </p:nvSpPr>
        <p:spPr bwMode="auto">
          <a:xfrm>
            <a:off x="6248400" y="3598863"/>
            <a:ext cx="682625" cy="766762"/>
          </a:xfrm>
          <a:custGeom>
            <a:avLst/>
            <a:gdLst>
              <a:gd name="T0" fmla="*/ 2147483647 w 587"/>
              <a:gd name="T1" fmla="*/ 2147483647 h 603"/>
              <a:gd name="T2" fmla="*/ 2147483647 w 587"/>
              <a:gd name="T3" fmla="*/ 2147483647 h 603"/>
              <a:gd name="T4" fmla="*/ 2147483647 w 587"/>
              <a:gd name="T5" fmla="*/ 2147483647 h 603"/>
              <a:gd name="T6" fmla="*/ 2147483647 w 587"/>
              <a:gd name="T7" fmla="*/ 2147483647 h 603"/>
              <a:gd name="T8" fmla="*/ 2147483647 w 587"/>
              <a:gd name="T9" fmla="*/ 2147483647 h 603"/>
              <a:gd name="T10" fmla="*/ 2147483647 w 587"/>
              <a:gd name="T11" fmla="*/ 2147483647 h 603"/>
              <a:gd name="T12" fmla="*/ 2147483647 w 587"/>
              <a:gd name="T13" fmla="*/ 2147483647 h 603"/>
              <a:gd name="T14" fmla="*/ 2147483647 w 587"/>
              <a:gd name="T15" fmla="*/ 2147483647 h 603"/>
              <a:gd name="T16" fmla="*/ 2147483647 w 587"/>
              <a:gd name="T17" fmla="*/ 2147483647 h 603"/>
              <a:gd name="T18" fmla="*/ 2147483647 w 587"/>
              <a:gd name="T19" fmla="*/ 2147483647 h 603"/>
              <a:gd name="T20" fmla="*/ 2147483647 w 587"/>
              <a:gd name="T21" fmla="*/ 2147483647 h 603"/>
              <a:gd name="T22" fmla="*/ 2147483647 w 587"/>
              <a:gd name="T23" fmla="*/ 2147483647 h 603"/>
              <a:gd name="T24" fmla="*/ 2147483647 w 587"/>
              <a:gd name="T25" fmla="*/ 2147483647 h 603"/>
              <a:gd name="T26" fmla="*/ 2147483647 w 587"/>
              <a:gd name="T27" fmla="*/ 2147483647 h 603"/>
              <a:gd name="T28" fmla="*/ 2147483647 w 587"/>
              <a:gd name="T29" fmla="*/ 2147483647 h 603"/>
              <a:gd name="T30" fmla="*/ 2147483647 w 587"/>
              <a:gd name="T31" fmla="*/ 2147483647 h 603"/>
              <a:gd name="T32" fmla="*/ 2147483647 w 587"/>
              <a:gd name="T33" fmla="*/ 2147483647 h 603"/>
              <a:gd name="T34" fmla="*/ 2147483647 w 587"/>
              <a:gd name="T35" fmla="*/ 2147483647 h 603"/>
              <a:gd name="T36" fmla="*/ 2147483647 w 587"/>
              <a:gd name="T37" fmla="*/ 2147483647 h 603"/>
              <a:gd name="T38" fmla="*/ 2147483647 w 587"/>
              <a:gd name="T39" fmla="*/ 0 h 603"/>
              <a:gd name="T40" fmla="*/ 2147483647 w 587"/>
              <a:gd name="T41" fmla="*/ 2147483647 h 603"/>
              <a:gd name="T42" fmla="*/ 0 w 587"/>
              <a:gd name="T43" fmla="*/ 2147483647 h 603"/>
              <a:gd name="T44" fmla="*/ 2147483647 w 587"/>
              <a:gd name="T45" fmla="*/ 2147483647 h 603"/>
              <a:gd name="T46" fmla="*/ 2147483647 w 587"/>
              <a:gd name="T47" fmla="*/ 2147483647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008000"/>
          </a:solidFill>
          <a:ln w="9525">
            <a:solidFill>
              <a:schemeClr val="tx1"/>
            </a:solidFill>
            <a:round/>
            <a:headEnd/>
            <a:tailEnd/>
          </a:ln>
        </p:spPr>
        <p:txBody>
          <a:bodyPr/>
          <a:lstStyle/>
          <a:p>
            <a:endParaRPr lang="en-US" dirty="0"/>
          </a:p>
        </p:txBody>
      </p:sp>
      <p:sp>
        <p:nvSpPr>
          <p:cNvPr id="2106" name="Freeform 58"/>
          <p:cNvSpPr>
            <a:spLocks/>
          </p:cNvSpPr>
          <p:nvPr/>
        </p:nvSpPr>
        <p:spPr bwMode="auto">
          <a:xfrm>
            <a:off x="6043613" y="4281488"/>
            <a:ext cx="1149350" cy="930275"/>
          </a:xfrm>
          <a:custGeom>
            <a:avLst/>
            <a:gdLst>
              <a:gd name="T0" fmla="*/ 0 w 990"/>
              <a:gd name="T1" fmla="*/ 2147483647 h 732"/>
              <a:gd name="T2" fmla="*/ 2147483647 w 990"/>
              <a:gd name="T3" fmla="*/ 2147483647 h 732"/>
              <a:gd name="T4" fmla="*/ 2147483647 w 990"/>
              <a:gd name="T5" fmla="*/ 2147483647 h 732"/>
              <a:gd name="T6" fmla="*/ 2147483647 w 990"/>
              <a:gd name="T7" fmla="*/ 2147483647 h 732"/>
              <a:gd name="T8" fmla="*/ 2147483647 w 990"/>
              <a:gd name="T9" fmla="*/ 2147483647 h 732"/>
              <a:gd name="T10" fmla="*/ 2147483647 w 990"/>
              <a:gd name="T11" fmla="*/ 2147483647 h 732"/>
              <a:gd name="T12" fmla="*/ 2147483647 w 990"/>
              <a:gd name="T13" fmla="*/ 2147483647 h 732"/>
              <a:gd name="T14" fmla="*/ 2147483647 w 990"/>
              <a:gd name="T15" fmla="*/ 2147483647 h 732"/>
              <a:gd name="T16" fmla="*/ 2147483647 w 990"/>
              <a:gd name="T17" fmla="*/ 2147483647 h 732"/>
              <a:gd name="T18" fmla="*/ 2147483647 w 990"/>
              <a:gd name="T19" fmla="*/ 2147483647 h 732"/>
              <a:gd name="T20" fmla="*/ 2147483647 w 990"/>
              <a:gd name="T21" fmla="*/ 2147483647 h 732"/>
              <a:gd name="T22" fmla="*/ 2147483647 w 990"/>
              <a:gd name="T23" fmla="*/ 2147483647 h 732"/>
              <a:gd name="T24" fmla="*/ 2147483647 w 990"/>
              <a:gd name="T25" fmla="*/ 2147483647 h 732"/>
              <a:gd name="T26" fmla="*/ 2147483647 w 990"/>
              <a:gd name="T27" fmla="*/ 2147483647 h 732"/>
              <a:gd name="T28" fmla="*/ 2147483647 w 990"/>
              <a:gd name="T29" fmla="*/ 2147483647 h 732"/>
              <a:gd name="T30" fmla="*/ 2147483647 w 990"/>
              <a:gd name="T31" fmla="*/ 2147483647 h 732"/>
              <a:gd name="T32" fmla="*/ 2147483647 w 990"/>
              <a:gd name="T33" fmla="*/ 2147483647 h 732"/>
              <a:gd name="T34" fmla="*/ 2147483647 w 990"/>
              <a:gd name="T35" fmla="*/ 2147483647 h 732"/>
              <a:gd name="T36" fmla="*/ 2147483647 w 990"/>
              <a:gd name="T37" fmla="*/ 2147483647 h 732"/>
              <a:gd name="T38" fmla="*/ 2147483647 w 990"/>
              <a:gd name="T39" fmla="*/ 2147483647 h 732"/>
              <a:gd name="T40" fmla="*/ 2147483647 w 990"/>
              <a:gd name="T41" fmla="*/ 2147483647 h 732"/>
              <a:gd name="T42" fmla="*/ 2147483647 w 990"/>
              <a:gd name="T43" fmla="*/ 2147483647 h 732"/>
              <a:gd name="T44" fmla="*/ 2147483647 w 990"/>
              <a:gd name="T45" fmla="*/ 2147483647 h 732"/>
              <a:gd name="T46" fmla="*/ 2147483647 w 990"/>
              <a:gd name="T47" fmla="*/ 2147483647 h 732"/>
              <a:gd name="T48" fmla="*/ 2147483647 w 990"/>
              <a:gd name="T49" fmla="*/ 2147483647 h 732"/>
              <a:gd name="T50" fmla="*/ 2147483647 w 990"/>
              <a:gd name="T51" fmla="*/ 2147483647 h 732"/>
              <a:gd name="T52" fmla="*/ 2147483647 w 990"/>
              <a:gd name="T53" fmla="*/ 2147483647 h 732"/>
              <a:gd name="T54" fmla="*/ 2147483647 w 990"/>
              <a:gd name="T55" fmla="*/ 2147483647 h 732"/>
              <a:gd name="T56" fmla="*/ 2147483647 w 990"/>
              <a:gd name="T57" fmla="*/ 2147483647 h 732"/>
              <a:gd name="T58" fmla="*/ 2147483647 w 990"/>
              <a:gd name="T59" fmla="*/ 2147483647 h 732"/>
              <a:gd name="T60" fmla="*/ 2147483647 w 990"/>
              <a:gd name="T61" fmla="*/ 2147483647 h 732"/>
              <a:gd name="T62" fmla="*/ 2147483647 w 990"/>
              <a:gd name="T63" fmla="*/ 2147483647 h 732"/>
              <a:gd name="T64" fmla="*/ 2147483647 w 990"/>
              <a:gd name="T65" fmla="*/ 2147483647 h 732"/>
              <a:gd name="T66" fmla="*/ 2147483647 w 990"/>
              <a:gd name="T67" fmla="*/ 2147483647 h 732"/>
              <a:gd name="T68" fmla="*/ 2147483647 w 990"/>
              <a:gd name="T69" fmla="*/ 2147483647 h 732"/>
              <a:gd name="T70" fmla="*/ 2147483647 w 990"/>
              <a:gd name="T71" fmla="*/ 2147483647 h 732"/>
              <a:gd name="T72" fmla="*/ 2147483647 w 990"/>
              <a:gd name="T73" fmla="*/ 2147483647 h 732"/>
              <a:gd name="T74" fmla="*/ 2147483647 w 990"/>
              <a:gd name="T75" fmla="*/ 0 h 732"/>
              <a:gd name="T76" fmla="*/ 2147483647 w 990"/>
              <a:gd name="T77" fmla="*/ 2147483647 h 732"/>
              <a:gd name="T78" fmla="*/ 2147483647 w 990"/>
              <a:gd name="T79" fmla="*/ 2147483647 h 732"/>
              <a:gd name="T80" fmla="*/ 2147483647 w 990"/>
              <a:gd name="T81" fmla="*/ 2147483647 h 732"/>
              <a:gd name="T82" fmla="*/ 2147483647 w 990"/>
              <a:gd name="T83" fmla="*/ 2147483647 h 732"/>
              <a:gd name="T84" fmla="*/ 2147483647 w 990"/>
              <a:gd name="T85" fmla="*/ 2147483647 h 732"/>
              <a:gd name="T86" fmla="*/ 2147483647 w 990"/>
              <a:gd name="T87" fmla="*/ 2147483647 h 732"/>
              <a:gd name="T88" fmla="*/ 0 w 990"/>
              <a:gd name="T89" fmla="*/ 2147483647 h 732"/>
              <a:gd name="T90" fmla="*/ 0 w 990"/>
              <a:gd name="T91" fmla="*/ 2147483647 h 732"/>
              <a:gd name="T92" fmla="*/ 0 w 990"/>
              <a:gd name="T93" fmla="*/ 2147483647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rgbClr val="008000"/>
          </a:solidFill>
          <a:ln w="9525">
            <a:solidFill>
              <a:schemeClr val="tx1"/>
            </a:solidFill>
            <a:round/>
            <a:headEnd/>
            <a:tailEnd/>
          </a:ln>
        </p:spPr>
        <p:txBody>
          <a:bodyPr/>
          <a:lstStyle/>
          <a:p>
            <a:endParaRPr lang="en-US" dirty="0"/>
          </a:p>
        </p:txBody>
      </p:sp>
      <p:sp>
        <p:nvSpPr>
          <p:cNvPr id="2107" name="Freeform 59"/>
          <p:cNvSpPr>
            <a:spLocks/>
          </p:cNvSpPr>
          <p:nvPr/>
        </p:nvSpPr>
        <p:spPr bwMode="auto">
          <a:xfrm>
            <a:off x="6991350" y="5287963"/>
            <a:ext cx="61913" cy="39687"/>
          </a:xfrm>
          <a:custGeom>
            <a:avLst/>
            <a:gdLst>
              <a:gd name="T0" fmla="*/ 0 w 54"/>
              <a:gd name="T1" fmla="*/ 2147483647 h 30"/>
              <a:gd name="T2" fmla="*/ 2147483647 w 54"/>
              <a:gd name="T3" fmla="*/ 2147483647 h 30"/>
              <a:gd name="T4" fmla="*/ 2147483647 w 54"/>
              <a:gd name="T5" fmla="*/ 2147483647 h 30"/>
              <a:gd name="T6" fmla="*/ 2147483647 w 54"/>
              <a:gd name="T7" fmla="*/ 0 h 30"/>
              <a:gd name="T8" fmla="*/ 2147483647 w 54"/>
              <a:gd name="T9" fmla="*/ 2147483647 h 30"/>
              <a:gd name="T10" fmla="*/ 2147483647 w 54"/>
              <a:gd name="T11" fmla="*/ 2147483647 h 30"/>
              <a:gd name="T12" fmla="*/ 2147483647 w 54"/>
              <a:gd name="T13" fmla="*/ 2147483647 h 30"/>
              <a:gd name="T14" fmla="*/ 2147483647 w 54"/>
              <a:gd name="T15" fmla="*/ 2147483647 h 30"/>
              <a:gd name="T16" fmla="*/ 0 w 54"/>
              <a:gd name="T17" fmla="*/ 2147483647 h 30"/>
              <a:gd name="T18" fmla="*/ 0 w 54"/>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0" y="29"/>
                </a:moveTo>
                <a:lnTo>
                  <a:pt x="4" y="15"/>
                </a:lnTo>
                <a:lnTo>
                  <a:pt x="21" y="11"/>
                </a:lnTo>
                <a:lnTo>
                  <a:pt x="46" y="0"/>
                </a:lnTo>
                <a:lnTo>
                  <a:pt x="54" y="10"/>
                </a:lnTo>
                <a:lnTo>
                  <a:pt x="25" y="17"/>
                </a:lnTo>
                <a:lnTo>
                  <a:pt x="18" y="17"/>
                </a:lnTo>
                <a:lnTo>
                  <a:pt x="18" y="30"/>
                </a:lnTo>
                <a:lnTo>
                  <a:pt x="0" y="29"/>
                </a:lnTo>
                <a:close/>
              </a:path>
            </a:pathLst>
          </a:custGeom>
          <a:solidFill>
            <a:srgbClr val="DFBBDF"/>
          </a:solidFill>
          <a:ln w="9525">
            <a:solidFill>
              <a:schemeClr val="tx1"/>
            </a:solidFill>
            <a:round/>
            <a:headEnd/>
            <a:tailEnd/>
          </a:ln>
        </p:spPr>
        <p:txBody>
          <a:bodyPr/>
          <a:lstStyle/>
          <a:p>
            <a:endParaRPr lang="en-US" dirty="0"/>
          </a:p>
        </p:txBody>
      </p:sp>
      <p:sp>
        <p:nvSpPr>
          <p:cNvPr id="2108" name="Freeform 60"/>
          <p:cNvSpPr>
            <a:spLocks/>
          </p:cNvSpPr>
          <p:nvPr/>
        </p:nvSpPr>
        <p:spPr bwMode="auto">
          <a:xfrm>
            <a:off x="7065963" y="5237163"/>
            <a:ext cx="79375" cy="57150"/>
          </a:xfrm>
          <a:custGeom>
            <a:avLst/>
            <a:gdLst>
              <a:gd name="T0" fmla="*/ 2147483647 w 69"/>
              <a:gd name="T1" fmla="*/ 2147483647 h 46"/>
              <a:gd name="T2" fmla="*/ 2147483647 w 69"/>
              <a:gd name="T3" fmla="*/ 0 h 46"/>
              <a:gd name="T4" fmla="*/ 0 w 69"/>
              <a:gd name="T5" fmla="*/ 2147483647 h 46"/>
              <a:gd name="T6" fmla="*/ 2147483647 w 69"/>
              <a:gd name="T7" fmla="*/ 2147483647 h 46"/>
              <a:gd name="T8" fmla="*/ 2147483647 w 69"/>
              <a:gd name="T9" fmla="*/ 2147483647 h 46"/>
              <a:gd name="T10" fmla="*/ 0 60000 65536"/>
              <a:gd name="T11" fmla="*/ 0 60000 65536"/>
              <a:gd name="T12" fmla="*/ 0 60000 65536"/>
              <a:gd name="T13" fmla="*/ 0 60000 65536"/>
              <a:gd name="T14" fmla="*/ 0 60000 65536"/>
              <a:gd name="T15" fmla="*/ 0 w 69"/>
              <a:gd name="T16" fmla="*/ 0 h 46"/>
              <a:gd name="T17" fmla="*/ 69 w 69"/>
              <a:gd name="T18" fmla="*/ 46 h 46"/>
            </a:gdLst>
            <a:ahLst/>
            <a:cxnLst>
              <a:cxn ang="T10">
                <a:pos x="T0" y="T1"/>
              </a:cxn>
              <a:cxn ang="T11">
                <a:pos x="T2" y="T3"/>
              </a:cxn>
              <a:cxn ang="T12">
                <a:pos x="T4" y="T5"/>
              </a:cxn>
              <a:cxn ang="T13">
                <a:pos x="T6" y="T7"/>
              </a:cxn>
              <a:cxn ang="T14">
                <a:pos x="T8" y="T9"/>
              </a:cxn>
            </a:cxnLst>
            <a:rect l="T15" t="T16" r="T17" b="T18"/>
            <a:pathLst>
              <a:path w="69" h="46">
                <a:moveTo>
                  <a:pt x="6" y="46"/>
                </a:moveTo>
                <a:lnTo>
                  <a:pt x="69" y="0"/>
                </a:lnTo>
                <a:lnTo>
                  <a:pt x="0" y="40"/>
                </a:lnTo>
                <a:lnTo>
                  <a:pt x="6" y="46"/>
                </a:lnTo>
                <a:close/>
              </a:path>
            </a:pathLst>
          </a:custGeom>
          <a:solidFill>
            <a:srgbClr val="DFBBDF"/>
          </a:solidFill>
          <a:ln w="9525">
            <a:solidFill>
              <a:schemeClr val="tx1"/>
            </a:solidFill>
            <a:round/>
            <a:headEnd/>
            <a:tailEnd/>
          </a:ln>
        </p:spPr>
        <p:txBody>
          <a:bodyPr/>
          <a:lstStyle/>
          <a:p>
            <a:endParaRPr lang="en-US" dirty="0"/>
          </a:p>
        </p:txBody>
      </p:sp>
      <p:sp>
        <p:nvSpPr>
          <p:cNvPr id="2109" name="Freeform 61"/>
          <p:cNvSpPr>
            <a:spLocks/>
          </p:cNvSpPr>
          <p:nvPr/>
        </p:nvSpPr>
        <p:spPr bwMode="auto">
          <a:xfrm>
            <a:off x="7146925" y="5186363"/>
            <a:ext cx="23813" cy="47625"/>
          </a:xfrm>
          <a:custGeom>
            <a:avLst/>
            <a:gdLst>
              <a:gd name="T0" fmla="*/ 2147483647 w 19"/>
              <a:gd name="T1" fmla="*/ 2147483647 h 38"/>
              <a:gd name="T2" fmla="*/ 2147483647 w 19"/>
              <a:gd name="T3" fmla="*/ 2147483647 h 38"/>
              <a:gd name="T4" fmla="*/ 2147483647 w 19"/>
              <a:gd name="T5" fmla="*/ 0 h 38"/>
              <a:gd name="T6" fmla="*/ 2147483647 w 19"/>
              <a:gd name="T7" fmla="*/ 2147483647 h 38"/>
              <a:gd name="T8" fmla="*/ 0 w 19"/>
              <a:gd name="T9" fmla="*/ 2147483647 h 38"/>
              <a:gd name="T10" fmla="*/ 2147483647 w 19"/>
              <a:gd name="T11" fmla="*/ 2147483647 h 38"/>
              <a:gd name="T12" fmla="*/ 2147483647 w 19"/>
              <a:gd name="T13" fmla="*/ 214748364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solidFill>
            <a:srgbClr val="DFBBDF"/>
          </a:solidFill>
          <a:ln w="9525">
            <a:solidFill>
              <a:schemeClr val="tx1"/>
            </a:solidFill>
            <a:round/>
            <a:headEnd/>
            <a:tailEnd/>
          </a:ln>
        </p:spPr>
        <p:txBody>
          <a:bodyPr/>
          <a:lstStyle/>
          <a:p>
            <a:endParaRPr lang="en-US" dirty="0"/>
          </a:p>
        </p:txBody>
      </p:sp>
      <p:sp>
        <p:nvSpPr>
          <p:cNvPr id="2110" name="Freeform 62"/>
          <p:cNvSpPr>
            <a:spLocks/>
          </p:cNvSpPr>
          <p:nvPr/>
        </p:nvSpPr>
        <p:spPr bwMode="auto">
          <a:xfrm>
            <a:off x="6232525" y="2368550"/>
            <a:ext cx="530225" cy="636588"/>
          </a:xfrm>
          <a:custGeom>
            <a:avLst/>
            <a:gdLst>
              <a:gd name="T0" fmla="*/ 0 w 459"/>
              <a:gd name="T1" fmla="*/ 2147483647 h 504"/>
              <a:gd name="T2" fmla="*/ 2147483647 w 459"/>
              <a:gd name="T3" fmla="*/ 2147483647 h 504"/>
              <a:gd name="T4" fmla="*/ 2147483647 w 459"/>
              <a:gd name="T5" fmla="*/ 2147483647 h 504"/>
              <a:gd name="T6" fmla="*/ 2147483647 w 459"/>
              <a:gd name="T7" fmla="*/ 2147483647 h 504"/>
              <a:gd name="T8" fmla="*/ 2147483647 w 459"/>
              <a:gd name="T9" fmla="*/ 2147483647 h 504"/>
              <a:gd name="T10" fmla="*/ 2147483647 w 459"/>
              <a:gd name="T11" fmla="*/ 2147483647 h 504"/>
              <a:gd name="T12" fmla="*/ 2147483647 w 459"/>
              <a:gd name="T13" fmla="*/ 2147483647 h 504"/>
              <a:gd name="T14" fmla="*/ 2147483647 w 459"/>
              <a:gd name="T15" fmla="*/ 2147483647 h 504"/>
              <a:gd name="T16" fmla="*/ 2147483647 w 459"/>
              <a:gd name="T17" fmla="*/ 2147483647 h 504"/>
              <a:gd name="T18" fmla="*/ 2147483647 w 459"/>
              <a:gd name="T19" fmla="*/ 2147483647 h 504"/>
              <a:gd name="T20" fmla="*/ 2147483647 w 459"/>
              <a:gd name="T21" fmla="*/ 2147483647 h 504"/>
              <a:gd name="T22" fmla="*/ 2147483647 w 459"/>
              <a:gd name="T23" fmla="*/ 2147483647 h 504"/>
              <a:gd name="T24" fmla="*/ 2147483647 w 459"/>
              <a:gd name="T25" fmla="*/ 2147483647 h 504"/>
              <a:gd name="T26" fmla="*/ 2147483647 w 459"/>
              <a:gd name="T27" fmla="*/ 2147483647 h 504"/>
              <a:gd name="T28" fmla="*/ 2147483647 w 459"/>
              <a:gd name="T29" fmla="*/ 2147483647 h 504"/>
              <a:gd name="T30" fmla="*/ 2147483647 w 459"/>
              <a:gd name="T31" fmla="*/ 0 h 504"/>
              <a:gd name="T32" fmla="*/ 2147483647 w 459"/>
              <a:gd name="T33" fmla="*/ 2147483647 h 504"/>
              <a:gd name="T34" fmla="*/ 2147483647 w 459"/>
              <a:gd name="T35" fmla="*/ 2147483647 h 504"/>
              <a:gd name="T36" fmla="*/ 2147483647 w 459"/>
              <a:gd name="T37" fmla="*/ 2147483647 h 504"/>
              <a:gd name="T38" fmla="*/ 2147483647 w 459"/>
              <a:gd name="T39" fmla="*/ 2147483647 h 504"/>
              <a:gd name="T40" fmla="*/ 2147483647 w 459"/>
              <a:gd name="T41" fmla="*/ 2147483647 h 504"/>
              <a:gd name="T42" fmla="*/ 0 w 459"/>
              <a:gd name="T43" fmla="*/ 2147483647 h 504"/>
              <a:gd name="T44" fmla="*/ 0 w 459"/>
              <a:gd name="T45" fmla="*/ 2147483647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92D050"/>
          </a:solidFill>
          <a:ln w="9525">
            <a:solidFill>
              <a:schemeClr val="tx1"/>
            </a:solidFill>
            <a:round/>
            <a:headEnd/>
            <a:tailEnd/>
          </a:ln>
        </p:spPr>
        <p:txBody>
          <a:bodyPr/>
          <a:lstStyle/>
          <a:p>
            <a:endParaRPr lang="en-US" dirty="0"/>
          </a:p>
        </p:txBody>
      </p:sp>
      <p:sp>
        <p:nvSpPr>
          <p:cNvPr id="2111" name="Freeform 63"/>
          <p:cNvSpPr>
            <a:spLocks/>
          </p:cNvSpPr>
          <p:nvPr/>
        </p:nvSpPr>
        <p:spPr bwMode="auto">
          <a:xfrm>
            <a:off x="6569075" y="2592388"/>
            <a:ext cx="566738" cy="601662"/>
          </a:xfrm>
          <a:custGeom>
            <a:avLst/>
            <a:gdLst>
              <a:gd name="T0" fmla="*/ 0 w 489"/>
              <a:gd name="T1" fmla="*/ 2147483647 h 473"/>
              <a:gd name="T2" fmla="*/ 2147483647 w 489"/>
              <a:gd name="T3" fmla="*/ 2147483647 h 473"/>
              <a:gd name="T4" fmla="*/ 2147483647 w 489"/>
              <a:gd name="T5" fmla="*/ 2147483647 h 473"/>
              <a:gd name="T6" fmla="*/ 2147483647 w 489"/>
              <a:gd name="T7" fmla="*/ 2147483647 h 473"/>
              <a:gd name="T8" fmla="*/ 2147483647 w 489"/>
              <a:gd name="T9" fmla="*/ 2147483647 h 473"/>
              <a:gd name="T10" fmla="*/ 2147483647 w 489"/>
              <a:gd name="T11" fmla="*/ 2147483647 h 473"/>
              <a:gd name="T12" fmla="*/ 2147483647 w 489"/>
              <a:gd name="T13" fmla="*/ 2147483647 h 473"/>
              <a:gd name="T14" fmla="*/ 2147483647 w 489"/>
              <a:gd name="T15" fmla="*/ 2147483647 h 473"/>
              <a:gd name="T16" fmla="*/ 2147483647 w 489"/>
              <a:gd name="T17" fmla="*/ 2147483647 h 473"/>
              <a:gd name="T18" fmla="*/ 2147483647 w 489"/>
              <a:gd name="T19" fmla="*/ 2147483647 h 473"/>
              <a:gd name="T20" fmla="*/ 2147483647 w 489"/>
              <a:gd name="T21" fmla="*/ 2147483647 h 473"/>
              <a:gd name="T22" fmla="*/ 2147483647 w 489"/>
              <a:gd name="T23" fmla="*/ 2147483647 h 473"/>
              <a:gd name="T24" fmla="*/ 2147483647 w 489"/>
              <a:gd name="T25" fmla="*/ 2147483647 h 473"/>
              <a:gd name="T26" fmla="*/ 2147483647 w 489"/>
              <a:gd name="T27" fmla="*/ 2147483647 h 473"/>
              <a:gd name="T28" fmla="*/ 2147483647 w 489"/>
              <a:gd name="T29" fmla="*/ 2147483647 h 473"/>
              <a:gd name="T30" fmla="*/ 2147483647 w 489"/>
              <a:gd name="T31" fmla="*/ 2147483647 h 473"/>
              <a:gd name="T32" fmla="*/ 2147483647 w 489"/>
              <a:gd name="T33" fmla="*/ 2147483647 h 473"/>
              <a:gd name="T34" fmla="*/ 2147483647 w 489"/>
              <a:gd name="T35" fmla="*/ 2147483647 h 473"/>
              <a:gd name="T36" fmla="*/ 2147483647 w 489"/>
              <a:gd name="T37" fmla="*/ 2147483647 h 473"/>
              <a:gd name="T38" fmla="*/ 2147483647 w 489"/>
              <a:gd name="T39" fmla="*/ 0 h 473"/>
              <a:gd name="T40" fmla="*/ 2147483647 w 489"/>
              <a:gd name="T41" fmla="*/ 2147483647 h 473"/>
              <a:gd name="T42" fmla="*/ 2147483647 w 489"/>
              <a:gd name="T43" fmla="*/ 2147483647 h 473"/>
              <a:gd name="T44" fmla="*/ 2147483647 w 489"/>
              <a:gd name="T45" fmla="*/ 2147483647 h 473"/>
              <a:gd name="T46" fmla="*/ 2147483647 w 489"/>
              <a:gd name="T47" fmla="*/ 2147483647 h 473"/>
              <a:gd name="T48" fmla="*/ 2147483647 w 489"/>
              <a:gd name="T49" fmla="*/ 2147483647 h 473"/>
              <a:gd name="T50" fmla="*/ 2147483647 w 489"/>
              <a:gd name="T51" fmla="*/ 2147483647 h 473"/>
              <a:gd name="T52" fmla="*/ 2147483647 w 489"/>
              <a:gd name="T53" fmla="*/ 2147483647 h 473"/>
              <a:gd name="T54" fmla="*/ 0 w 489"/>
              <a:gd name="T55" fmla="*/ 2147483647 h 473"/>
              <a:gd name="T56" fmla="*/ 0 w 489"/>
              <a:gd name="T57" fmla="*/ 2147483647 h 473"/>
              <a:gd name="T58" fmla="*/ 0 w 489"/>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rgbClr val="008000"/>
          </a:solidFill>
          <a:ln w="9525">
            <a:solidFill>
              <a:schemeClr val="tx1"/>
            </a:solidFill>
            <a:round/>
            <a:headEnd/>
            <a:tailEnd/>
          </a:ln>
        </p:spPr>
        <p:txBody>
          <a:bodyPr/>
          <a:lstStyle/>
          <a:p>
            <a:endParaRPr lang="en-US" dirty="0"/>
          </a:p>
        </p:txBody>
      </p:sp>
      <p:sp>
        <p:nvSpPr>
          <p:cNvPr id="2112" name="Freeform 64"/>
          <p:cNvSpPr>
            <a:spLocks/>
          </p:cNvSpPr>
          <p:nvPr/>
        </p:nvSpPr>
        <p:spPr bwMode="auto">
          <a:xfrm>
            <a:off x="6910388" y="2635250"/>
            <a:ext cx="577850" cy="304800"/>
          </a:xfrm>
          <a:custGeom>
            <a:avLst/>
            <a:gdLst>
              <a:gd name="T0" fmla="*/ 0 w 496"/>
              <a:gd name="T1" fmla="*/ 2147483647 h 240"/>
              <a:gd name="T2" fmla="*/ 2147483647 w 496"/>
              <a:gd name="T3" fmla="*/ 2147483647 h 240"/>
              <a:gd name="T4" fmla="*/ 2147483647 w 496"/>
              <a:gd name="T5" fmla="*/ 2147483647 h 240"/>
              <a:gd name="T6" fmla="*/ 2147483647 w 496"/>
              <a:gd name="T7" fmla="*/ 2147483647 h 240"/>
              <a:gd name="T8" fmla="*/ 2147483647 w 496"/>
              <a:gd name="T9" fmla="*/ 2147483647 h 240"/>
              <a:gd name="T10" fmla="*/ 2147483647 w 496"/>
              <a:gd name="T11" fmla="*/ 2147483647 h 240"/>
              <a:gd name="T12" fmla="*/ 2147483647 w 496"/>
              <a:gd name="T13" fmla="*/ 2147483647 h 240"/>
              <a:gd name="T14" fmla="*/ 2147483647 w 496"/>
              <a:gd name="T15" fmla="*/ 2147483647 h 240"/>
              <a:gd name="T16" fmla="*/ 2147483647 w 496"/>
              <a:gd name="T17" fmla="*/ 2147483647 h 240"/>
              <a:gd name="T18" fmla="*/ 2147483647 w 496"/>
              <a:gd name="T19" fmla="*/ 2147483647 h 240"/>
              <a:gd name="T20" fmla="*/ 2147483647 w 496"/>
              <a:gd name="T21" fmla="*/ 2147483647 h 240"/>
              <a:gd name="T22" fmla="*/ 2147483647 w 496"/>
              <a:gd name="T23" fmla="*/ 2147483647 h 240"/>
              <a:gd name="T24" fmla="*/ 2147483647 w 496"/>
              <a:gd name="T25" fmla="*/ 2147483647 h 240"/>
              <a:gd name="T26" fmla="*/ 2147483647 w 496"/>
              <a:gd name="T27" fmla="*/ 2147483647 h 240"/>
              <a:gd name="T28" fmla="*/ 2147483647 w 496"/>
              <a:gd name="T29" fmla="*/ 2147483647 h 240"/>
              <a:gd name="T30" fmla="*/ 2147483647 w 496"/>
              <a:gd name="T31" fmla="*/ 2147483647 h 240"/>
              <a:gd name="T32" fmla="*/ 2147483647 w 496"/>
              <a:gd name="T33" fmla="*/ 2147483647 h 240"/>
              <a:gd name="T34" fmla="*/ 2147483647 w 496"/>
              <a:gd name="T35" fmla="*/ 2147483647 h 240"/>
              <a:gd name="T36" fmla="*/ 2147483647 w 496"/>
              <a:gd name="T37" fmla="*/ 2147483647 h 240"/>
              <a:gd name="T38" fmla="*/ 2147483647 w 496"/>
              <a:gd name="T39" fmla="*/ 2147483647 h 240"/>
              <a:gd name="T40" fmla="*/ 2147483647 w 496"/>
              <a:gd name="T41" fmla="*/ 2147483647 h 240"/>
              <a:gd name="T42" fmla="*/ 2147483647 w 496"/>
              <a:gd name="T43" fmla="*/ 2147483647 h 240"/>
              <a:gd name="T44" fmla="*/ 2147483647 w 496"/>
              <a:gd name="T45" fmla="*/ 2147483647 h 240"/>
              <a:gd name="T46" fmla="*/ 2147483647 w 496"/>
              <a:gd name="T47" fmla="*/ 2147483647 h 240"/>
              <a:gd name="T48" fmla="*/ 2147483647 w 496"/>
              <a:gd name="T49" fmla="*/ 2147483647 h 240"/>
              <a:gd name="T50" fmla="*/ 2147483647 w 496"/>
              <a:gd name="T51" fmla="*/ 2147483647 h 240"/>
              <a:gd name="T52" fmla="*/ 2147483647 w 496"/>
              <a:gd name="T53" fmla="*/ 2147483647 h 240"/>
              <a:gd name="T54" fmla="*/ 2147483647 w 496"/>
              <a:gd name="T55" fmla="*/ 2147483647 h 240"/>
              <a:gd name="T56" fmla="*/ 2147483647 w 496"/>
              <a:gd name="T57" fmla="*/ 2147483647 h 240"/>
              <a:gd name="T58" fmla="*/ 2147483647 w 496"/>
              <a:gd name="T59" fmla="*/ 2147483647 h 240"/>
              <a:gd name="T60" fmla="*/ 2147483647 w 496"/>
              <a:gd name="T61" fmla="*/ 2147483647 h 240"/>
              <a:gd name="T62" fmla="*/ 2147483647 w 496"/>
              <a:gd name="T63" fmla="*/ 2147483647 h 240"/>
              <a:gd name="T64" fmla="*/ 2147483647 w 496"/>
              <a:gd name="T65" fmla="*/ 2147483647 h 240"/>
              <a:gd name="T66" fmla="*/ 2147483647 w 496"/>
              <a:gd name="T67" fmla="*/ 2147483647 h 240"/>
              <a:gd name="T68" fmla="*/ 2147483647 w 496"/>
              <a:gd name="T69" fmla="*/ 2147483647 h 240"/>
              <a:gd name="T70" fmla="*/ 2147483647 w 496"/>
              <a:gd name="T71" fmla="*/ 2147483647 h 240"/>
              <a:gd name="T72" fmla="*/ 2147483647 w 496"/>
              <a:gd name="T73" fmla="*/ 0 h 240"/>
              <a:gd name="T74" fmla="*/ 0 w 496"/>
              <a:gd name="T75" fmla="*/ 2147483647 h 240"/>
              <a:gd name="T76" fmla="*/ 0 w 496"/>
              <a:gd name="T77" fmla="*/ 2147483647 h 240"/>
              <a:gd name="T78" fmla="*/ 0 w 496"/>
              <a:gd name="T79" fmla="*/ 2147483647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008000"/>
          </a:solidFill>
          <a:ln w="9525">
            <a:solidFill>
              <a:schemeClr val="tx1"/>
            </a:solidFill>
            <a:round/>
            <a:headEnd/>
            <a:tailEnd/>
          </a:ln>
        </p:spPr>
        <p:txBody>
          <a:bodyPr/>
          <a:lstStyle/>
          <a:p>
            <a:endParaRPr lang="en-US" dirty="0"/>
          </a:p>
        </p:txBody>
      </p:sp>
      <p:sp>
        <p:nvSpPr>
          <p:cNvPr id="2113" name="Freeform 65"/>
          <p:cNvSpPr>
            <a:spLocks/>
          </p:cNvSpPr>
          <p:nvPr/>
        </p:nvSpPr>
        <p:spPr bwMode="auto">
          <a:xfrm>
            <a:off x="6472238" y="2746375"/>
            <a:ext cx="977900" cy="590550"/>
          </a:xfrm>
          <a:custGeom>
            <a:avLst/>
            <a:gdLst>
              <a:gd name="T0" fmla="*/ 2147483647 w 844"/>
              <a:gd name="T1" fmla="*/ 2147483647 h 463"/>
              <a:gd name="T2" fmla="*/ 2147483647 w 844"/>
              <a:gd name="T3" fmla="*/ 2147483647 h 463"/>
              <a:gd name="T4" fmla="*/ 2147483647 w 844"/>
              <a:gd name="T5" fmla="*/ 2147483647 h 463"/>
              <a:gd name="T6" fmla="*/ 2147483647 w 844"/>
              <a:gd name="T7" fmla="*/ 2147483647 h 463"/>
              <a:gd name="T8" fmla="*/ 2147483647 w 844"/>
              <a:gd name="T9" fmla="*/ 2147483647 h 463"/>
              <a:gd name="T10" fmla="*/ 2147483647 w 844"/>
              <a:gd name="T11" fmla="*/ 2147483647 h 463"/>
              <a:gd name="T12" fmla="*/ 2147483647 w 844"/>
              <a:gd name="T13" fmla="*/ 2147483647 h 463"/>
              <a:gd name="T14" fmla="*/ 2147483647 w 844"/>
              <a:gd name="T15" fmla="*/ 2147483647 h 463"/>
              <a:gd name="T16" fmla="*/ 2147483647 w 844"/>
              <a:gd name="T17" fmla="*/ 2147483647 h 463"/>
              <a:gd name="T18" fmla="*/ 2147483647 w 844"/>
              <a:gd name="T19" fmla="*/ 2147483647 h 463"/>
              <a:gd name="T20" fmla="*/ 2147483647 w 844"/>
              <a:gd name="T21" fmla="*/ 0 h 463"/>
              <a:gd name="T22" fmla="*/ 2147483647 w 844"/>
              <a:gd name="T23" fmla="*/ 2147483647 h 463"/>
              <a:gd name="T24" fmla="*/ 2147483647 w 844"/>
              <a:gd name="T25" fmla="*/ 2147483647 h 463"/>
              <a:gd name="T26" fmla="*/ 2147483647 w 844"/>
              <a:gd name="T27" fmla="*/ 2147483647 h 463"/>
              <a:gd name="T28" fmla="*/ 2147483647 w 844"/>
              <a:gd name="T29" fmla="*/ 2147483647 h 463"/>
              <a:gd name="T30" fmla="*/ 2147483647 w 844"/>
              <a:gd name="T31" fmla="*/ 2147483647 h 463"/>
              <a:gd name="T32" fmla="*/ 2147483647 w 844"/>
              <a:gd name="T33" fmla="*/ 2147483647 h 463"/>
              <a:gd name="T34" fmla="*/ 2147483647 w 844"/>
              <a:gd name="T35" fmla="*/ 2147483647 h 463"/>
              <a:gd name="T36" fmla="*/ 2147483647 w 844"/>
              <a:gd name="T37" fmla="*/ 2147483647 h 463"/>
              <a:gd name="T38" fmla="*/ 2147483647 w 844"/>
              <a:gd name="T39" fmla="*/ 2147483647 h 463"/>
              <a:gd name="T40" fmla="*/ 2147483647 w 844"/>
              <a:gd name="T41" fmla="*/ 2147483647 h 463"/>
              <a:gd name="T42" fmla="*/ 2147483647 w 844"/>
              <a:gd name="T43" fmla="*/ 2147483647 h 463"/>
              <a:gd name="T44" fmla="*/ 2147483647 w 844"/>
              <a:gd name="T45" fmla="*/ 2147483647 h 463"/>
              <a:gd name="T46" fmla="*/ 2147483647 w 844"/>
              <a:gd name="T47" fmla="*/ 2147483647 h 463"/>
              <a:gd name="T48" fmla="*/ 2147483647 w 844"/>
              <a:gd name="T49" fmla="*/ 2147483647 h 463"/>
              <a:gd name="T50" fmla="*/ 2147483647 w 844"/>
              <a:gd name="T51" fmla="*/ 2147483647 h 463"/>
              <a:gd name="T52" fmla="*/ 2147483647 w 844"/>
              <a:gd name="T53" fmla="*/ 2147483647 h 463"/>
              <a:gd name="T54" fmla="*/ 2147483647 w 844"/>
              <a:gd name="T55" fmla="*/ 2147483647 h 463"/>
              <a:gd name="T56" fmla="*/ 2147483647 w 844"/>
              <a:gd name="T57" fmla="*/ 2147483647 h 463"/>
              <a:gd name="T58" fmla="*/ 0 w 844"/>
              <a:gd name="T59" fmla="*/ 2147483647 h 463"/>
              <a:gd name="T60" fmla="*/ 2147483647 w 844"/>
              <a:gd name="T61" fmla="*/ 2147483647 h 463"/>
              <a:gd name="T62" fmla="*/ 2147483647 w 844"/>
              <a:gd name="T63" fmla="*/ 214748364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rgbClr val="3333FF"/>
          </a:solidFill>
          <a:ln w="9525">
            <a:solidFill>
              <a:schemeClr val="tx1"/>
            </a:solidFill>
            <a:round/>
            <a:headEnd/>
            <a:tailEnd/>
          </a:ln>
        </p:spPr>
        <p:txBody>
          <a:bodyPr/>
          <a:lstStyle/>
          <a:p>
            <a:endParaRPr lang="en-US" dirty="0"/>
          </a:p>
        </p:txBody>
      </p:sp>
      <p:sp>
        <p:nvSpPr>
          <p:cNvPr id="2114" name="Freeform 66"/>
          <p:cNvSpPr>
            <a:spLocks/>
          </p:cNvSpPr>
          <p:nvPr/>
        </p:nvSpPr>
        <p:spPr bwMode="auto">
          <a:xfrm>
            <a:off x="6418263" y="3176588"/>
            <a:ext cx="1079500" cy="515937"/>
          </a:xfrm>
          <a:custGeom>
            <a:avLst/>
            <a:gdLst>
              <a:gd name="T0" fmla="*/ 0 w 932"/>
              <a:gd name="T1" fmla="*/ 2147483647 h 407"/>
              <a:gd name="T2" fmla="*/ 2147483647 w 932"/>
              <a:gd name="T3" fmla="*/ 2147483647 h 407"/>
              <a:gd name="T4" fmla="*/ 2147483647 w 932"/>
              <a:gd name="T5" fmla="*/ 2147483647 h 407"/>
              <a:gd name="T6" fmla="*/ 2147483647 w 932"/>
              <a:gd name="T7" fmla="*/ 2147483647 h 407"/>
              <a:gd name="T8" fmla="*/ 2147483647 w 932"/>
              <a:gd name="T9" fmla="*/ 2147483647 h 407"/>
              <a:gd name="T10" fmla="*/ 2147483647 w 932"/>
              <a:gd name="T11" fmla="*/ 2147483647 h 407"/>
              <a:gd name="T12" fmla="*/ 2147483647 w 932"/>
              <a:gd name="T13" fmla="*/ 2147483647 h 407"/>
              <a:gd name="T14" fmla="*/ 2147483647 w 932"/>
              <a:gd name="T15" fmla="*/ 2147483647 h 407"/>
              <a:gd name="T16" fmla="*/ 2147483647 w 932"/>
              <a:gd name="T17" fmla="*/ 2147483647 h 407"/>
              <a:gd name="T18" fmla="*/ 2147483647 w 932"/>
              <a:gd name="T19" fmla="*/ 2147483647 h 407"/>
              <a:gd name="T20" fmla="*/ 2147483647 w 932"/>
              <a:gd name="T21" fmla="*/ 2147483647 h 407"/>
              <a:gd name="T22" fmla="*/ 2147483647 w 932"/>
              <a:gd name="T23" fmla="*/ 2147483647 h 407"/>
              <a:gd name="T24" fmla="*/ 2147483647 w 932"/>
              <a:gd name="T25" fmla="*/ 2147483647 h 407"/>
              <a:gd name="T26" fmla="*/ 2147483647 w 932"/>
              <a:gd name="T27" fmla="*/ 2147483647 h 407"/>
              <a:gd name="T28" fmla="*/ 2147483647 w 932"/>
              <a:gd name="T29" fmla="*/ 2147483647 h 407"/>
              <a:gd name="T30" fmla="*/ 2147483647 w 932"/>
              <a:gd name="T31" fmla="*/ 2147483647 h 407"/>
              <a:gd name="T32" fmla="*/ 2147483647 w 932"/>
              <a:gd name="T33" fmla="*/ 2147483647 h 407"/>
              <a:gd name="T34" fmla="*/ 2147483647 w 932"/>
              <a:gd name="T35" fmla="*/ 2147483647 h 407"/>
              <a:gd name="T36" fmla="*/ 2147483647 w 932"/>
              <a:gd name="T37" fmla="*/ 2147483647 h 407"/>
              <a:gd name="T38" fmla="*/ 2147483647 w 932"/>
              <a:gd name="T39" fmla="*/ 2147483647 h 407"/>
              <a:gd name="T40" fmla="*/ 2147483647 w 932"/>
              <a:gd name="T41" fmla="*/ 2147483647 h 407"/>
              <a:gd name="T42" fmla="*/ 2147483647 w 932"/>
              <a:gd name="T43" fmla="*/ 2147483647 h 407"/>
              <a:gd name="T44" fmla="*/ 2147483647 w 932"/>
              <a:gd name="T45" fmla="*/ 2147483647 h 407"/>
              <a:gd name="T46" fmla="*/ 2147483647 w 932"/>
              <a:gd name="T47" fmla="*/ 2147483647 h 407"/>
              <a:gd name="T48" fmla="*/ 2147483647 w 932"/>
              <a:gd name="T49" fmla="*/ 2147483647 h 407"/>
              <a:gd name="T50" fmla="*/ 2147483647 w 932"/>
              <a:gd name="T51" fmla="*/ 2147483647 h 407"/>
              <a:gd name="T52" fmla="*/ 2147483647 w 932"/>
              <a:gd name="T53" fmla="*/ 2147483647 h 407"/>
              <a:gd name="T54" fmla="*/ 2147483647 w 932"/>
              <a:gd name="T55" fmla="*/ 0 h 407"/>
              <a:gd name="T56" fmla="*/ 2147483647 w 932"/>
              <a:gd name="T57" fmla="*/ 2147483647 h 407"/>
              <a:gd name="T58" fmla="*/ 2147483647 w 932"/>
              <a:gd name="T59" fmla="*/ 2147483647 h 407"/>
              <a:gd name="T60" fmla="*/ 2147483647 w 932"/>
              <a:gd name="T61" fmla="*/ 2147483647 h 407"/>
              <a:gd name="T62" fmla="*/ 2147483647 w 932"/>
              <a:gd name="T63" fmla="*/ 2147483647 h 407"/>
              <a:gd name="T64" fmla="*/ 2147483647 w 932"/>
              <a:gd name="T65" fmla="*/ 2147483647 h 407"/>
              <a:gd name="T66" fmla="*/ 2147483647 w 932"/>
              <a:gd name="T67" fmla="*/ 2147483647 h 407"/>
              <a:gd name="T68" fmla="*/ 2147483647 w 932"/>
              <a:gd name="T69" fmla="*/ 2147483647 h 407"/>
              <a:gd name="T70" fmla="*/ 0 w 932"/>
              <a:gd name="T71" fmla="*/ 2147483647 h 407"/>
              <a:gd name="T72" fmla="*/ 0 w 932"/>
              <a:gd name="T73" fmla="*/ 2147483647 h 407"/>
              <a:gd name="T74" fmla="*/ 0 w 932"/>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rgbClr val="008000"/>
          </a:solidFill>
          <a:ln w="9525">
            <a:solidFill>
              <a:schemeClr val="tx1"/>
            </a:solidFill>
            <a:round/>
            <a:headEnd/>
            <a:tailEnd/>
          </a:ln>
        </p:spPr>
        <p:txBody>
          <a:bodyPr/>
          <a:lstStyle/>
          <a:p>
            <a:endParaRPr lang="en-US" dirty="0"/>
          </a:p>
        </p:txBody>
      </p:sp>
      <p:sp>
        <p:nvSpPr>
          <p:cNvPr id="2115" name="Freeform 67"/>
          <p:cNvSpPr>
            <a:spLocks/>
          </p:cNvSpPr>
          <p:nvPr/>
        </p:nvSpPr>
        <p:spPr bwMode="auto">
          <a:xfrm>
            <a:off x="6546850" y="3532188"/>
            <a:ext cx="642938" cy="523875"/>
          </a:xfrm>
          <a:custGeom>
            <a:avLst/>
            <a:gdLst>
              <a:gd name="T0" fmla="*/ 2147483647 w 556"/>
              <a:gd name="T1" fmla="*/ 2147483647 h 413"/>
              <a:gd name="T2" fmla="*/ 2147483647 w 556"/>
              <a:gd name="T3" fmla="*/ 2147483647 h 413"/>
              <a:gd name="T4" fmla="*/ 2147483647 w 556"/>
              <a:gd name="T5" fmla="*/ 0 h 413"/>
              <a:gd name="T6" fmla="*/ 2147483647 w 556"/>
              <a:gd name="T7" fmla="*/ 2147483647 h 413"/>
              <a:gd name="T8" fmla="*/ 2147483647 w 556"/>
              <a:gd name="T9" fmla="*/ 2147483647 h 413"/>
              <a:gd name="T10" fmla="*/ 2147483647 w 556"/>
              <a:gd name="T11" fmla="*/ 2147483647 h 413"/>
              <a:gd name="T12" fmla="*/ 2147483647 w 556"/>
              <a:gd name="T13" fmla="*/ 2147483647 h 413"/>
              <a:gd name="T14" fmla="*/ 2147483647 w 556"/>
              <a:gd name="T15" fmla="*/ 2147483647 h 413"/>
              <a:gd name="T16" fmla="*/ 2147483647 w 556"/>
              <a:gd name="T17" fmla="*/ 2147483647 h 413"/>
              <a:gd name="T18" fmla="*/ 2147483647 w 556"/>
              <a:gd name="T19" fmla="*/ 2147483647 h 413"/>
              <a:gd name="T20" fmla="*/ 2147483647 w 556"/>
              <a:gd name="T21" fmla="*/ 2147483647 h 413"/>
              <a:gd name="T22" fmla="*/ 2147483647 w 556"/>
              <a:gd name="T23" fmla="*/ 2147483647 h 413"/>
              <a:gd name="T24" fmla="*/ 2147483647 w 556"/>
              <a:gd name="T25" fmla="*/ 2147483647 h 413"/>
              <a:gd name="T26" fmla="*/ 2147483647 w 556"/>
              <a:gd name="T27" fmla="*/ 2147483647 h 413"/>
              <a:gd name="T28" fmla="*/ 2147483647 w 556"/>
              <a:gd name="T29" fmla="*/ 2147483647 h 413"/>
              <a:gd name="T30" fmla="*/ 2147483647 w 556"/>
              <a:gd name="T31" fmla="*/ 2147483647 h 413"/>
              <a:gd name="T32" fmla="*/ 2147483647 w 556"/>
              <a:gd name="T33" fmla="*/ 2147483647 h 413"/>
              <a:gd name="T34" fmla="*/ 0 w 556"/>
              <a:gd name="T35" fmla="*/ 2147483647 h 413"/>
              <a:gd name="T36" fmla="*/ 2147483647 w 556"/>
              <a:gd name="T37" fmla="*/ 2147483647 h 413"/>
              <a:gd name="T38" fmla="*/ 2147483647 w 556"/>
              <a:gd name="T39" fmla="*/ 2147483647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3333FF"/>
          </a:solidFill>
          <a:ln w="9525">
            <a:solidFill>
              <a:schemeClr val="tx1"/>
            </a:solidFill>
            <a:round/>
            <a:headEnd/>
            <a:tailEnd/>
          </a:ln>
        </p:spPr>
        <p:txBody>
          <a:bodyPr/>
          <a:lstStyle/>
          <a:p>
            <a:endParaRPr lang="en-US" dirty="0"/>
          </a:p>
        </p:txBody>
      </p:sp>
      <p:sp>
        <p:nvSpPr>
          <p:cNvPr id="2116" name="Freeform 68"/>
          <p:cNvSpPr>
            <a:spLocks/>
          </p:cNvSpPr>
          <p:nvPr/>
        </p:nvSpPr>
        <p:spPr bwMode="auto">
          <a:xfrm>
            <a:off x="7353300" y="2614613"/>
            <a:ext cx="134938" cy="233362"/>
          </a:xfrm>
          <a:custGeom>
            <a:avLst/>
            <a:gdLst>
              <a:gd name="T0" fmla="*/ 0 w 116"/>
              <a:gd name="T1" fmla="*/ 2147483647 h 184"/>
              <a:gd name="T2" fmla="*/ 2147483647 w 116"/>
              <a:gd name="T3" fmla="*/ 0 h 184"/>
              <a:gd name="T4" fmla="*/ 2147483647 w 116"/>
              <a:gd name="T5" fmla="*/ 0 h 184"/>
              <a:gd name="T6" fmla="*/ 2147483647 w 116"/>
              <a:gd name="T7" fmla="*/ 2147483647 h 184"/>
              <a:gd name="T8" fmla="*/ 2147483647 w 116"/>
              <a:gd name="T9" fmla="*/ 2147483647 h 184"/>
              <a:gd name="T10" fmla="*/ 2147483647 w 116"/>
              <a:gd name="T11" fmla="*/ 2147483647 h 184"/>
              <a:gd name="T12" fmla="*/ 2147483647 w 116"/>
              <a:gd name="T13" fmla="*/ 2147483647 h 184"/>
              <a:gd name="T14" fmla="*/ 2147483647 w 116"/>
              <a:gd name="T15" fmla="*/ 2147483647 h 184"/>
              <a:gd name="T16" fmla="*/ 2147483647 w 116"/>
              <a:gd name="T17" fmla="*/ 2147483647 h 184"/>
              <a:gd name="T18" fmla="*/ 2147483647 w 116"/>
              <a:gd name="T19" fmla="*/ 2147483647 h 184"/>
              <a:gd name="T20" fmla="*/ 2147483647 w 116"/>
              <a:gd name="T21" fmla="*/ 2147483647 h 184"/>
              <a:gd name="T22" fmla="*/ 2147483647 w 116"/>
              <a:gd name="T23" fmla="*/ 2147483647 h 184"/>
              <a:gd name="T24" fmla="*/ 2147483647 w 116"/>
              <a:gd name="T25" fmla="*/ 2147483647 h 184"/>
              <a:gd name="T26" fmla="*/ 2147483647 w 116"/>
              <a:gd name="T27" fmla="*/ 2147483647 h 184"/>
              <a:gd name="T28" fmla="*/ 2147483647 w 116"/>
              <a:gd name="T29" fmla="*/ 2147483647 h 184"/>
              <a:gd name="T30" fmla="*/ 0 w 116"/>
              <a:gd name="T31" fmla="*/ 2147483647 h 184"/>
              <a:gd name="T32" fmla="*/ 0 w 116"/>
              <a:gd name="T33" fmla="*/ 214748364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4"/>
              <a:gd name="T53" fmla="*/ 116 w 116"/>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close/>
              </a:path>
            </a:pathLst>
          </a:custGeom>
          <a:solidFill>
            <a:srgbClr val="008000"/>
          </a:solidFill>
          <a:ln w="9525">
            <a:solidFill>
              <a:schemeClr val="tx1"/>
            </a:solidFill>
            <a:round/>
            <a:headEnd/>
            <a:tailEnd/>
          </a:ln>
        </p:spPr>
        <p:txBody>
          <a:bodyPr/>
          <a:lstStyle/>
          <a:p>
            <a:endParaRPr lang="en-US" dirty="0"/>
          </a:p>
        </p:txBody>
      </p:sp>
      <p:sp>
        <p:nvSpPr>
          <p:cNvPr id="2117" name="Freeform 69"/>
          <p:cNvSpPr>
            <a:spLocks/>
          </p:cNvSpPr>
          <p:nvPr/>
        </p:nvSpPr>
        <p:spPr bwMode="auto">
          <a:xfrm>
            <a:off x="6731000" y="2244725"/>
            <a:ext cx="736600" cy="504825"/>
          </a:xfrm>
          <a:custGeom>
            <a:avLst/>
            <a:gdLst>
              <a:gd name="T0" fmla="*/ 2147483647 w 635"/>
              <a:gd name="T1" fmla="*/ 2147483647 h 397"/>
              <a:gd name="T2" fmla="*/ 2147483647 w 635"/>
              <a:gd name="T3" fmla="*/ 2147483647 h 397"/>
              <a:gd name="T4" fmla="*/ 2147483647 w 635"/>
              <a:gd name="T5" fmla="*/ 2147483647 h 397"/>
              <a:gd name="T6" fmla="*/ 2147483647 w 635"/>
              <a:gd name="T7" fmla="*/ 2147483647 h 397"/>
              <a:gd name="T8" fmla="*/ 2147483647 w 635"/>
              <a:gd name="T9" fmla="*/ 2147483647 h 397"/>
              <a:gd name="T10" fmla="*/ 2147483647 w 635"/>
              <a:gd name="T11" fmla="*/ 2147483647 h 397"/>
              <a:gd name="T12" fmla="*/ 2147483647 w 635"/>
              <a:gd name="T13" fmla="*/ 2147483647 h 397"/>
              <a:gd name="T14" fmla="*/ 2147483647 w 635"/>
              <a:gd name="T15" fmla="*/ 2147483647 h 397"/>
              <a:gd name="T16" fmla="*/ 2147483647 w 635"/>
              <a:gd name="T17" fmla="*/ 2147483647 h 397"/>
              <a:gd name="T18" fmla="*/ 2147483647 w 635"/>
              <a:gd name="T19" fmla="*/ 2147483647 h 397"/>
              <a:gd name="T20" fmla="*/ 2147483647 w 635"/>
              <a:gd name="T21" fmla="*/ 2147483647 h 397"/>
              <a:gd name="T22" fmla="*/ 2147483647 w 635"/>
              <a:gd name="T23" fmla="*/ 0 h 397"/>
              <a:gd name="T24" fmla="*/ 2147483647 w 635"/>
              <a:gd name="T25" fmla="*/ 2147483647 h 397"/>
              <a:gd name="T26" fmla="*/ 2147483647 w 635"/>
              <a:gd name="T27" fmla="*/ 2147483647 h 397"/>
              <a:gd name="T28" fmla="*/ 0 w 635"/>
              <a:gd name="T29" fmla="*/ 2147483647 h 397"/>
              <a:gd name="T30" fmla="*/ 2147483647 w 635"/>
              <a:gd name="T31" fmla="*/ 2147483647 h 397"/>
              <a:gd name="T32" fmla="*/ 2147483647 w 635"/>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pattFill prst="solidDmnd">
            <a:fgClr>
              <a:srgbClr val="008000"/>
            </a:fgClr>
            <a:bgClr>
              <a:srgbClr val="92D050"/>
            </a:bgClr>
          </a:pattFill>
          <a:ln w="9525">
            <a:solidFill>
              <a:schemeClr val="tx1"/>
            </a:solidFill>
            <a:round/>
            <a:headEnd/>
            <a:tailEnd/>
          </a:ln>
        </p:spPr>
        <p:txBody>
          <a:bodyPr/>
          <a:lstStyle/>
          <a:p>
            <a:endParaRPr lang="en-US" dirty="0"/>
          </a:p>
        </p:txBody>
      </p:sp>
      <p:sp>
        <p:nvSpPr>
          <p:cNvPr id="2118" name="Freeform 70"/>
          <p:cNvSpPr>
            <a:spLocks/>
          </p:cNvSpPr>
          <p:nvPr/>
        </p:nvSpPr>
        <p:spPr bwMode="auto">
          <a:xfrm>
            <a:off x="7388225" y="2330450"/>
            <a:ext cx="158750" cy="4127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rgbClr val="008000"/>
          </a:solidFill>
          <a:ln w="9525">
            <a:solidFill>
              <a:schemeClr val="tx1"/>
            </a:solidFill>
            <a:round/>
            <a:headEnd/>
            <a:tailEnd/>
          </a:ln>
        </p:spPr>
        <p:txBody>
          <a:bodyPr/>
          <a:lstStyle/>
          <a:p>
            <a:endParaRPr lang="en-US" dirty="0"/>
          </a:p>
        </p:txBody>
      </p:sp>
      <p:sp>
        <p:nvSpPr>
          <p:cNvPr id="2119" name="Freeform 71"/>
          <p:cNvSpPr>
            <a:spLocks/>
          </p:cNvSpPr>
          <p:nvPr/>
        </p:nvSpPr>
        <p:spPr bwMode="auto">
          <a:xfrm>
            <a:off x="6810375" y="1687513"/>
            <a:ext cx="752475" cy="715962"/>
          </a:xfrm>
          <a:custGeom>
            <a:avLst/>
            <a:gdLst>
              <a:gd name="T0" fmla="*/ 2147483647 w 648"/>
              <a:gd name="T1" fmla="*/ 2147483647 h 565"/>
              <a:gd name="T2" fmla="*/ 2147483647 w 648"/>
              <a:gd name="T3" fmla="*/ 2147483647 h 565"/>
              <a:gd name="T4" fmla="*/ 2147483647 w 648"/>
              <a:gd name="T5" fmla="*/ 2147483647 h 565"/>
              <a:gd name="T6" fmla="*/ 2147483647 w 648"/>
              <a:gd name="T7" fmla="*/ 2147483647 h 565"/>
              <a:gd name="T8" fmla="*/ 2147483647 w 648"/>
              <a:gd name="T9" fmla="*/ 2147483647 h 565"/>
              <a:gd name="T10" fmla="*/ 2147483647 w 648"/>
              <a:gd name="T11" fmla="*/ 2147483647 h 565"/>
              <a:gd name="T12" fmla="*/ 2147483647 w 648"/>
              <a:gd name="T13" fmla="*/ 2147483647 h 565"/>
              <a:gd name="T14" fmla="*/ 2147483647 w 648"/>
              <a:gd name="T15" fmla="*/ 2147483647 h 565"/>
              <a:gd name="T16" fmla="*/ 2147483647 w 648"/>
              <a:gd name="T17" fmla="*/ 2147483647 h 565"/>
              <a:gd name="T18" fmla="*/ 2147483647 w 648"/>
              <a:gd name="T19" fmla="*/ 2147483647 h 565"/>
              <a:gd name="T20" fmla="*/ 2147483647 w 648"/>
              <a:gd name="T21" fmla="*/ 2147483647 h 565"/>
              <a:gd name="T22" fmla="*/ 2147483647 w 648"/>
              <a:gd name="T23" fmla="*/ 2147483647 h 565"/>
              <a:gd name="T24" fmla="*/ 2147483647 w 648"/>
              <a:gd name="T25" fmla="*/ 0 h 565"/>
              <a:gd name="T26" fmla="*/ 2147483647 w 648"/>
              <a:gd name="T27" fmla="*/ 2147483647 h 565"/>
              <a:gd name="T28" fmla="*/ 2147483647 w 648"/>
              <a:gd name="T29" fmla="*/ 2147483647 h 565"/>
              <a:gd name="T30" fmla="*/ 2147483647 w 648"/>
              <a:gd name="T31" fmla="*/ 2147483647 h 565"/>
              <a:gd name="T32" fmla="*/ 2147483647 w 648"/>
              <a:gd name="T33" fmla="*/ 2147483647 h 565"/>
              <a:gd name="T34" fmla="*/ 2147483647 w 648"/>
              <a:gd name="T35" fmla="*/ 2147483647 h 565"/>
              <a:gd name="T36" fmla="*/ 2147483647 w 648"/>
              <a:gd name="T37" fmla="*/ 2147483647 h 565"/>
              <a:gd name="T38" fmla="*/ 2147483647 w 648"/>
              <a:gd name="T39" fmla="*/ 2147483647 h 565"/>
              <a:gd name="T40" fmla="*/ 2147483647 w 648"/>
              <a:gd name="T41" fmla="*/ 2147483647 h 565"/>
              <a:gd name="T42" fmla="*/ 2147483647 w 648"/>
              <a:gd name="T43" fmla="*/ 2147483647 h 565"/>
              <a:gd name="T44" fmla="*/ 2147483647 w 648"/>
              <a:gd name="T45" fmla="*/ 2147483647 h 565"/>
              <a:gd name="T46" fmla="*/ 2147483647 w 648"/>
              <a:gd name="T47" fmla="*/ 2147483647 h 565"/>
              <a:gd name="T48" fmla="*/ 2147483647 w 648"/>
              <a:gd name="T49" fmla="*/ 2147483647 h 565"/>
              <a:gd name="T50" fmla="*/ 2147483647 w 648"/>
              <a:gd name="T51" fmla="*/ 2147483647 h 565"/>
              <a:gd name="T52" fmla="*/ 2147483647 w 648"/>
              <a:gd name="T53" fmla="*/ 2147483647 h 565"/>
              <a:gd name="T54" fmla="*/ 2147483647 w 648"/>
              <a:gd name="T55" fmla="*/ 2147483647 h 565"/>
              <a:gd name="T56" fmla="*/ 2147483647 w 648"/>
              <a:gd name="T57" fmla="*/ 2147483647 h 565"/>
              <a:gd name="T58" fmla="*/ 2147483647 w 648"/>
              <a:gd name="T59" fmla="*/ 2147483647 h 565"/>
              <a:gd name="T60" fmla="*/ 2147483647 w 648"/>
              <a:gd name="T61" fmla="*/ 2147483647 h 565"/>
              <a:gd name="T62" fmla="*/ 2147483647 w 648"/>
              <a:gd name="T63" fmla="*/ 2147483647 h 565"/>
              <a:gd name="T64" fmla="*/ 2147483647 w 648"/>
              <a:gd name="T65" fmla="*/ 2147483647 h 565"/>
              <a:gd name="T66" fmla="*/ 2147483647 w 648"/>
              <a:gd name="T67" fmla="*/ 2147483647 h 565"/>
              <a:gd name="T68" fmla="*/ 0 w 648"/>
              <a:gd name="T69" fmla="*/ 2147483647 h 565"/>
              <a:gd name="T70" fmla="*/ 2147483647 w 648"/>
              <a:gd name="T71" fmla="*/ 2147483647 h 565"/>
              <a:gd name="T72" fmla="*/ 2147483647 w 648"/>
              <a:gd name="T73" fmla="*/ 2147483647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FF9900"/>
          </a:solidFill>
          <a:ln w="9525">
            <a:solidFill>
              <a:schemeClr val="tx1"/>
            </a:solidFill>
            <a:round/>
            <a:headEnd/>
            <a:tailEnd/>
          </a:ln>
        </p:spPr>
        <p:txBody>
          <a:bodyPr/>
          <a:lstStyle/>
          <a:p>
            <a:endParaRPr lang="en-US" dirty="0"/>
          </a:p>
        </p:txBody>
      </p:sp>
      <p:sp>
        <p:nvSpPr>
          <p:cNvPr id="2120" name="Freeform 72"/>
          <p:cNvSpPr>
            <a:spLocks/>
          </p:cNvSpPr>
          <p:nvPr/>
        </p:nvSpPr>
        <p:spPr bwMode="auto">
          <a:xfrm>
            <a:off x="7532688" y="2297113"/>
            <a:ext cx="231775" cy="146050"/>
          </a:xfrm>
          <a:custGeom>
            <a:avLst/>
            <a:gdLst>
              <a:gd name="T0" fmla="*/ 2147483647 w 202"/>
              <a:gd name="T1" fmla="*/ 2147483647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0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0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0 w 202"/>
              <a:gd name="T35" fmla="*/ 2147483647 h 116"/>
              <a:gd name="T36" fmla="*/ 2147483647 w 202"/>
              <a:gd name="T37" fmla="*/ 2147483647 h 116"/>
              <a:gd name="T38" fmla="*/ 2147483647 w 202"/>
              <a:gd name="T39" fmla="*/ 2147483647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008000"/>
          </a:solidFill>
          <a:ln w="9525">
            <a:solidFill>
              <a:schemeClr val="tx1"/>
            </a:solidFill>
            <a:round/>
            <a:headEnd/>
            <a:tailEnd/>
          </a:ln>
        </p:spPr>
        <p:txBody>
          <a:bodyPr/>
          <a:lstStyle/>
          <a:p>
            <a:endParaRPr lang="en-US" dirty="0"/>
          </a:p>
        </p:txBody>
      </p:sp>
      <p:sp>
        <p:nvSpPr>
          <p:cNvPr id="2121" name="Freeform 73"/>
          <p:cNvSpPr>
            <a:spLocks/>
          </p:cNvSpPr>
          <p:nvPr/>
        </p:nvSpPr>
        <p:spPr bwMode="auto">
          <a:xfrm>
            <a:off x="7542213" y="2136775"/>
            <a:ext cx="219075" cy="223838"/>
          </a:xfrm>
          <a:custGeom>
            <a:avLst/>
            <a:gdLst>
              <a:gd name="T0" fmla="*/ 2147483647 w 188"/>
              <a:gd name="T1" fmla="*/ 2147483647 h 174"/>
              <a:gd name="T2" fmla="*/ 2147483647 w 188"/>
              <a:gd name="T3" fmla="*/ 2147483647 h 174"/>
              <a:gd name="T4" fmla="*/ 2147483647 w 188"/>
              <a:gd name="T5" fmla="*/ 2147483647 h 174"/>
              <a:gd name="T6" fmla="*/ 2147483647 w 188"/>
              <a:gd name="T7" fmla="*/ 2147483647 h 174"/>
              <a:gd name="T8" fmla="*/ 2147483647 w 188"/>
              <a:gd name="T9" fmla="*/ 2147483647 h 174"/>
              <a:gd name="T10" fmla="*/ 2147483647 w 188"/>
              <a:gd name="T11" fmla="*/ 2147483647 h 174"/>
              <a:gd name="T12" fmla="*/ 2147483647 w 188"/>
              <a:gd name="T13" fmla="*/ 2147483647 h 174"/>
              <a:gd name="T14" fmla="*/ 2147483647 w 188"/>
              <a:gd name="T15" fmla="*/ 2147483647 h 174"/>
              <a:gd name="T16" fmla="*/ 2147483647 w 188"/>
              <a:gd name="T17" fmla="*/ 2147483647 h 174"/>
              <a:gd name="T18" fmla="*/ 2147483647 w 188"/>
              <a:gd name="T19" fmla="*/ 2147483647 h 174"/>
              <a:gd name="T20" fmla="*/ 2147483647 w 188"/>
              <a:gd name="T21" fmla="*/ 2147483647 h 174"/>
              <a:gd name="T22" fmla="*/ 2147483647 w 188"/>
              <a:gd name="T23" fmla="*/ 2147483647 h 174"/>
              <a:gd name="T24" fmla="*/ 2147483647 w 188"/>
              <a:gd name="T25" fmla="*/ 0 h 174"/>
              <a:gd name="T26" fmla="*/ 0 w 188"/>
              <a:gd name="T27" fmla="*/ 2147483647 h 174"/>
              <a:gd name="T28" fmla="*/ 2147483647 w 188"/>
              <a:gd name="T29" fmla="*/ 2147483647 h 174"/>
              <a:gd name="T30" fmla="*/ 2147483647 w 188"/>
              <a:gd name="T31" fmla="*/ 2147483647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996600"/>
          </a:solidFill>
          <a:ln w="9525">
            <a:solidFill>
              <a:schemeClr val="tx1"/>
            </a:solidFill>
            <a:round/>
            <a:headEnd/>
            <a:tailEnd/>
          </a:ln>
        </p:spPr>
        <p:txBody>
          <a:bodyPr/>
          <a:lstStyle/>
          <a:p>
            <a:endParaRPr lang="en-US" dirty="0"/>
          </a:p>
        </p:txBody>
      </p:sp>
      <p:sp>
        <p:nvSpPr>
          <p:cNvPr id="2122" name="Freeform 74"/>
          <p:cNvSpPr>
            <a:spLocks/>
          </p:cNvSpPr>
          <p:nvPr/>
        </p:nvSpPr>
        <p:spPr bwMode="auto">
          <a:xfrm>
            <a:off x="7740650" y="2125663"/>
            <a:ext cx="98425" cy="125412"/>
          </a:xfrm>
          <a:custGeom>
            <a:avLst/>
            <a:gdLst>
              <a:gd name="T0" fmla="*/ 2147483647 w 85"/>
              <a:gd name="T1" fmla="*/ 2147483647 h 99"/>
              <a:gd name="T2" fmla="*/ 2147483647 w 85"/>
              <a:gd name="T3" fmla="*/ 2147483647 h 99"/>
              <a:gd name="T4" fmla="*/ 2147483647 w 85"/>
              <a:gd name="T5" fmla="*/ 2147483647 h 99"/>
              <a:gd name="T6" fmla="*/ 2147483647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2147483647 w 85"/>
              <a:gd name="T17" fmla="*/ 2147483647 h 99"/>
              <a:gd name="T18" fmla="*/ 2147483647 w 85"/>
              <a:gd name="T19" fmla="*/ 2147483647 h 99"/>
              <a:gd name="T20" fmla="*/ 2147483647 w 85"/>
              <a:gd name="T21" fmla="*/ 0 h 99"/>
              <a:gd name="T22" fmla="*/ 0 w 85"/>
              <a:gd name="T23" fmla="*/ 2147483647 h 99"/>
              <a:gd name="T24" fmla="*/ 2147483647 w 85"/>
              <a:gd name="T25" fmla="*/ 2147483647 h 99"/>
              <a:gd name="T26" fmla="*/ 2147483647 w 85"/>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008000"/>
          </a:solidFill>
          <a:ln w="9525">
            <a:solidFill>
              <a:schemeClr val="tx1"/>
            </a:solidFill>
            <a:round/>
            <a:headEnd/>
            <a:tailEnd/>
          </a:ln>
        </p:spPr>
        <p:txBody>
          <a:bodyPr/>
          <a:lstStyle/>
          <a:p>
            <a:endParaRPr lang="en-US" dirty="0"/>
          </a:p>
        </p:txBody>
      </p:sp>
      <p:sp>
        <p:nvSpPr>
          <p:cNvPr id="2123" name="Freeform 75"/>
          <p:cNvSpPr>
            <a:spLocks/>
          </p:cNvSpPr>
          <p:nvPr/>
        </p:nvSpPr>
        <p:spPr bwMode="auto">
          <a:xfrm>
            <a:off x="7542213" y="1968500"/>
            <a:ext cx="423862" cy="228600"/>
          </a:xfrm>
          <a:custGeom>
            <a:avLst/>
            <a:gdLst>
              <a:gd name="T0" fmla="*/ 0 w 365"/>
              <a:gd name="T1" fmla="*/ 2147483647 h 180"/>
              <a:gd name="T2" fmla="*/ 2147483647 w 365"/>
              <a:gd name="T3" fmla="*/ 2147483647 h 180"/>
              <a:gd name="T4" fmla="*/ 2147483647 w 365"/>
              <a:gd name="T5" fmla="*/ 2147483647 h 180"/>
              <a:gd name="T6" fmla="*/ 2147483647 w 365"/>
              <a:gd name="T7" fmla="*/ 2147483647 h 180"/>
              <a:gd name="T8" fmla="*/ 2147483647 w 365"/>
              <a:gd name="T9" fmla="*/ 2147483647 h 180"/>
              <a:gd name="T10" fmla="*/ 2147483647 w 365"/>
              <a:gd name="T11" fmla="*/ 2147483647 h 180"/>
              <a:gd name="T12" fmla="*/ 2147483647 w 365"/>
              <a:gd name="T13" fmla="*/ 2147483647 h 180"/>
              <a:gd name="T14" fmla="*/ 2147483647 w 365"/>
              <a:gd name="T15" fmla="*/ 2147483647 h 180"/>
              <a:gd name="T16" fmla="*/ 2147483647 w 365"/>
              <a:gd name="T17" fmla="*/ 2147483647 h 180"/>
              <a:gd name="T18" fmla="*/ 2147483647 w 365"/>
              <a:gd name="T19" fmla="*/ 2147483647 h 180"/>
              <a:gd name="T20" fmla="*/ 2147483647 w 365"/>
              <a:gd name="T21" fmla="*/ 2147483647 h 180"/>
              <a:gd name="T22" fmla="*/ 2147483647 w 365"/>
              <a:gd name="T23" fmla="*/ 2147483647 h 180"/>
              <a:gd name="T24" fmla="*/ 2147483647 w 365"/>
              <a:gd name="T25" fmla="*/ 2147483647 h 180"/>
              <a:gd name="T26" fmla="*/ 2147483647 w 365"/>
              <a:gd name="T27" fmla="*/ 2147483647 h 180"/>
              <a:gd name="T28" fmla="*/ 2147483647 w 365"/>
              <a:gd name="T29" fmla="*/ 2147483647 h 180"/>
              <a:gd name="T30" fmla="*/ 2147483647 w 365"/>
              <a:gd name="T31" fmla="*/ 2147483647 h 180"/>
              <a:gd name="T32" fmla="*/ 2147483647 w 365"/>
              <a:gd name="T33" fmla="*/ 2147483647 h 180"/>
              <a:gd name="T34" fmla="*/ 2147483647 w 365"/>
              <a:gd name="T35" fmla="*/ 2147483647 h 180"/>
              <a:gd name="T36" fmla="*/ 2147483647 w 365"/>
              <a:gd name="T37" fmla="*/ 2147483647 h 180"/>
              <a:gd name="T38" fmla="*/ 2147483647 w 365"/>
              <a:gd name="T39" fmla="*/ 2147483647 h 180"/>
              <a:gd name="T40" fmla="*/ 2147483647 w 365"/>
              <a:gd name="T41" fmla="*/ 2147483647 h 180"/>
              <a:gd name="T42" fmla="*/ 2147483647 w 365"/>
              <a:gd name="T43" fmla="*/ 2147483647 h 180"/>
              <a:gd name="T44" fmla="*/ 2147483647 w 365"/>
              <a:gd name="T45" fmla="*/ 2147483647 h 180"/>
              <a:gd name="T46" fmla="*/ 2147483647 w 365"/>
              <a:gd name="T47" fmla="*/ 2147483647 h 180"/>
              <a:gd name="T48" fmla="*/ 2147483647 w 365"/>
              <a:gd name="T49" fmla="*/ 2147483647 h 180"/>
              <a:gd name="T50" fmla="*/ 2147483647 w 365"/>
              <a:gd name="T51" fmla="*/ 2147483647 h 180"/>
              <a:gd name="T52" fmla="*/ 2147483647 w 365"/>
              <a:gd name="T53" fmla="*/ 2147483647 h 180"/>
              <a:gd name="T54" fmla="*/ 2147483647 w 365"/>
              <a:gd name="T55" fmla="*/ 0 h 180"/>
              <a:gd name="T56" fmla="*/ 2147483647 w 365"/>
              <a:gd name="T57" fmla="*/ 2147483647 h 180"/>
              <a:gd name="T58" fmla="*/ 2147483647 w 365"/>
              <a:gd name="T59" fmla="*/ 2147483647 h 180"/>
              <a:gd name="T60" fmla="*/ 0 w 365"/>
              <a:gd name="T61" fmla="*/ 2147483647 h 180"/>
              <a:gd name="T62" fmla="*/ 0 w 365"/>
              <a:gd name="T63" fmla="*/ 2147483647 h 180"/>
              <a:gd name="T64" fmla="*/ 0 w 365"/>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008000"/>
          </a:solidFill>
          <a:ln w="9525">
            <a:solidFill>
              <a:schemeClr val="tx1"/>
            </a:solidFill>
            <a:round/>
            <a:headEnd/>
            <a:tailEnd/>
          </a:ln>
        </p:spPr>
        <p:txBody>
          <a:bodyPr/>
          <a:lstStyle/>
          <a:p>
            <a:endParaRPr lang="en-US" dirty="0"/>
          </a:p>
        </p:txBody>
      </p:sp>
      <p:sp>
        <p:nvSpPr>
          <p:cNvPr id="2124" name="Freeform 76"/>
          <p:cNvSpPr>
            <a:spLocks/>
          </p:cNvSpPr>
          <p:nvPr/>
        </p:nvSpPr>
        <p:spPr bwMode="auto">
          <a:xfrm>
            <a:off x="7446963" y="1633538"/>
            <a:ext cx="207962" cy="428625"/>
          </a:xfrm>
          <a:custGeom>
            <a:avLst/>
            <a:gdLst>
              <a:gd name="T0" fmla="*/ 2147483647 w 177"/>
              <a:gd name="T1" fmla="*/ 2147483647 h 339"/>
              <a:gd name="T2" fmla="*/ 2147483647 w 177"/>
              <a:gd name="T3" fmla="*/ 2147483647 h 339"/>
              <a:gd name="T4" fmla="*/ 2147483647 w 177"/>
              <a:gd name="T5" fmla="*/ 2147483647 h 339"/>
              <a:gd name="T6" fmla="*/ 2147483647 w 177"/>
              <a:gd name="T7" fmla="*/ 2147483647 h 339"/>
              <a:gd name="T8" fmla="*/ 2147483647 w 177"/>
              <a:gd name="T9" fmla="*/ 2147483647 h 339"/>
              <a:gd name="T10" fmla="*/ 2147483647 w 177"/>
              <a:gd name="T11" fmla="*/ 2147483647 h 339"/>
              <a:gd name="T12" fmla="*/ 2147483647 w 177"/>
              <a:gd name="T13" fmla="*/ 0 h 339"/>
              <a:gd name="T14" fmla="*/ 0 w 177"/>
              <a:gd name="T15" fmla="*/ 2147483647 h 339"/>
              <a:gd name="T16" fmla="*/ 2147483647 w 177"/>
              <a:gd name="T17" fmla="*/ 2147483647 h 339"/>
              <a:gd name="T18" fmla="*/ 2147483647 w 17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rgbClr val="008000"/>
          </a:solidFill>
          <a:ln w="9525">
            <a:solidFill>
              <a:schemeClr val="tx1"/>
            </a:solidFill>
            <a:round/>
            <a:headEnd/>
            <a:tailEnd/>
          </a:ln>
        </p:spPr>
        <p:txBody>
          <a:bodyPr/>
          <a:lstStyle/>
          <a:p>
            <a:endParaRPr lang="en-US" dirty="0"/>
          </a:p>
        </p:txBody>
      </p:sp>
      <p:sp>
        <p:nvSpPr>
          <p:cNvPr id="2125" name="Freeform 77"/>
          <p:cNvSpPr>
            <a:spLocks/>
          </p:cNvSpPr>
          <p:nvPr/>
        </p:nvSpPr>
        <p:spPr bwMode="auto">
          <a:xfrm>
            <a:off x="7624763" y="1570038"/>
            <a:ext cx="190500" cy="469900"/>
          </a:xfrm>
          <a:custGeom>
            <a:avLst/>
            <a:gdLst>
              <a:gd name="T0" fmla="*/ 0 w 163"/>
              <a:gd name="T1" fmla="*/ 2147483647 h 371"/>
              <a:gd name="T2" fmla="*/ 2147483647 w 163"/>
              <a:gd name="T3" fmla="*/ 2147483647 h 371"/>
              <a:gd name="T4" fmla="*/ 2147483647 w 163"/>
              <a:gd name="T5" fmla="*/ 2147483647 h 371"/>
              <a:gd name="T6" fmla="*/ 2147483647 w 163"/>
              <a:gd name="T7" fmla="*/ 2147483647 h 371"/>
              <a:gd name="T8" fmla="*/ 2147483647 w 163"/>
              <a:gd name="T9" fmla="*/ 0 h 371"/>
              <a:gd name="T10" fmla="*/ 2147483647 w 163"/>
              <a:gd name="T11" fmla="*/ 2147483647 h 371"/>
              <a:gd name="T12" fmla="*/ 2147483647 w 163"/>
              <a:gd name="T13" fmla="*/ 2147483647 h 371"/>
              <a:gd name="T14" fmla="*/ 2147483647 w 163"/>
              <a:gd name="T15" fmla="*/ 2147483647 h 371"/>
              <a:gd name="T16" fmla="*/ 2147483647 w 163"/>
              <a:gd name="T17" fmla="*/ 2147483647 h 371"/>
              <a:gd name="T18" fmla="*/ 2147483647 w 163"/>
              <a:gd name="T19" fmla="*/ 2147483647 h 371"/>
              <a:gd name="T20" fmla="*/ 0 w 163"/>
              <a:gd name="T21" fmla="*/ 2147483647 h 371"/>
              <a:gd name="T22" fmla="*/ 0 w 163"/>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rgbClr val="92D050"/>
          </a:solidFill>
          <a:ln w="9525">
            <a:solidFill>
              <a:schemeClr val="tx1"/>
            </a:solidFill>
            <a:round/>
            <a:headEnd/>
            <a:tailEnd/>
          </a:ln>
        </p:spPr>
        <p:txBody>
          <a:bodyPr/>
          <a:lstStyle/>
          <a:p>
            <a:endParaRPr lang="en-US" dirty="0"/>
          </a:p>
        </p:txBody>
      </p:sp>
      <p:sp>
        <p:nvSpPr>
          <p:cNvPr id="2126" name="Freeform 78"/>
          <p:cNvSpPr>
            <a:spLocks/>
          </p:cNvSpPr>
          <p:nvPr/>
        </p:nvSpPr>
        <p:spPr bwMode="auto">
          <a:xfrm>
            <a:off x="7688263" y="1152525"/>
            <a:ext cx="465137" cy="774700"/>
          </a:xfrm>
          <a:custGeom>
            <a:avLst/>
            <a:gdLst>
              <a:gd name="T0" fmla="*/ 0 w 399"/>
              <a:gd name="T1" fmla="*/ 2147483647 h 610"/>
              <a:gd name="T2" fmla="*/ 2147483647 w 399"/>
              <a:gd name="T3" fmla="*/ 2147483647 h 610"/>
              <a:gd name="T4" fmla="*/ 2147483647 w 399"/>
              <a:gd name="T5" fmla="*/ 2147483647 h 610"/>
              <a:gd name="T6" fmla="*/ 2147483647 w 399"/>
              <a:gd name="T7" fmla="*/ 2147483647 h 610"/>
              <a:gd name="T8" fmla="*/ 2147483647 w 399"/>
              <a:gd name="T9" fmla="*/ 2147483647 h 610"/>
              <a:gd name="T10" fmla="*/ 2147483647 w 399"/>
              <a:gd name="T11" fmla="*/ 2147483647 h 610"/>
              <a:gd name="T12" fmla="*/ 2147483647 w 399"/>
              <a:gd name="T13" fmla="*/ 2147483647 h 610"/>
              <a:gd name="T14" fmla="*/ 2147483647 w 399"/>
              <a:gd name="T15" fmla="*/ 2147483647 h 610"/>
              <a:gd name="T16" fmla="*/ 2147483647 w 399"/>
              <a:gd name="T17" fmla="*/ 2147483647 h 610"/>
              <a:gd name="T18" fmla="*/ 2147483647 w 399"/>
              <a:gd name="T19" fmla="*/ 0 h 610"/>
              <a:gd name="T20" fmla="*/ 2147483647 w 399"/>
              <a:gd name="T21" fmla="*/ 2147483647 h 610"/>
              <a:gd name="T22" fmla="*/ 2147483647 w 399"/>
              <a:gd name="T23" fmla="*/ 2147483647 h 610"/>
              <a:gd name="T24" fmla="*/ 2147483647 w 399"/>
              <a:gd name="T25" fmla="*/ 2147483647 h 610"/>
              <a:gd name="T26" fmla="*/ 2147483647 w 399"/>
              <a:gd name="T27" fmla="*/ 2147483647 h 610"/>
              <a:gd name="T28" fmla="*/ 2147483647 w 399"/>
              <a:gd name="T29" fmla="*/ 2147483647 h 610"/>
              <a:gd name="T30" fmla="*/ 2147483647 w 399"/>
              <a:gd name="T31" fmla="*/ 2147483647 h 610"/>
              <a:gd name="T32" fmla="*/ 2147483647 w 399"/>
              <a:gd name="T33" fmla="*/ 2147483647 h 610"/>
              <a:gd name="T34" fmla="*/ 2147483647 w 399"/>
              <a:gd name="T35" fmla="*/ 2147483647 h 610"/>
              <a:gd name="T36" fmla="*/ 2147483647 w 399"/>
              <a:gd name="T37" fmla="*/ 2147483647 h 610"/>
              <a:gd name="T38" fmla="*/ 2147483647 w 399"/>
              <a:gd name="T39" fmla="*/ 2147483647 h 610"/>
              <a:gd name="T40" fmla="*/ 2147483647 w 399"/>
              <a:gd name="T41" fmla="*/ 2147483647 h 610"/>
              <a:gd name="T42" fmla="*/ 2147483647 w 399"/>
              <a:gd name="T43" fmla="*/ 2147483647 h 610"/>
              <a:gd name="T44" fmla="*/ 2147483647 w 399"/>
              <a:gd name="T45" fmla="*/ 2147483647 h 610"/>
              <a:gd name="T46" fmla="*/ 2147483647 w 399"/>
              <a:gd name="T47" fmla="*/ 2147483647 h 610"/>
              <a:gd name="T48" fmla="*/ 2147483647 w 399"/>
              <a:gd name="T49" fmla="*/ 2147483647 h 610"/>
              <a:gd name="T50" fmla="*/ 2147483647 w 399"/>
              <a:gd name="T51" fmla="*/ 2147483647 h 610"/>
              <a:gd name="T52" fmla="*/ 2147483647 w 399"/>
              <a:gd name="T53" fmla="*/ 2147483647 h 610"/>
              <a:gd name="T54" fmla="*/ 2147483647 w 399"/>
              <a:gd name="T55" fmla="*/ 2147483647 h 610"/>
              <a:gd name="T56" fmla="*/ 2147483647 w 399"/>
              <a:gd name="T57" fmla="*/ 2147483647 h 610"/>
              <a:gd name="T58" fmla="*/ 2147483647 w 399"/>
              <a:gd name="T59" fmla="*/ 2147483647 h 610"/>
              <a:gd name="T60" fmla="*/ 2147483647 w 399"/>
              <a:gd name="T61" fmla="*/ 2147483647 h 610"/>
              <a:gd name="T62" fmla="*/ 2147483647 w 399"/>
              <a:gd name="T63" fmla="*/ 2147483647 h 610"/>
              <a:gd name="T64" fmla="*/ 2147483647 w 399"/>
              <a:gd name="T65" fmla="*/ 2147483647 h 610"/>
              <a:gd name="T66" fmla="*/ 0 w 399"/>
              <a:gd name="T67" fmla="*/ 2147483647 h 610"/>
              <a:gd name="T68" fmla="*/ 0 w 399"/>
              <a:gd name="T69" fmla="*/ 2147483647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rgbClr val="92D050"/>
          </a:solidFill>
          <a:ln w="9525">
            <a:solidFill>
              <a:schemeClr val="tx1"/>
            </a:solidFill>
            <a:round/>
            <a:headEnd/>
            <a:tailEnd/>
          </a:ln>
        </p:spPr>
        <p:txBody>
          <a:bodyPr/>
          <a:lstStyle/>
          <a:p>
            <a:endParaRPr lang="en-US" dirty="0"/>
          </a:p>
        </p:txBody>
      </p:sp>
      <p:grpSp>
        <p:nvGrpSpPr>
          <p:cNvPr id="2127" name="Group 79"/>
          <p:cNvGrpSpPr>
            <a:grpSpLocks/>
          </p:cNvGrpSpPr>
          <p:nvPr/>
        </p:nvGrpSpPr>
        <p:grpSpPr bwMode="auto">
          <a:xfrm>
            <a:off x="0" y="644525"/>
            <a:ext cx="1600200" cy="1184275"/>
            <a:chOff x="353" y="423"/>
            <a:chExt cx="1081" cy="851"/>
          </a:xfrm>
        </p:grpSpPr>
        <p:sp>
          <p:nvSpPr>
            <p:cNvPr id="2" name="Freeform 80"/>
            <p:cNvSpPr>
              <a:spLocks/>
            </p:cNvSpPr>
            <p:nvPr/>
          </p:nvSpPr>
          <p:spPr bwMode="auto">
            <a:xfrm>
              <a:off x="489" y="423"/>
              <a:ext cx="945" cy="747"/>
            </a:xfrm>
            <a:custGeom>
              <a:avLst/>
              <a:gdLst>
                <a:gd name="T0" fmla="*/ 916 w 945"/>
                <a:gd name="T1" fmla="*/ 624 h 747"/>
                <a:gd name="T2" fmla="*/ 841 w 945"/>
                <a:gd name="T3" fmla="*/ 566 h 747"/>
                <a:gd name="T4" fmla="*/ 775 w 945"/>
                <a:gd name="T5" fmla="*/ 508 h 747"/>
                <a:gd name="T6" fmla="*/ 715 w 945"/>
                <a:gd name="T7" fmla="*/ 530 h 747"/>
                <a:gd name="T8" fmla="*/ 643 w 945"/>
                <a:gd name="T9" fmla="*/ 498 h 747"/>
                <a:gd name="T10" fmla="*/ 565 w 945"/>
                <a:gd name="T11" fmla="*/ 302 h 747"/>
                <a:gd name="T12" fmla="*/ 505 w 945"/>
                <a:gd name="T13" fmla="*/ 46 h 747"/>
                <a:gd name="T14" fmla="*/ 459 w 945"/>
                <a:gd name="T15" fmla="*/ 37 h 747"/>
                <a:gd name="T16" fmla="*/ 396 w 945"/>
                <a:gd name="T17" fmla="*/ 37 h 747"/>
                <a:gd name="T18" fmla="*/ 338 w 945"/>
                <a:gd name="T19" fmla="*/ 29 h 747"/>
                <a:gd name="T20" fmla="*/ 292 w 945"/>
                <a:gd name="T21" fmla="*/ 10 h 747"/>
                <a:gd name="T22" fmla="*/ 241 w 945"/>
                <a:gd name="T23" fmla="*/ 0 h 747"/>
                <a:gd name="T24" fmla="*/ 186 w 945"/>
                <a:gd name="T25" fmla="*/ 20 h 747"/>
                <a:gd name="T26" fmla="*/ 128 w 945"/>
                <a:gd name="T27" fmla="*/ 34 h 747"/>
                <a:gd name="T28" fmla="*/ 89 w 945"/>
                <a:gd name="T29" fmla="*/ 99 h 747"/>
                <a:gd name="T30" fmla="*/ 62 w 945"/>
                <a:gd name="T31" fmla="*/ 128 h 747"/>
                <a:gd name="T32" fmla="*/ 106 w 945"/>
                <a:gd name="T33" fmla="*/ 191 h 747"/>
                <a:gd name="T34" fmla="*/ 135 w 945"/>
                <a:gd name="T35" fmla="*/ 237 h 747"/>
                <a:gd name="T36" fmla="*/ 96 w 945"/>
                <a:gd name="T37" fmla="*/ 215 h 747"/>
                <a:gd name="T38" fmla="*/ 38 w 945"/>
                <a:gd name="T39" fmla="*/ 225 h 747"/>
                <a:gd name="T40" fmla="*/ 12 w 945"/>
                <a:gd name="T41" fmla="*/ 254 h 747"/>
                <a:gd name="T42" fmla="*/ 29 w 945"/>
                <a:gd name="T43" fmla="*/ 295 h 747"/>
                <a:gd name="T44" fmla="*/ 60 w 945"/>
                <a:gd name="T45" fmla="*/ 317 h 747"/>
                <a:gd name="T46" fmla="*/ 125 w 945"/>
                <a:gd name="T47" fmla="*/ 315 h 747"/>
                <a:gd name="T48" fmla="*/ 140 w 945"/>
                <a:gd name="T49" fmla="*/ 351 h 747"/>
                <a:gd name="T50" fmla="*/ 96 w 945"/>
                <a:gd name="T51" fmla="*/ 363 h 747"/>
                <a:gd name="T52" fmla="*/ 67 w 945"/>
                <a:gd name="T53" fmla="*/ 375 h 747"/>
                <a:gd name="T54" fmla="*/ 46 w 945"/>
                <a:gd name="T55" fmla="*/ 399 h 747"/>
                <a:gd name="T56" fmla="*/ 9 w 945"/>
                <a:gd name="T57" fmla="*/ 445 h 747"/>
                <a:gd name="T58" fmla="*/ 24 w 945"/>
                <a:gd name="T59" fmla="*/ 498 h 747"/>
                <a:gd name="T60" fmla="*/ 46 w 945"/>
                <a:gd name="T61" fmla="*/ 544 h 747"/>
                <a:gd name="T62" fmla="*/ 89 w 945"/>
                <a:gd name="T63" fmla="*/ 571 h 747"/>
                <a:gd name="T64" fmla="*/ 135 w 945"/>
                <a:gd name="T65" fmla="*/ 600 h 747"/>
                <a:gd name="T66" fmla="*/ 169 w 945"/>
                <a:gd name="T67" fmla="*/ 617 h 747"/>
                <a:gd name="T68" fmla="*/ 210 w 945"/>
                <a:gd name="T69" fmla="*/ 612 h 747"/>
                <a:gd name="T70" fmla="*/ 169 w 945"/>
                <a:gd name="T71" fmla="*/ 704 h 747"/>
                <a:gd name="T72" fmla="*/ 116 w 945"/>
                <a:gd name="T73" fmla="*/ 728 h 747"/>
                <a:gd name="T74" fmla="*/ 152 w 945"/>
                <a:gd name="T75" fmla="*/ 740 h 747"/>
                <a:gd name="T76" fmla="*/ 212 w 945"/>
                <a:gd name="T77" fmla="*/ 699 h 747"/>
                <a:gd name="T78" fmla="*/ 246 w 945"/>
                <a:gd name="T79" fmla="*/ 672 h 747"/>
                <a:gd name="T80" fmla="*/ 290 w 945"/>
                <a:gd name="T81" fmla="*/ 641 h 747"/>
                <a:gd name="T82" fmla="*/ 311 w 945"/>
                <a:gd name="T83" fmla="*/ 617 h 747"/>
                <a:gd name="T84" fmla="*/ 302 w 945"/>
                <a:gd name="T85" fmla="*/ 576 h 747"/>
                <a:gd name="T86" fmla="*/ 345 w 945"/>
                <a:gd name="T87" fmla="*/ 505 h 747"/>
                <a:gd name="T88" fmla="*/ 357 w 945"/>
                <a:gd name="T89" fmla="*/ 520 h 747"/>
                <a:gd name="T90" fmla="*/ 343 w 945"/>
                <a:gd name="T91" fmla="*/ 580 h 747"/>
                <a:gd name="T92" fmla="*/ 391 w 945"/>
                <a:gd name="T93" fmla="*/ 559 h 747"/>
                <a:gd name="T94" fmla="*/ 427 w 945"/>
                <a:gd name="T95" fmla="*/ 534 h 747"/>
                <a:gd name="T96" fmla="*/ 435 w 945"/>
                <a:gd name="T97" fmla="*/ 501 h 747"/>
                <a:gd name="T98" fmla="*/ 493 w 945"/>
                <a:gd name="T99" fmla="*/ 510 h 747"/>
                <a:gd name="T100" fmla="*/ 558 w 945"/>
                <a:gd name="T101" fmla="*/ 520 h 747"/>
                <a:gd name="T102" fmla="*/ 633 w 945"/>
                <a:gd name="T103" fmla="*/ 525 h 747"/>
                <a:gd name="T104" fmla="*/ 688 w 945"/>
                <a:gd name="T105" fmla="*/ 547 h 747"/>
                <a:gd name="T106" fmla="*/ 732 w 945"/>
                <a:gd name="T107" fmla="*/ 568 h 747"/>
                <a:gd name="T108" fmla="*/ 766 w 945"/>
                <a:gd name="T109" fmla="*/ 551 h 747"/>
                <a:gd name="T110" fmla="*/ 833 w 945"/>
                <a:gd name="T111" fmla="*/ 595 h 747"/>
                <a:gd name="T112" fmla="*/ 884 w 945"/>
                <a:gd name="T113" fmla="*/ 636 h 747"/>
                <a:gd name="T114" fmla="*/ 930 w 945"/>
                <a:gd name="T115" fmla="*/ 679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747"/>
                <a:gd name="T176" fmla="*/ 945 w 945"/>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747">
                  <a:moveTo>
                    <a:pt x="930" y="679"/>
                  </a:moveTo>
                  <a:lnTo>
                    <a:pt x="935" y="677"/>
                  </a:lnTo>
                  <a:lnTo>
                    <a:pt x="942" y="667"/>
                  </a:lnTo>
                  <a:lnTo>
                    <a:pt x="945" y="653"/>
                  </a:lnTo>
                  <a:lnTo>
                    <a:pt x="933" y="636"/>
                  </a:lnTo>
                  <a:lnTo>
                    <a:pt x="916" y="624"/>
                  </a:lnTo>
                  <a:lnTo>
                    <a:pt x="904" y="617"/>
                  </a:lnTo>
                  <a:lnTo>
                    <a:pt x="896" y="614"/>
                  </a:lnTo>
                  <a:lnTo>
                    <a:pt x="887" y="609"/>
                  </a:lnTo>
                  <a:lnTo>
                    <a:pt x="875" y="597"/>
                  </a:lnTo>
                  <a:lnTo>
                    <a:pt x="855" y="583"/>
                  </a:lnTo>
                  <a:lnTo>
                    <a:pt x="841" y="566"/>
                  </a:lnTo>
                  <a:lnTo>
                    <a:pt x="831" y="551"/>
                  </a:lnTo>
                  <a:lnTo>
                    <a:pt x="826" y="544"/>
                  </a:lnTo>
                  <a:lnTo>
                    <a:pt x="817" y="534"/>
                  </a:lnTo>
                  <a:lnTo>
                    <a:pt x="804" y="525"/>
                  </a:lnTo>
                  <a:lnTo>
                    <a:pt x="790" y="515"/>
                  </a:lnTo>
                  <a:lnTo>
                    <a:pt x="775" y="508"/>
                  </a:lnTo>
                  <a:lnTo>
                    <a:pt x="763" y="501"/>
                  </a:lnTo>
                  <a:lnTo>
                    <a:pt x="754" y="498"/>
                  </a:lnTo>
                  <a:lnTo>
                    <a:pt x="746" y="498"/>
                  </a:lnTo>
                  <a:lnTo>
                    <a:pt x="739" y="505"/>
                  </a:lnTo>
                  <a:lnTo>
                    <a:pt x="727" y="518"/>
                  </a:lnTo>
                  <a:lnTo>
                    <a:pt x="715" y="530"/>
                  </a:lnTo>
                  <a:lnTo>
                    <a:pt x="703" y="534"/>
                  </a:lnTo>
                  <a:lnTo>
                    <a:pt x="691" y="527"/>
                  </a:lnTo>
                  <a:lnTo>
                    <a:pt x="679" y="513"/>
                  </a:lnTo>
                  <a:lnTo>
                    <a:pt x="667" y="501"/>
                  </a:lnTo>
                  <a:lnTo>
                    <a:pt x="655" y="496"/>
                  </a:lnTo>
                  <a:lnTo>
                    <a:pt x="643" y="498"/>
                  </a:lnTo>
                  <a:lnTo>
                    <a:pt x="628" y="503"/>
                  </a:lnTo>
                  <a:lnTo>
                    <a:pt x="616" y="503"/>
                  </a:lnTo>
                  <a:lnTo>
                    <a:pt x="609" y="496"/>
                  </a:lnTo>
                  <a:lnTo>
                    <a:pt x="599" y="457"/>
                  </a:lnTo>
                  <a:lnTo>
                    <a:pt x="582" y="382"/>
                  </a:lnTo>
                  <a:lnTo>
                    <a:pt x="565" y="302"/>
                  </a:lnTo>
                  <a:lnTo>
                    <a:pt x="553" y="247"/>
                  </a:lnTo>
                  <a:lnTo>
                    <a:pt x="541" y="196"/>
                  </a:lnTo>
                  <a:lnTo>
                    <a:pt x="526" y="128"/>
                  </a:lnTo>
                  <a:lnTo>
                    <a:pt x="512" y="70"/>
                  </a:lnTo>
                  <a:lnTo>
                    <a:pt x="507" y="46"/>
                  </a:lnTo>
                  <a:lnTo>
                    <a:pt x="505" y="46"/>
                  </a:lnTo>
                  <a:lnTo>
                    <a:pt x="497" y="46"/>
                  </a:lnTo>
                  <a:lnTo>
                    <a:pt x="490" y="46"/>
                  </a:lnTo>
                  <a:lnTo>
                    <a:pt x="481" y="44"/>
                  </a:lnTo>
                  <a:lnTo>
                    <a:pt x="473" y="39"/>
                  </a:lnTo>
                  <a:lnTo>
                    <a:pt x="466" y="37"/>
                  </a:lnTo>
                  <a:lnTo>
                    <a:pt x="459" y="37"/>
                  </a:lnTo>
                  <a:lnTo>
                    <a:pt x="447" y="37"/>
                  </a:lnTo>
                  <a:lnTo>
                    <a:pt x="439" y="37"/>
                  </a:lnTo>
                  <a:lnTo>
                    <a:pt x="430" y="37"/>
                  </a:lnTo>
                  <a:lnTo>
                    <a:pt x="420" y="37"/>
                  </a:lnTo>
                  <a:lnTo>
                    <a:pt x="408" y="37"/>
                  </a:lnTo>
                  <a:lnTo>
                    <a:pt x="396" y="37"/>
                  </a:lnTo>
                  <a:lnTo>
                    <a:pt x="384" y="37"/>
                  </a:lnTo>
                  <a:lnTo>
                    <a:pt x="374" y="34"/>
                  </a:lnTo>
                  <a:lnTo>
                    <a:pt x="365" y="32"/>
                  </a:lnTo>
                  <a:lnTo>
                    <a:pt x="352" y="27"/>
                  </a:lnTo>
                  <a:lnTo>
                    <a:pt x="345" y="27"/>
                  </a:lnTo>
                  <a:lnTo>
                    <a:pt x="338" y="29"/>
                  </a:lnTo>
                  <a:lnTo>
                    <a:pt x="331" y="32"/>
                  </a:lnTo>
                  <a:lnTo>
                    <a:pt x="323" y="32"/>
                  </a:lnTo>
                  <a:lnTo>
                    <a:pt x="319" y="27"/>
                  </a:lnTo>
                  <a:lnTo>
                    <a:pt x="314" y="22"/>
                  </a:lnTo>
                  <a:lnTo>
                    <a:pt x="302" y="15"/>
                  </a:lnTo>
                  <a:lnTo>
                    <a:pt x="292" y="10"/>
                  </a:lnTo>
                  <a:lnTo>
                    <a:pt x="292" y="5"/>
                  </a:lnTo>
                  <a:lnTo>
                    <a:pt x="290" y="5"/>
                  </a:lnTo>
                  <a:lnTo>
                    <a:pt x="280" y="5"/>
                  </a:lnTo>
                  <a:lnTo>
                    <a:pt x="265" y="5"/>
                  </a:lnTo>
                  <a:lnTo>
                    <a:pt x="253" y="3"/>
                  </a:lnTo>
                  <a:lnTo>
                    <a:pt x="241" y="0"/>
                  </a:lnTo>
                  <a:lnTo>
                    <a:pt x="234" y="3"/>
                  </a:lnTo>
                  <a:lnTo>
                    <a:pt x="227" y="8"/>
                  </a:lnTo>
                  <a:lnTo>
                    <a:pt x="222" y="10"/>
                  </a:lnTo>
                  <a:lnTo>
                    <a:pt x="212" y="12"/>
                  </a:lnTo>
                  <a:lnTo>
                    <a:pt x="200" y="15"/>
                  </a:lnTo>
                  <a:lnTo>
                    <a:pt x="186" y="20"/>
                  </a:lnTo>
                  <a:lnTo>
                    <a:pt x="174" y="25"/>
                  </a:lnTo>
                  <a:lnTo>
                    <a:pt x="164" y="29"/>
                  </a:lnTo>
                  <a:lnTo>
                    <a:pt x="154" y="32"/>
                  </a:lnTo>
                  <a:lnTo>
                    <a:pt x="142" y="32"/>
                  </a:lnTo>
                  <a:lnTo>
                    <a:pt x="135" y="29"/>
                  </a:lnTo>
                  <a:lnTo>
                    <a:pt x="128" y="34"/>
                  </a:lnTo>
                  <a:lnTo>
                    <a:pt x="125" y="49"/>
                  </a:lnTo>
                  <a:lnTo>
                    <a:pt x="123" y="68"/>
                  </a:lnTo>
                  <a:lnTo>
                    <a:pt x="123" y="85"/>
                  </a:lnTo>
                  <a:lnTo>
                    <a:pt x="116" y="95"/>
                  </a:lnTo>
                  <a:lnTo>
                    <a:pt x="104" y="99"/>
                  </a:lnTo>
                  <a:lnTo>
                    <a:pt x="89" y="99"/>
                  </a:lnTo>
                  <a:lnTo>
                    <a:pt x="79" y="102"/>
                  </a:lnTo>
                  <a:lnTo>
                    <a:pt x="72" y="104"/>
                  </a:lnTo>
                  <a:lnTo>
                    <a:pt x="65" y="109"/>
                  </a:lnTo>
                  <a:lnTo>
                    <a:pt x="60" y="114"/>
                  </a:lnTo>
                  <a:lnTo>
                    <a:pt x="60" y="121"/>
                  </a:lnTo>
                  <a:lnTo>
                    <a:pt x="62" y="128"/>
                  </a:lnTo>
                  <a:lnTo>
                    <a:pt x="67" y="136"/>
                  </a:lnTo>
                  <a:lnTo>
                    <a:pt x="77" y="143"/>
                  </a:lnTo>
                  <a:lnTo>
                    <a:pt x="87" y="153"/>
                  </a:lnTo>
                  <a:lnTo>
                    <a:pt x="96" y="165"/>
                  </a:lnTo>
                  <a:lnTo>
                    <a:pt x="101" y="179"/>
                  </a:lnTo>
                  <a:lnTo>
                    <a:pt x="106" y="191"/>
                  </a:lnTo>
                  <a:lnTo>
                    <a:pt x="116" y="194"/>
                  </a:lnTo>
                  <a:lnTo>
                    <a:pt x="123" y="196"/>
                  </a:lnTo>
                  <a:lnTo>
                    <a:pt x="128" y="203"/>
                  </a:lnTo>
                  <a:lnTo>
                    <a:pt x="133" y="215"/>
                  </a:lnTo>
                  <a:lnTo>
                    <a:pt x="135" y="230"/>
                  </a:lnTo>
                  <a:lnTo>
                    <a:pt x="135" y="237"/>
                  </a:lnTo>
                  <a:lnTo>
                    <a:pt x="128" y="242"/>
                  </a:lnTo>
                  <a:lnTo>
                    <a:pt x="120" y="240"/>
                  </a:lnTo>
                  <a:lnTo>
                    <a:pt x="113" y="235"/>
                  </a:lnTo>
                  <a:lnTo>
                    <a:pt x="106" y="230"/>
                  </a:lnTo>
                  <a:lnTo>
                    <a:pt x="101" y="223"/>
                  </a:lnTo>
                  <a:lnTo>
                    <a:pt x="96" y="215"/>
                  </a:lnTo>
                  <a:lnTo>
                    <a:pt x="94" y="211"/>
                  </a:lnTo>
                  <a:lnTo>
                    <a:pt x="89" y="208"/>
                  </a:lnTo>
                  <a:lnTo>
                    <a:pt x="79" y="211"/>
                  </a:lnTo>
                  <a:lnTo>
                    <a:pt x="65" y="215"/>
                  </a:lnTo>
                  <a:lnTo>
                    <a:pt x="53" y="220"/>
                  </a:lnTo>
                  <a:lnTo>
                    <a:pt x="38" y="225"/>
                  </a:lnTo>
                  <a:lnTo>
                    <a:pt x="24" y="230"/>
                  </a:lnTo>
                  <a:lnTo>
                    <a:pt x="12" y="232"/>
                  </a:lnTo>
                  <a:lnTo>
                    <a:pt x="2" y="240"/>
                  </a:lnTo>
                  <a:lnTo>
                    <a:pt x="0" y="244"/>
                  </a:lnTo>
                  <a:lnTo>
                    <a:pt x="2" y="249"/>
                  </a:lnTo>
                  <a:lnTo>
                    <a:pt x="12" y="254"/>
                  </a:lnTo>
                  <a:lnTo>
                    <a:pt x="21" y="259"/>
                  </a:lnTo>
                  <a:lnTo>
                    <a:pt x="31" y="264"/>
                  </a:lnTo>
                  <a:lnTo>
                    <a:pt x="31" y="271"/>
                  </a:lnTo>
                  <a:lnTo>
                    <a:pt x="26" y="281"/>
                  </a:lnTo>
                  <a:lnTo>
                    <a:pt x="26" y="288"/>
                  </a:lnTo>
                  <a:lnTo>
                    <a:pt x="29" y="295"/>
                  </a:lnTo>
                  <a:lnTo>
                    <a:pt x="33" y="307"/>
                  </a:lnTo>
                  <a:lnTo>
                    <a:pt x="36" y="317"/>
                  </a:lnTo>
                  <a:lnTo>
                    <a:pt x="38" y="324"/>
                  </a:lnTo>
                  <a:lnTo>
                    <a:pt x="43" y="327"/>
                  </a:lnTo>
                  <a:lnTo>
                    <a:pt x="50" y="322"/>
                  </a:lnTo>
                  <a:lnTo>
                    <a:pt x="60" y="317"/>
                  </a:lnTo>
                  <a:lnTo>
                    <a:pt x="70" y="315"/>
                  </a:lnTo>
                  <a:lnTo>
                    <a:pt x="77" y="312"/>
                  </a:lnTo>
                  <a:lnTo>
                    <a:pt x="87" y="315"/>
                  </a:lnTo>
                  <a:lnTo>
                    <a:pt x="99" y="317"/>
                  </a:lnTo>
                  <a:lnTo>
                    <a:pt x="111" y="315"/>
                  </a:lnTo>
                  <a:lnTo>
                    <a:pt x="125" y="315"/>
                  </a:lnTo>
                  <a:lnTo>
                    <a:pt x="135" y="315"/>
                  </a:lnTo>
                  <a:lnTo>
                    <a:pt x="137" y="319"/>
                  </a:lnTo>
                  <a:lnTo>
                    <a:pt x="135" y="327"/>
                  </a:lnTo>
                  <a:lnTo>
                    <a:pt x="133" y="336"/>
                  </a:lnTo>
                  <a:lnTo>
                    <a:pt x="135" y="344"/>
                  </a:lnTo>
                  <a:lnTo>
                    <a:pt x="140" y="351"/>
                  </a:lnTo>
                  <a:lnTo>
                    <a:pt x="137" y="360"/>
                  </a:lnTo>
                  <a:lnTo>
                    <a:pt x="133" y="368"/>
                  </a:lnTo>
                  <a:lnTo>
                    <a:pt x="125" y="370"/>
                  </a:lnTo>
                  <a:lnTo>
                    <a:pt x="116" y="368"/>
                  </a:lnTo>
                  <a:lnTo>
                    <a:pt x="106" y="365"/>
                  </a:lnTo>
                  <a:lnTo>
                    <a:pt x="96" y="363"/>
                  </a:lnTo>
                  <a:lnTo>
                    <a:pt x="94" y="370"/>
                  </a:lnTo>
                  <a:lnTo>
                    <a:pt x="89" y="377"/>
                  </a:lnTo>
                  <a:lnTo>
                    <a:pt x="82" y="380"/>
                  </a:lnTo>
                  <a:lnTo>
                    <a:pt x="72" y="377"/>
                  </a:lnTo>
                  <a:lnTo>
                    <a:pt x="67" y="375"/>
                  </a:lnTo>
                  <a:lnTo>
                    <a:pt x="65" y="373"/>
                  </a:lnTo>
                  <a:lnTo>
                    <a:pt x="60" y="375"/>
                  </a:lnTo>
                  <a:lnTo>
                    <a:pt x="50" y="380"/>
                  </a:lnTo>
                  <a:lnTo>
                    <a:pt x="46" y="387"/>
                  </a:lnTo>
                  <a:lnTo>
                    <a:pt x="46" y="392"/>
                  </a:lnTo>
                  <a:lnTo>
                    <a:pt x="46" y="399"/>
                  </a:lnTo>
                  <a:lnTo>
                    <a:pt x="33" y="409"/>
                  </a:lnTo>
                  <a:lnTo>
                    <a:pt x="19" y="418"/>
                  </a:lnTo>
                  <a:lnTo>
                    <a:pt x="14" y="423"/>
                  </a:lnTo>
                  <a:lnTo>
                    <a:pt x="14" y="428"/>
                  </a:lnTo>
                  <a:lnTo>
                    <a:pt x="12" y="435"/>
                  </a:lnTo>
                  <a:lnTo>
                    <a:pt x="9" y="445"/>
                  </a:lnTo>
                  <a:lnTo>
                    <a:pt x="9" y="455"/>
                  </a:lnTo>
                  <a:lnTo>
                    <a:pt x="12" y="467"/>
                  </a:lnTo>
                  <a:lnTo>
                    <a:pt x="17" y="474"/>
                  </a:lnTo>
                  <a:lnTo>
                    <a:pt x="21" y="481"/>
                  </a:lnTo>
                  <a:lnTo>
                    <a:pt x="24" y="491"/>
                  </a:lnTo>
                  <a:lnTo>
                    <a:pt x="24" y="498"/>
                  </a:lnTo>
                  <a:lnTo>
                    <a:pt x="24" y="501"/>
                  </a:lnTo>
                  <a:lnTo>
                    <a:pt x="31" y="525"/>
                  </a:lnTo>
                  <a:lnTo>
                    <a:pt x="31" y="527"/>
                  </a:lnTo>
                  <a:lnTo>
                    <a:pt x="33" y="534"/>
                  </a:lnTo>
                  <a:lnTo>
                    <a:pt x="38" y="539"/>
                  </a:lnTo>
                  <a:lnTo>
                    <a:pt x="46" y="544"/>
                  </a:lnTo>
                  <a:lnTo>
                    <a:pt x="60" y="547"/>
                  </a:lnTo>
                  <a:lnTo>
                    <a:pt x="75" y="547"/>
                  </a:lnTo>
                  <a:lnTo>
                    <a:pt x="87" y="547"/>
                  </a:lnTo>
                  <a:lnTo>
                    <a:pt x="91" y="547"/>
                  </a:lnTo>
                  <a:lnTo>
                    <a:pt x="91" y="554"/>
                  </a:lnTo>
                  <a:lnTo>
                    <a:pt x="89" y="571"/>
                  </a:lnTo>
                  <a:lnTo>
                    <a:pt x="91" y="588"/>
                  </a:lnTo>
                  <a:lnTo>
                    <a:pt x="94" y="602"/>
                  </a:lnTo>
                  <a:lnTo>
                    <a:pt x="104" y="605"/>
                  </a:lnTo>
                  <a:lnTo>
                    <a:pt x="113" y="602"/>
                  </a:lnTo>
                  <a:lnTo>
                    <a:pt x="125" y="597"/>
                  </a:lnTo>
                  <a:lnTo>
                    <a:pt x="135" y="600"/>
                  </a:lnTo>
                  <a:lnTo>
                    <a:pt x="145" y="609"/>
                  </a:lnTo>
                  <a:lnTo>
                    <a:pt x="154" y="617"/>
                  </a:lnTo>
                  <a:lnTo>
                    <a:pt x="164" y="626"/>
                  </a:lnTo>
                  <a:lnTo>
                    <a:pt x="166" y="629"/>
                  </a:lnTo>
                  <a:lnTo>
                    <a:pt x="166" y="624"/>
                  </a:lnTo>
                  <a:lnTo>
                    <a:pt x="169" y="617"/>
                  </a:lnTo>
                  <a:lnTo>
                    <a:pt x="174" y="609"/>
                  </a:lnTo>
                  <a:lnTo>
                    <a:pt x="181" y="609"/>
                  </a:lnTo>
                  <a:lnTo>
                    <a:pt x="193" y="609"/>
                  </a:lnTo>
                  <a:lnTo>
                    <a:pt x="203" y="607"/>
                  </a:lnTo>
                  <a:lnTo>
                    <a:pt x="210" y="607"/>
                  </a:lnTo>
                  <a:lnTo>
                    <a:pt x="210" y="612"/>
                  </a:lnTo>
                  <a:lnTo>
                    <a:pt x="205" y="624"/>
                  </a:lnTo>
                  <a:lnTo>
                    <a:pt x="203" y="641"/>
                  </a:lnTo>
                  <a:lnTo>
                    <a:pt x="198" y="660"/>
                  </a:lnTo>
                  <a:lnTo>
                    <a:pt x="188" y="677"/>
                  </a:lnTo>
                  <a:lnTo>
                    <a:pt x="176" y="691"/>
                  </a:lnTo>
                  <a:lnTo>
                    <a:pt x="169" y="704"/>
                  </a:lnTo>
                  <a:lnTo>
                    <a:pt x="164" y="713"/>
                  </a:lnTo>
                  <a:lnTo>
                    <a:pt x="157" y="718"/>
                  </a:lnTo>
                  <a:lnTo>
                    <a:pt x="147" y="718"/>
                  </a:lnTo>
                  <a:lnTo>
                    <a:pt x="135" y="718"/>
                  </a:lnTo>
                  <a:lnTo>
                    <a:pt x="123" y="723"/>
                  </a:lnTo>
                  <a:lnTo>
                    <a:pt x="116" y="728"/>
                  </a:lnTo>
                  <a:lnTo>
                    <a:pt x="116" y="735"/>
                  </a:lnTo>
                  <a:lnTo>
                    <a:pt x="120" y="742"/>
                  </a:lnTo>
                  <a:lnTo>
                    <a:pt x="128" y="747"/>
                  </a:lnTo>
                  <a:lnTo>
                    <a:pt x="135" y="747"/>
                  </a:lnTo>
                  <a:lnTo>
                    <a:pt x="142" y="745"/>
                  </a:lnTo>
                  <a:lnTo>
                    <a:pt x="152" y="740"/>
                  </a:lnTo>
                  <a:lnTo>
                    <a:pt x="162" y="733"/>
                  </a:lnTo>
                  <a:lnTo>
                    <a:pt x="176" y="728"/>
                  </a:lnTo>
                  <a:lnTo>
                    <a:pt x="188" y="720"/>
                  </a:lnTo>
                  <a:lnTo>
                    <a:pt x="198" y="711"/>
                  </a:lnTo>
                  <a:lnTo>
                    <a:pt x="205" y="704"/>
                  </a:lnTo>
                  <a:lnTo>
                    <a:pt x="212" y="699"/>
                  </a:lnTo>
                  <a:lnTo>
                    <a:pt x="222" y="699"/>
                  </a:lnTo>
                  <a:lnTo>
                    <a:pt x="229" y="701"/>
                  </a:lnTo>
                  <a:lnTo>
                    <a:pt x="236" y="699"/>
                  </a:lnTo>
                  <a:lnTo>
                    <a:pt x="241" y="691"/>
                  </a:lnTo>
                  <a:lnTo>
                    <a:pt x="244" y="682"/>
                  </a:lnTo>
                  <a:lnTo>
                    <a:pt x="246" y="672"/>
                  </a:lnTo>
                  <a:lnTo>
                    <a:pt x="249" y="667"/>
                  </a:lnTo>
                  <a:lnTo>
                    <a:pt x="253" y="662"/>
                  </a:lnTo>
                  <a:lnTo>
                    <a:pt x="263" y="655"/>
                  </a:lnTo>
                  <a:lnTo>
                    <a:pt x="275" y="648"/>
                  </a:lnTo>
                  <a:lnTo>
                    <a:pt x="285" y="643"/>
                  </a:lnTo>
                  <a:lnTo>
                    <a:pt x="290" y="641"/>
                  </a:lnTo>
                  <a:lnTo>
                    <a:pt x="290" y="638"/>
                  </a:lnTo>
                  <a:lnTo>
                    <a:pt x="287" y="633"/>
                  </a:lnTo>
                  <a:lnTo>
                    <a:pt x="290" y="629"/>
                  </a:lnTo>
                  <a:lnTo>
                    <a:pt x="297" y="624"/>
                  </a:lnTo>
                  <a:lnTo>
                    <a:pt x="304" y="621"/>
                  </a:lnTo>
                  <a:lnTo>
                    <a:pt x="311" y="617"/>
                  </a:lnTo>
                  <a:lnTo>
                    <a:pt x="314" y="609"/>
                  </a:lnTo>
                  <a:lnTo>
                    <a:pt x="311" y="602"/>
                  </a:lnTo>
                  <a:lnTo>
                    <a:pt x="307" y="595"/>
                  </a:lnTo>
                  <a:lnTo>
                    <a:pt x="299" y="590"/>
                  </a:lnTo>
                  <a:lnTo>
                    <a:pt x="299" y="583"/>
                  </a:lnTo>
                  <a:lnTo>
                    <a:pt x="302" y="576"/>
                  </a:lnTo>
                  <a:lnTo>
                    <a:pt x="307" y="568"/>
                  </a:lnTo>
                  <a:lnTo>
                    <a:pt x="311" y="563"/>
                  </a:lnTo>
                  <a:lnTo>
                    <a:pt x="316" y="556"/>
                  </a:lnTo>
                  <a:lnTo>
                    <a:pt x="323" y="542"/>
                  </a:lnTo>
                  <a:lnTo>
                    <a:pt x="333" y="522"/>
                  </a:lnTo>
                  <a:lnTo>
                    <a:pt x="345" y="505"/>
                  </a:lnTo>
                  <a:lnTo>
                    <a:pt x="355" y="493"/>
                  </a:lnTo>
                  <a:lnTo>
                    <a:pt x="367" y="491"/>
                  </a:lnTo>
                  <a:lnTo>
                    <a:pt x="372" y="496"/>
                  </a:lnTo>
                  <a:lnTo>
                    <a:pt x="369" y="503"/>
                  </a:lnTo>
                  <a:lnTo>
                    <a:pt x="365" y="510"/>
                  </a:lnTo>
                  <a:lnTo>
                    <a:pt x="357" y="520"/>
                  </a:lnTo>
                  <a:lnTo>
                    <a:pt x="352" y="532"/>
                  </a:lnTo>
                  <a:lnTo>
                    <a:pt x="350" y="547"/>
                  </a:lnTo>
                  <a:lnTo>
                    <a:pt x="348" y="561"/>
                  </a:lnTo>
                  <a:lnTo>
                    <a:pt x="345" y="566"/>
                  </a:lnTo>
                  <a:lnTo>
                    <a:pt x="343" y="571"/>
                  </a:lnTo>
                  <a:lnTo>
                    <a:pt x="343" y="580"/>
                  </a:lnTo>
                  <a:lnTo>
                    <a:pt x="345" y="588"/>
                  </a:lnTo>
                  <a:lnTo>
                    <a:pt x="352" y="588"/>
                  </a:lnTo>
                  <a:lnTo>
                    <a:pt x="362" y="580"/>
                  </a:lnTo>
                  <a:lnTo>
                    <a:pt x="374" y="573"/>
                  </a:lnTo>
                  <a:lnTo>
                    <a:pt x="384" y="566"/>
                  </a:lnTo>
                  <a:lnTo>
                    <a:pt x="391" y="559"/>
                  </a:lnTo>
                  <a:lnTo>
                    <a:pt x="396" y="554"/>
                  </a:lnTo>
                  <a:lnTo>
                    <a:pt x="396" y="551"/>
                  </a:lnTo>
                  <a:lnTo>
                    <a:pt x="401" y="547"/>
                  </a:lnTo>
                  <a:lnTo>
                    <a:pt x="408" y="547"/>
                  </a:lnTo>
                  <a:lnTo>
                    <a:pt x="418" y="544"/>
                  </a:lnTo>
                  <a:lnTo>
                    <a:pt x="427" y="534"/>
                  </a:lnTo>
                  <a:lnTo>
                    <a:pt x="432" y="527"/>
                  </a:lnTo>
                  <a:lnTo>
                    <a:pt x="435" y="525"/>
                  </a:lnTo>
                  <a:lnTo>
                    <a:pt x="432" y="522"/>
                  </a:lnTo>
                  <a:lnTo>
                    <a:pt x="427" y="515"/>
                  </a:lnTo>
                  <a:lnTo>
                    <a:pt x="427" y="508"/>
                  </a:lnTo>
                  <a:lnTo>
                    <a:pt x="435" y="501"/>
                  </a:lnTo>
                  <a:lnTo>
                    <a:pt x="447" y="498"/>
                  </a:lnTo>
                  <a:lnTo>
                    <a:pt x="459" y="498"/>
                  </a:lnTo>
                  <a:lnTo>
                    <a:pt x="468" y="501"/>
                  </a:lnTo>
                  <a:lnTo>
                    <a:pt x="476" y="503"/>
                  </a:lnTo>
                  <a:lnTo>
                    <a:pt x="483" y="508"/>
                  </a:lnTo>
                  <a:lnTo>
                    <a:pt x="493" y="510"/>
                  </a:lnTo>
                  <a:lnTo>
                    <a:pt x="507" y="515"/>
                  </a:lnTo>
                  <a:lnTo>
                    <a:pt x="524" y="520"/>
                  </a:lnTo>
                  <a:lnTo>
                    <a:pt x="539" y="522"/>
                  </a:lnTo>
                  <a:lnTo>
                    <a:pt x="546" y="522"/>
                  </a:lnTo>
                  <a:lnTo>
                    <a:pt x="551" y="520"/>
                  </a:lnTo>
                  <a:lnTo>
                    <a:pt x="558" y="520"/>
                  </a:lnTo>
                  <a:lnTo>
                    <a:pt x="568" y="520"/>
                  </a:lnTo>
                  <a:lnTo>
                    <a:pt x="577" y="522"/>
                  </a:lnTo>
                  <a:lnTo>
                    <a:pt x="587" y="525"/>
                  </a:lnTo>
                  <a:lnTo>
                    <a:pt x="604" y="525"/>
                  </a:lnTo>
                  <a:lnTo>
                    <a:pt x="621" y="525"/>
                  </a:lnTo>
                  <a:lnTo>
                    <a:pt x="633" y="525"/>
                  </a:lnTo>
                  <a:lnTo>
                    <a:pt x="643" y="527"/>
                  </a:lnTo>
                  <a:lnTo>
                    <a:pt x="652" y="534"/>
                  </a:lnTo>
                  <a:lnTo>
                    <a:pt x="664" y="542"/>
                  </a:lnTo>
                  <a:lnTo>
                    <a:pt x="676" y="544"/>
                  </a:lnTo>
                  <a:lnTo>
                    <a:pt x="686" y="547"/>
                  </a:lnTo>
                  <a:lnTo>
                    <a:pt x="688" y="547"/>
                  </a:lnTo>
                  <a:lnTo>
                    <a:pt x="691" y="549"/>
                  </a:lnTo>
                  <a:lnTo>
                    <a:pt x="693" y="551"/>
                  </a:lnTo>
                  <a:lnTo>
                    <a:pt x="701" y="559"/>
                  </a:lnTo>
                  <a:lnTo>
                    <a:pt x="710" y="563"/>
                  </a:lnTo>
                  <a:lnTo>
                    <a:pt x="722" y="566"/>
                  </a:lnTo>
                  <a:lnTo>
                    <a:pt x="732" y="568"/>
                  </a:lnTo>
                  <a:lnTo>
                    <a:pt x="739" y="568"/>
                  </a:lnTo>
                  <a:lnTo>
                    <a:pt x="744" y="563"/>
                  </a:lnTo>
                  <a:lnTo>
                    <a:pt x="746" y="556"/>
                  </a:lnTo>
                  <a:lnTo>
                    <a:pt x="749" y="549"/>
                  </a:lnTo>
                  <a:lnTo>
                    <a:pt x="754" y="549"/>
                  </a:lnTo>
                  <a:lnTo>
                    <a:pt x="766" y="551"/>
                  </a:lnTo>
                  <a:lnTo>
                    <a:pt x="780" y="556"/>
                  </a:lnTo>
                  <a:lnTo>
                    <a:pt x="792" y="559"/>
                  </a:lnTo>
                  <a:lnTo>
                    <a:pt x="804" y="563"/>
                  </a:lnTo>
                  <a:lnTo>
                    <a:pt x="814" y="573"/>
                  </a:lnTo>
                  <a:lnTo>
                    <a:pt x="824" y="585"/>
                  </a:lnTo>
                  <a:lnTo>
                    <a:pt x="833" y="595"/>
                  </a:lnTo>
                  <a:lnTo>
                    <a:pt x="841" y="600"/>
                  </a:lnTo>
                  <a:lnTo>
                    <a:pt x="843" y="602"/>
                  </a:lnTo>
                  <a:lnTo>
                    <a:pt x="865" y="624"/>
                  </a:lnTo>
                  <a:lnTo>
                    <a:pt x="877" y="636"/>
                  </a:lnTo>
                  <a:lnTo>
                    <a:pt x="879" y="636"/>
                  </a:lnTo>
                  <a:lnTo>
                    <a:pt x="884" y="636"/>
                  </a:lnTo>
                  <a:lnTo>
                    <a:pt x="889" y="638"/>
                  </a:lnTo>
                  <a:lnTo>
                    <a:pt x="896" y="643"/>
                  </a:lnTo>
                  <a:lnTo>
                    <a:pt x="906" y="653"/>
                  </a:lnTo>
                  <a:lnTo>
                    <a:pt x="918" y="665"/>
                  </a:lnTo>
                  <a:lnTo>
                    <a:pt x="925" y="675"/>
                  </a:lnTo>
                  <a:lnTo>
                    <a:pt x="930" y="679"/>
                  </a:lnTo>
                  <a:close/>
                </a:path>
              </a:pathLst>
            </a:custGeom>
            <a:solidFill>
              <a:srgbClr val="008000"/>
            </a:solidFill>
            <a:ln w="9525">
              <a:solidFill>
                <a:schemeClr val="tx1"/>
              </a:solidFill>
              <a:round/>
              <a:headEnd/>
              <a:tailEnd/>
            </a:ln>
          </p:spPr>
          <p:txBody>
            <a:bodyPr/>
            <a:lstStyle/>
            <a:p>
              <a:endParaRPr lang="en-US" dirty="0"/>
            </a:p>
          </p:txBody>
        </p:sp>
        <p:sp>
          <p:nvSpPr>
            <p:cNvPr id="3" name="Freeform 81"/>
            <p:cNvSpPr>
              <a:spLocks/>
            </p:cNvSpPr>
            <p:nvPr/>
          </p:nvSpPr>
          <p:spPr bwMode="auto">
            <a:xfrm>
              <a:off x="1228" y="991"/>
              <a:ext cx="152" cy="109"/>
            </a:xfrm>
            <a:custGeom>
              <a:avLst/>
              <a:gdLst>
                <a:gd name="T0" fmla="*/ 152 w 152"/>
                <a:gd name="T1" fmla="*/ 109 h 109"/>
                <a:gd name="T2" fmla="*/ 152 w 152"/>
                <a:gd name="T3" fmla="*/ 107 h 109"/>
                <a:gd name="T4" fmla="*/ 150 w 152"/>
                <a:gd name="T5" fmla="*/ 104 h 109"/>
                <a:gd name="T6" fmla="*/ 148 w 152"/>
                <a:gd name="T7" fmla="*/ 97 h 109"/>
                <a:gd name="T8" fmla="*/ 140 w 152"/>
                <a:gd name="T9" fmla="*/ 90 h 109"/>
                <a:gd name="T10" fmla="*/ 133 w 152"/>
                <a:gd name="T11" fmla="*/ 82 h 109"/>
                <a:gd name="T12" fmla="*/ 131 w 152"/>
                <a:gd name="T13" fmla="*/ 78 h 109"/>
                <a:gd name="T14" fmla="*/ 126 w 152"/>
                <a:gd name="T15" fmla="*/ 73 h 109"/>
                <a:gd name="T16" fmla="*/ 116 w 152"/>
                <a:gd name="T17" fmla="*/ 73 h 109"/>
                <a:gd name="T18" fmla="*/ 109 w 152"/>
                <a:gd name="T19" fmla="*/ 75 h 109"/>
                <a:gd name="T20" fmla="*/ 102 w 152"/>
                <a:gd name="T21" fmla="*/ 80 h 109"/>
                <a:gd name="T22" fmla="*/ 97 w 152"/>
                <a:gd name="T23" fmla="*/ 80 h 109"/>
                <a:gd name="T24" fmla="*/ 85 w 152"/>
                <a:gd name="T25" fmla="*/ 73 h 109"/>
                <a:gd name="T26" fmla="*/ 75 w 152"/>
                <a:gd name="T27" fmla="*/ 63 h 109"/>
                <a:gd name="T28" fmla="*/ 68 w 152"/>
                <a:gd name="T29" fmla="*/ 63 h 109"/>
                <a:gd name="T30" fmla="*/ 65 w 152"/>
                <a:gd name="T31" fmla="*/ 61 h 109"/>
                <a:gd name="T32" fmla="*/ 68 w 152"/>
                <a:gd name="T33" fmla="*/ 53 h 109"/>
                <a:gd name="T34" fmla="*/ 68 w 152"/>
                <a:gd name="T35" fmla="*/ 44 h 109"/>
                <a:gd name="T36" fmla="*/ 65 w 152"/>
                <a:gd name="T37" fmla="*/ 39 h 109"/>
                <a:gd name="T38" fmla="*/ 61 w 152"/>
                <a:gd name="T39" fmla="*/ 37 h 109"/>
                <a:gd name="T40" fmla="*/ 56 w 152"/>
                <a:gd name="T41" fmla="*/ 32 h 109"/>
                <a:gd name="T42" fmla="*/ 51 w 152"/>
                <a:gd name="T43" fmla="*/ 27 h 109"/>
                <a:gd name="T44" fmla="*/ 51 w 152"/>
                <a:gd name="T45" fmla="*/ 24 h 109"/>
                <a:gd name="T46" fmla="*/ 51 w 152"/>
                <a:gd name="T47" fmla="*/ 20 h 109"/>
                <a:gd name="T48" fmla="*/ 46 w 152"/>
                <a:gd name="T49" fmla="*/ 17 h 109"/>
                <a:gd name="T50" fmla="*/ 41 w 152"/>
                <a:gd name="T51" fmla="*/ 10 h 109"/>
                <a:gd name="T52" fmla="*/ 36 w 152"/>
                <a:gd name="T53" fmla="*/ 5 h 109"/>
                <a:gd name="T54" fmla="*/ 29 w 152"/>
                <a:gd name="T55" fmla="*/ 0 h 109"/>
                <a:gd name="T56" fmla="*/ 17 w 152"/>
                <a:gd name="T57" fmla="*/ 0 h 109"/>
                <a:gd name="T58" fmla="*/ 7 w 152"/>
                <a:gd name="T59" fmla="*/ 5 h 109"/>
                <a:gd name="T60" fmla="*/ 0 w 152"/>
                <a:gd name="T61" fmla="*/ 8 h 109"/>
                <a:gd name="T62" fmla="*/ 0 w 152"/>
                <a:gd name="T63" fmla="*/ 12 h 109"/>
                <a:gd name="T64" fmla="*/ 7 w 152"/>
                <a:gd name="T65" fmla="*/ 20 h 109"/>
                <a:gd name="T66" fmla="*/ 22 w 152"/>
                <a:gd name="T67" fmla="*/ 27 h 109"/>
                <a:gd name="T68" fmla="*/ 36 w 152"/>
                <a:gd name="T69" fmla="*/ 32 h 109"/>
                <a:gd name="T70" fmla="*/ 46 w 152"/>
                <a:gd name="T71" fmla="*/ 39 h 109"/>
                <a:gd name="T72" fmla="*/ 51 w 152"/>
                <a:gd name="T73" fmla="*/ 46 h 109"/>
                <a:gd name="T74" fmla="*/ 51 w 152"/>
                <a:gd name="T75" fmla="*/ 56 h 109"/>
                <a:gd name="T76" fmla="*/ 56 w 152"/>
                <a:gd name="T77" fmla="*/ 63 h 109"/>
                <a:gd name="T78" fmla="*/ 61 w 152"/>
                <a:gd name="T79" fmla="*/ 68 h 109"/>
                <a:gd name="T80" fmla="*/ 68 w 152"/>
                <a:gd name="T81" fmla="*/ 75 h 109"/>
                <a:gd name="T82" fmla="*/ 78 w 152"/>
                <a:gd name="T83" fmla="*/ 82 h 109"/>
                <a:gd name="T84" fmla="*/ 87 w 152"/>
                <a:gd name="T85" fmla="*/ 87 h 109"/>
                <a:gd name="T86" fmla="*/ 99 w 152"/>
                <a:gd name="T87" fmla="*/ 92 h 109"/>
                <a:gd name="T88" fmla="*/ 107 w 152"/>
                <a:gd name="T89" fmla="*/ 94 h 109"/>
                <a:gd name="T90" fmla="*/ 114 w 152"/>
                <a:gd name="T91" fmla="*/ 94 h 109"/>
                <a:gd name="T92" fmla="*/ 116 w 152"/>
                <a:gd name="T93" fmla="*/ 92 h 109"/>
                <a:gd name="T94" fmla="*/ 121 w 152"/>
                <a:gd name="T95" fmla="*/ 94 h 109"/>
                <a:gd name="T96" fmla="*/ 126 w 152"/>
                <a:gd name="T97" fmla="*/ 99 h 109"/>
                <a:gd name="T98" fmla="*/ 133 w 152"/>
                <a:gd name="T99" fmla="*/ 104 h 109"/>
                <a:gd name="T100" fmla="*/ 143 w 152"/>
                <a:gd name="T101" fmla="*/ 107 h 109"/>
                <a:gd name="T102" fmla="*/ 150 w 152"/>
                <a:gd name="T103" fmla="*/ 109 h 109"/>
                <a:gd name="T104" fmla="*/ 152 w 152"/>
                <a:gd name="T105" fmla="*/ 109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2"/>
                <a:gd name="T160" fmla="*/ 0 h 109"/>
                <a:gd name="T161" fmla="*/ 152 w 152"/>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2" h="109">
                  <a:moveTo>
                    <a:pt x="152" y="109"/>
                  </a:moveTo>
                  <a:lnTo>
                    <a:pt x="152" y="107"/>
                  </a:lnTo>
                  <a:lnTo>
                    <a:pt x="150" y="104"/>
                  </a:lnTo>
                  <a:lnTo>
                    <a:pt x="148" y="97"/>
                  </a:lnTo>
                  <a:lnTo>
                    <a:pt x="140" y="90"/>
                  </a:lnTo>
                  <a:lnTo>
                    <a:pt x="133" y="82"/>
                  </a:lnTo>
                  <a:lnTo>
                    <a:pt x="131" y="78"/>
                  </a:lnTo>
                  <a:lnTo>
                    <a:pt x="126" y="73"/>
                  </a:lnTo>
                  <a:lnTo>
                    <a:pt x="116" y="73"/>
                  </a:lnTo>
                  <a:lnTo>
                    <a:pt x="109" y="75"/>
                  </a:lnTo>
                  <a:lnTo>
                    <a:pt x="102" y="80"/>
                  </a:lnTo>
                  <a:lnTo>
                    <a:pt x="97" y="80"/>
                  </a:lnTo>
                  <a:lnTo>
                    <a:pt x="85" y="73"/>
                  </a:lnTo>
                  <a:lnTo>
                    <a:pt x="75" y="63"/>
                  </a:lnTo>
                  <a:lnTo>
                    <a:pt x="68" y="63"/>
                  </a:lnTo>
                  <a:lnTo>
                    <a:pt x="65" y="61"/>
                  </a:lnTo>
                  <a:lnTo>
                    <a:pt x="68" y="53"/>
                  </a:lnTo>
                  <a:lnTo>
                    <a:pt x="68" y="44"/>
                  </a:lnTo>
                  <a:lnTo>
                    <a:pt x="65" y="39"/>
                  </a:lnTo>
                  <a:lnTo>
                    <a:pt x="61" y="37"/>
                  </a:lnTo>
                  <a:lnTo>
                    <a:pt x="56" y="32"/>
                  </a:lnTo>
                  <a:lnTo>
                    <a:pt x="51" y="27"/>
                  </a:lnTo>
                  <a:lnTo>
                    <a:pt x="51" y="24"/>
                  </a:lnTo>
                  <a:lnTo>
                    <a:pt x="51" y="20"/>
                  </a:lnTo>
                  <a:lnTo>
                    <a:pt x="46" y="17"/>
                  </a:lnTo>
                  <a:lnTo>
                    <a:pt x="41" y="10"/>
                  </a:lnTo>
                  <a:lnTo>
                    <a:pt x="36" y="5"/>
                  </a:lnTo>
                  <a:lnTo>
                    <a:pt x="29" y="0"/>
                  </a:lnTo>
                  <a:lnTo>
                    <a:pt x="17" y="0"/>
                  </a:lnTo>
                  <a:lnTo>
                    <a:pt x="7" y="5"/>
                  </a:lnTo>
                  <a:lnTo>
                    <a:pt x="0" y="8"/>
                  </a:lnTo>
                  <a:lnTo>
                    <a:pt x="0" y="12"/>
                  </a:lnTo>
                  <a:lnTo>
                    <a:pt x="7" y="20"/>
                  </a:lnTo>
                  <a:lnTo>
                    <a:pt x="22" y="27"/>
                  </a:lnTo>
                  <a:lnTo>
                    <a:pt x="36" y="32"/>
                  </a:lnTo>
                  <a:lnTo>
                    <a:pt x="46" y="39"/>
                  </a:lnTo>
                  <a:lnTo>
                    <a:pt x="51" y="46"/>
                  </a:lnTo>
                  <a:lnTo>
                    <a:pt x="51" y="56"/>
                  </a:lnTo>
                  <a:lnTo>
                    <a:pt x="56" y="63"/>
                  </a:lnTo>
                  <a:lnTo>
                    <a:pt x="61" y="68"/>
                  </a:lnTo>
                  <a:lnTo>
                    <a:pt x="68" y="75"/>
                  </a:lnTo>
                  <a:lnTo>
                    <a:pt x="78" y="82"/>
                  </a:lnTo>
                  <a:lnTo>
                    <a:pt x="87" y="87"/>
                  </a:lnTo>
                  <a:lnTo>
                    <a:pt x="99" y="92"/>
                  </a:lnTo>
                  <a:lnTo>
                    <a:pt x="107" y="94"/>
                  </a:lnTo>
                  <a:lnTo>
                    <a:pt x="114" y="94"/>
                  </a:lnTo>
                  <a:lnTo>
                    <a:pt x="116" y="92"/>
                  </a:lnTo>
                  <a:lnTo>
                    <a:pt x="121" y="94"/>
                  </a:lnTo>
                  <a:lnTo>
                    <a:pt x="126" y="99"/>
                  </a:lnTo>
                  <a:lnTo>
                    <a:pt x="133" y="104"/>
                  </a:lnTo>
                  <a:lnTo>
                    <a:pt x="143" y="107"/>
                  </a:lnTo>
                  <a:lnTo>
                    <a:pt x="150" y="109"/>
                  </a:lnTo>
                  <a:lnTo>
                    <a:pt x="152" y="109"/>
                  </a:lnTo>
                  <a:close/>
                </a:path>
              </a:pathLst>
            </a:custGeom>
            <a:solidFill>
              <a:srgbClr val="008000"/>
            </a:solidFill>
            <a:ln w="9525">
              <a:solidFill>
                <a:schemeClr val="tx1"/>
              </a:solidFill>
              <a:round/>
              <a:headEnd/>
              <a:tailEnd/>
            </a:ln>
          </p:spPr>
          <p:txBody>
            <a:bodyPr/>
            <a:lstStyle/>
            <a:p>
              <a:endParaRPr lang="en-US" dirty="0"/>
            </a:p>
          </p:txBody>
        </p:sp>
        <p:sp>
          <p:nvSpPr>
            <p:cNvPr id="4" name="Freeform 82"/>
            <p:cNvSpPr>
              <a:spLocks/>
            </p:cNvSpPr>
            <p:nvPr/>
          </p:nvSpPr>
          <p:spPr bwMode="auto">
            <a:xfrm>
              <a:off x="1313" y="1025"/>
              <a:ext cx="22" cy="19"/>
            </a:xfrm>
            <a:custGeom>
              <a:avLst/>
              <a:gdLst>
                <a:gd name="T0" fmla="*/ 22 w 22"/>
                <a:gd name="T1" fmla="*/ 19 h 19"/>
                <a:gd name="T2" fmla="*/ 22 w 22"/>
                <a:gd name="T3" fmla="*/ 17 h 19"/>
                <a:gd name="T4" fmla="*/ 19 w 22"/>
                <a:gd name="T5" fmla="*/ 10 h 19"/>
                <a:gd name="T6" fmla="*/ 14 w 22"/>
                <a:gd name="T7" fmla="*/ 3 h 19"/>
                <a:gd name="T8" fmla="*/ 7 w 22"/>
                <a:gd name="T9" fmla="*/ 0 h 19"/>
                <a:gd name="T10" fmla="*/ 2 w 22"/>
                <a:gd name="T11" fmla="*/ 0 h 19"/>
                <a:gd name="T12" fmla="*/ 0 w 22"/>
                <a:gd name="T13" fmla="*/ 3 h 19"/>
                <a:gd name="T14" fmla="*/ 2 w 22"/>
                <a:gd name="T15" fmla="*/ 7 h 19"/>
                <a:gd name="T16" fmla="*/ 7 w 22"/>
                <a:gd name="T17" fmla="*/ 12 h 19"/>
                <a:gd name="T18" fmla="*/ 12 w 22"/>
                <a:gd name="T19" fmla="*/ 17 h 19"/>
                <a:gd name="T20" fmla="*/ 17 w 22"/>
                <a:gd name="T21" fmla="*/ 19 h 19"/>
                <a:gd name="T22" fmla="*/ 19 w 22"/>
                <a:gd name="T23" fmla="*/ 19 h 19"/>
                <a:gd name="T24" fmla="*/ 22 w 2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2" y="19"/>
                  </a:moveTo>
                  <a:lnTo>
                    <a:pt x="22" y="17"/>
                  </a:lnTo>
                  <a:lnTo>
                    <a:pt x="19" y="10"/>
                  </a:lnTo>
                  <a:lnTo>
                    <a:pt x="14" y="3"/>
                  </a:lnTo>
                  <a:lnTo>
                    <a:pt x="7" y="0"/>
                  </a:lnTo>
                  <a:lnTo>
                    <a:pt x="2" y="0"/>
                  </a:lnTo>
                  <a:lnTo>
                    <a:pt x="0" y="3"/>
                  </a:lnTo>
                  <a:lnTo>
                    <a:pt x="2" y="7"/>
                  </a:lnTo>
                  <a:lnTo>
                    <a:pt x="7" y="12"/>
                  </a:lnTo>
                  <a:lnTo>
                    <a:pt x="12" y="17"/>
                  </a:lnTo>
                  <a:lnTo>
                    <a:pt x="17" y="19"/>
                  </a:lnTo>
                  <a:lnTo>
                    <a:pt x="19" y="19"/>
                  </a:lnTo>
                  <a:lnTo>
                    <a:pt x="22" y="19"/>
                  </a:lnTo>
                  <a:close/>
                </a:path>
              </a:pathLst>
            </a:custGeom>
            <a:solidFill>
              <a:srgbClr val="008000"/>
            </a:solidFill>
            <a:ln w="9525">
              <a:solidFill>
                <a:schemeClr val="tx1"/>
              </a:solidFill>
              <a:round/>
              <a:headEnd/>
              <a:tailEnd/>
            </a:ln>
          </p:spPr>
          <p:txBody>
            <a:bodyPr/>
            <a:lstStyle/>
            <a:p>
              <a:endParaRPr lang="en-US" dirty="0"/>
            </a:p>
          </p:txBody>
        </p:sp>
        <p:sp>
          <p:nvSpPr>
            <p:cNvPr id="5" name="Freeform 83"/>
            <p:cNvSpPr>
              <a:spLocks/>
            </p:cNvSpPr>
            <p:nvPr/>
          </p:nvSpPr>
          <p:spPr bwMode="auto">
            <a:xfrm>
              <a:off x="1267" y="979"/>
              <a:ext cx="29" cy="24"/>
            </a:xfrm>
            <a:custGeom>
              <a:avLst/>
              <a:gdLst>
                <a:gd name="T0" fmla="*/ 29 w 29"/>
                <a:gd name="T1" fmla="*/ 22 h 24"/>
                <a:gd name="T2" fmla="*/ 26 w 29"/>
                <a:gd name="T3" fmla="*/ 20 h 24"/>
                <a:gd name="T4" fmla="*/ 24 w 29"/>
                <a:gd name="T5" fmla="*/ 15 h 24"/>
                <a:gd name="T6" fmla="*/ 19 w 29"/>
                <a:gd name="T7" fmla="*/ 10 h 24"/>
                <a:gd name="T8" fmla="*/ 12 w 29"/>
                <a:gd name="T9" fmla="*/ 3 h 24"/>
                <a:gd name="T10" fmla="*/ 5 w 29"/>
                <a:gd name="T11" fmla="*/ 0 h 24"/>
                <a:gd name="T12" fmla="*/ 0 w 29"/>
                <a:gd name="T13" fmla="*/ 3 h 24"/>
                <a:gd name="T14" fmla="*/ 0 w 29"/>
                <a:gd name="T15" fmla="*/ 7 h 24"/>
                <a:gd name="T16" fmla="*/ 2 w 29"/>
                <a:gd name="T17" fmla="*/ 12 h 24"/>
                <a:gd name="T18" fmla="*/ 10 w 29"/>
                <a:gd name="T19" fmla="*/ 17 h 24"/>
                <a:gd name="T20" fmla="*/ 17 w 29"/>
                <a:gd name="T21" fmla="*/ 22 h 24"/>
                <a:gd name="T22" fmla="*/ 22 w 29"/>
                <a:gd name="T23" fmla="*/ 24 h 24"/>
                <a:gd name="T24" fmla="*/ 29 w 29"/>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29" y="22"/>
                  </a:moveTo>
                  <a:lnTo>
                    <a:pt x="26" y="20"/>
                  </a:lnTo>
                  <a:lnTo>
                    <a:pt x="24" y="15"/>
                  </a:lnTo>
                  <a:lnTo>
                    <a:pt x="19" y="10"/>
                  </a:lnTo>
                  <a:lnTo>
                    <a:pt x="12" y="3"/>
                  </a:lnTo>
                  <a:lnTo>
                    <a:pt x="5" y="0"/>
                  </a:lnTo>
                  <a:lnTo>
                    <a:pt x="0" y="3"/>
                  </a:lnTo>
                  <a:lnTo>
                    <a:pt x="0" y="7"/>
                  </a:lnTo>
                  <a:lnTo>
                    <a:pt x="2" y="12"/>
                  </a:lnTo>
                  <a:lnTo>
                    <a:pt x="10" y="17"/>
                  </a:lnTo>
                  <a:lnTo>
                    <a:pt x="17" y="22"/>
                  </a:lnTo>
                  <a:lnTo>
                    <a:pt x="22" y="24"/>
                  </a:lnTo>
                  <a:lnTo>
                    <a:pt x="29" y="22"/>
                  </a:lnTo>
                  <a:close/>
                </a:path>
              </a:pathLst>
            </a:custGeom>
            <a:solidFill>
              <a:srgbClr val="008000"/>
            </a:solidFill>
            <a:ln w="9525">
              <a:solidFill>
                <a:schemeClr val="tx1"/>
              </a:solidFill>
              <a:round/>
              <a:headEnd/>
              <a:tailEnd/>
            </a:ln>
          </p:spPr>
          <p:txBody>
            <a:bodyPr/>
            <a:lstStyle/>
            <a:p>
              <a:endParaRPr lang="en-US" dirty="0"/>
            </a:p>
          </p:txBody>
        </p:sp>
        <p:sp>
          <p:nvSpPr>
            <p:cNvPr id="6" name="Freeform 84"/>
            <p:cNvSpPr>
              <a:spLocks/>
            </p:cNvSpPr>
            <p:nvPr/>
          </p:nvSpPr>
          <p:spPr bwMode="auto">
            <a:xfrm>
              <a:off x="537" y="1165"/>
              <a:ext cx="68" cy="27"/>
            </a:xfrm>
            <a:custGeom>
              <a:avLst/>
              <a:gdLst>
                <a:gd name="T0" fmla="*/ 68 w 68"/>
                <a:gd name="T1" fmla="*/ 15 h 27"/>
                <a:gd name="T2" fmla="*/ 39 w 68"/>
                <a:gd name="T3" fmla="*/ 0 h 27"/>
                <a:gd name="T4" fmla="*/ 7 w 68"/>
                <a:gd name="T5" fmla="*/ 20 h 27"/>
                <a:gd name="T6" fmla="*/ 5 w 68"/>
                <a:gd name="T7" fmla="*/ 20 h 27"/>
                <a:gd name="T8" fmla="*/ 2 w 68"/>
                <a:gd name="T9" fmla="*/ 22 h 27"/>
                <a:gd name="T10" fmla="*/ 0 w 68"/>
                <a:gd name="T11" fmla="*/ 27 h 27"/>
                <a:gd name="T12" fmla="*/ 10 w 68"/>
                <a:gd name="T13" fmla="*/ 27 h 27"/>
                <a:gd name="T14" fmla="*/ 27 w 68"/>
                <a:gd name="T15" fmla="*/ 24 h 27"/>
                <a:gd name="T16" fmla="*/ 46 w 68"/>
                <a:gd name="T17" fmla="*/ 20 h 27"/>
                <a:gd name="T18" fmla="*/ 60 w 68"/>
                <a:gd name="T19" fmla="*/ 17 h 27"/>
                <a:gd name="T20" fmla="*/ 68 w 68"/>
                <a:gd name="T21" fmla="*/ 1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27"/>
                <a:gd name="T35" fmla="*/ 68 w 6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27">
                  <a:moveTo>
                    <a:pt x="68" y="15"/>
                  </a:moveTo>
                  <a:lnTo>
                    <a:pt x="39" y="0"/>
                  </a:lnTo>
                  <a:lnTo>
                    <a:pt x="7" y="20"/>
                  </a:lnTo>
                  <a:lnTo>
                    <a:pt x="5" y="20"/>
                  </a:lnTo>
                  <a:lnTo>
                    <a:pt x="2" y="22"/>
                  </a:lnTo>
                  <a:lnTo>
                    <a:pt x="0" y="27"/>
                  </a:lnTo>
                  <a:lnTo>
                    <a:pt x="10" y="27"/>
                  </a:lnTo>
                  <a:lnTo>
                    <a:pt x="27" y="24"/>
                  </a:lnTo>
                  <a:lnTo>
                    <a:pt x="46" y="20"/>
                  </a:lnTo>
                  <a:lnTo>
                    <a:pt x="60" y="17"/>
                  </a:lnTo>
                  <a:lnTo>
                    <a:pt x="68" y="15"/>
                  </a:lnTo>
                  <a:close/>
                </a:path>
              </a:pathLst>
            </a:custGeom>
            <a:solidFill>
              <a:srgbClr val="008000"/>
            </a:solidFill>
            <a:ln w="9525">
              <a:solidFill>
                <a:schemeClr val="tx1"/>
              </a:solidFill>
              <a:round/>
              <a:headEnd/>
              <a:tailEnd/>
            </a:ln>
          </p:spPr>
          <p:txBody>
            <a:bodyPr/>
            <a:lstStyle/>
            <a:p>
              <a:endParaRPr lang="en-US" dirty="0"/>
            </a:p>
          </p:txBody>
        </p:sp>
        <p:sp>
          <p:nvSpPr>
            <p:cNvPr id="7" name="Freeform 85"/>
            <p:cNvSpPr>
              <a:spLocks/>
            </p:cNvSpPr>
            <p:nvPr/>
          </p:nvSpPr>
          <p:spPr bwMode="auto">
            <a:xfrm>
              <a:off x="467" y="1197"/>
              <a:ext cx="68" cy="46"/>
            </a:xfrm>
            <a:custGeom>
              <a:avLst/>
              <a:gdLst>
                <a:gd name="T0" fmla="*/ 68 w 68"/>
                <a:gd name="T1" fmla="*/ 4 h 46"/>
                <a:gd name="T2" fmla="*/ 65 w 68"/>
                <a:gd name="T3" fmla="*/ 7 h 46"/>
                <a:gd name="T4" fmla="*/ 60 w 68"/>
                <a:gd name="T5" fmla="*/ 9 h 46"/>
                <a:gd name="T6" fmla="*/ 55 w 68"/>
                <a:gd name="T7" fmla="*/ 14 h 46"/>
                <a:gd name="T8" fmla="*/ 46 w 68"/>
                <a:gd name="T9" fmla="*/ 17 h 46"/>
                <a:gd name="T10" fmla="*/ 41 w 68"/>
                <a:gd name="T11" fmla="*/ 19 h 46"/>
                <a:gd name="T12" fmla="*/ 39 w 68"/>
                <a:gd name="T13" fmla="*/ 17 h 46"/>
                <a:gd name="T14" fmla="*/ 39 w 68"/>
                <a:gd name="T15" fmla="*/ 17 h 46"/>
                <a:gd name="T16" fmla="*/ 34 w 68"/>
                <a:gd name="T17" fmla="*/ 21 h 46"/>
                <a:gd name="T18" fmla="*/ 26 w 68"/>
                <a:gd name="T19" fmla="*/ 29 h 46"/>
                <a:gd name="T20" fmla="*/ 22 w 68"/>
                <a:gd name="T21" fmla="*/ 31 h 46"/>
                <a:gd name="T22" fmla="*/ 17 w 68"/>
                <a:gd name="T23" fmla="*/ 36 h 46"/>
                <a:gd name="T24" fmla="*/ 14 w 68"/>
                <a:gd name="T25" fmla="*/ 36 h 46"/>
                <a:gd name="T26" fmla="*/ 12 w 68"/>
                <a:gd name="T27" fmla="*/ 38 h 46"/>
                <a:gd name="T28" fmla="*/ 7 w 68"/>
                <a:gd name="T29" fmla="*/ 43 h 46"/>
                <a:gd name="T30" fmla="*/ 2 w 68"/>
                <a:gd name="T31" fmla="*/ 46 h 46"/>
                <a:gd name="T32" fmla="*/ 0 w 68"/>
                <a:gd name="T33" fmla="*/ 43 h 46"/>
                <a:gd name="T34" fmla="*/ 2 w 68"/>
                <a:gd name="T35" fmla="*/ 36 h 46"/>
                <a:gd name="T36" fmla="*/ 7 w 68"/>
                <a:gd name="T37" fmla="*/ 29 h 46"/>
                <a:gd name="T38" fmla="*/ 10 w 68"/>
                <a:gd name="T39" fmla="*/ 24 h 46"/>
                <a:gd name="T40" fmla="*/ 12 w 68"/>
                <a:gd name="T41" fmla="*/ 21 h 46"/>
                <a:gd name="T42" fmla="*/ 39 w 68"/>
                <a:gd name="T43" fmla="*/ 4 h 46"/>
                <a:gd name="T44" fmla="*/ 41 w 68"/>
                <a:gd name="T45" fmla="*/ 2 h 46"/>
                <a:gd name="T46" fmla="*/ 51 w 68"/>
                <a:gd name="T47" fmla="*/ 0 h 46"/>
                <a:gd name="T48" fmla="*/ 58 w 68"/>
                <a:gd name="T49" fmla="*/ 0 h 46"/>
                <a:gd name="T50" fmla="*/ 68 w 68"/>
                <a:gd name="T51" fmla="*/ 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6"/>
                <a:gd name="T80" fmla="*/ 68 w 68"/>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6">
                  <a:moveTo>
                    <a:pt x="68" y="4"/>
                  </a:moveTo>
                  <a:lnTo>
                    <a:pt x="65" y="7"/>
                  </a:lnTo>
                  <a:lnTo>
                    <a:pt x="60" y="9"/>
                  </a:lnTo>
                  <a:lnTo>
                    <a:pt x="55" y="14"/>
                  </a:lnTo>
                  <a:lnTo>
                    <a:pt x="46" y="17"/>
                  </a:lnTo>
                  <a:lnTo>
                    <a:pt x="41" y="19"/>
                  </a:lnTo>
                  <a:lnTo>
                    <a:pt x="39" y="17"/>
                  </a:lnTo>
                  <a:lnTo>
                    <a:pt x="34" y="21"/>
                  </a:lnTo>
                  <a:lnTo>
                    <a:pt x="26" y="29"/>
                  </a:lnTo>
                  <a:lnTo>
                    <a:pt x="22" y="31"/>
                  </a:lnTo>
                  <a:lnTo>
                    <a:pt x="17" y="36"/>
                  </a:lnTo>
                  <a:lnTo>
                    <a:pt x="14" y="36"/>
                  </a:lnTo>
                  <a:lnTo>
                    <a:pt x="12" y="38"/>
                  </a:lnTo>
                  <a:lnTo>
                    <a:pt x="7" y="43"/>
                  </a:lnTo>
                  <a:lnTo>
                    <a:pt x="2" y="46"/>
                  </a:lnTo>
                  <a:lnTo>
                    <a:pt x="0" y="43"/>
                  </a:lnTo>
                  <a:lnTo>
                    <a:pt x="2" y="36"/>
                  </a:lnTo>
                  <a:lnTo>
                    <a:pt x="7" y="29"/>
                  </a:lnTo>
                  <a:lnTo>
                    <a:pt x="10" y="24"/>
                  </a:lnTo>
                  <a:lnTo>
                    <a:pt x="12" y="21"/>
                  </a:lnTo>
                  <a:lnTo>
                    <a:pt x="39" y="4"/>
                  </a:lnTo>
                  <a:lnTo>
                    <a:pt x="41" y="2"/>
                  </a:lnTo>
                  <a:lnTo>
                    <a:pt x="51" y="0"/>
                  </a:lnTo>
                  <a:lnTo>
                    <a:pt x="58" y="0"/>
                  </a:lnTo>
                  <a:lnTo>
                    <a:pt x="68" y="4"/>
                  </a:lnTo>
                  <a:close/>
                </a:path>
              </a:pathLst>
            </a:custGeom>
            <a:solidFill>
              <a:srgbClr val="008000"/>
            </a:solidFill>
            <a:ln w="9525">
              <a:solidFill>
                <a:schemeClr val="tx1"/>
              </a:solidFill>
              <a:round/>
              <a:headEnd/>
              <a:tailEnd/>
            </a:ln>
          </p:spPr>
          <p:txBody>
            <a:bodyPr/>
            <a:lstStyle/>
            <a:p>
              <a:endParaRPr lang="en-US" dirty="0"/>
            </a:p>
          </p:txBody>
        </p:sp>
        <p:sp>
          <p:nvSpPr>
            <p:cNvPr id="8" name="Freeform 86"/>
            <p:cNvSpPr>
              <a:spLocks/>
            </p:cNvSpPr>
            <p:nvPr/>
          </p:nvSpPr>
          <p:spPr bwMode="auto">
            <a:xfrm>
              <a:off x="431" y="1233"/>
              <a:ext cx="19" cy="14"/>
            </a:xfrm>
            <a:custGeom>
              <a:avLst/>
              <a:gdLst>
                <a:gd name="T0" fmla="*/ 19 w 19"/>
                <a:gd name="T1" fmla="*/ 12 h 14"/>
                <a:gd name="T2" fmla="*/ 19 w 19"/>
                <a:gd name="T3" fmla="*/ 10 h 14"/>
                <a:gd name="T4" fmla="*/ 17 w 19"/>
                <a:gd name="T5" fmla="*/ 5 h 14"/>
                <a:gd name="T6" fmla="*/ 12 w 19"/>
                <a:gd name="T7" fmla="*/ 0 h 14"/>
                <a:gd name="T8" fmla="*/ 4 w 19"/>
                <a:gd name="T9" fmla="*/ 0 h 14"/>
                <a:gd name="T10" fmla="*/ 0 w 19"/>
                <a:gd name="T11" fmla="*/ 5 h 14"/>
                <a:gd name="T12" fmla="*/ 2 w 19"/>
                <a:gd name="T13" fmla="*/ 12 h 14"/>
                <a:gd name="T14" fmla="*/ 9 w 19"/>
                <a:gd name="T15" fmla="*/ 14 h 14"/>
                <a:gd name="T16" fmla="*/ 19 w 19"/>
                <a:gd name="T17" fmla="*/ 1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
                <a:gd name="T29" fmla="*/ 19 w 1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
                  <a:moveTo>
                    <a:pt x="19" y="12"/>
                  </a:moveTo>
                  <a:lnTo>
                    <a:pt x="19" y="10"/>
                  </a:lnTo>
                  <a:lnTo>
                    <a:pt x="17" y="5"/>
                  </a:lnTo>
                  <a:lnTo>
                    <a:pt x="12" y="0"/>
                  </a:lnTo>
                  <a:lnTo>
                    <a:pt x="4" y="0"/>
                  </a:lnTo>
                  <a:lnTo>
                    <a:pt x="0" y="5"/>
                  </a:lnTo>
                  <a:lnTo>
                    <a:pt x="2" y="12"/>
                  </a:lnTo>
                  <a:lnTo>
                    <a:pt x="9" y="14"/>
                  </a:lnTo>
                  <a:lnTo>
                    <a:pt x="19" y="12"/>
                  </a:lnTo>
                  <a:close/>
                </a:path>
              </a:pathLst>
            </a:custGeom>
            <a:solidFill>
              <a:srgbClr val="008000"/>
            </a:solidFill>
            <a:ln w="9525">
              <a:solidFill>
                <a:schemeClr val="tx1"/>
              </a:solidFill>
              <a:round/>
              <a:headEnd/>
              <a:tailEnd/>
            </a:ln>
          </p:spPr>
          <p:txBody>
            <a:bodyPr/>
            <a:lstStyle/>
            <a:p>
              <a:endParaRPr lang="en-US" dirty="0"/>
            </a:p>
          </p:txBody>
        </p:sp>
        <p:sp>
          <p:nvSpPr>
            <p:cNvPr id="9" name="Freeform 87"/>
            <p:cNvSpPr>
              <a:spLocks/>
            </p:cNvSpPr>
            <p:nvPr/>
          </p:nvSpPr>
          <p:spPr bwMode="auto">
            <a:xfrm>
              <a:off x="404" y="1250"/>
              <a:ext cx="19" cy="12"/>
            </a:xfrm>
            <a:custGeom>
              <a:avLst/>
              <a:gdLst>
                <a:gd name="T0" fmla="*/ 19 w 19"/>
                <a:gd name="T1" fmla="*/ 2 h 12"/>
                <a:gd name="T2" fmla="*/ 17 w 19"/>
                <a:gd name="T3" fmla="*/ 2 h 12"/>
                <a:gd name="T4" fmla="*/ 10 w 19"/>
                <a:gd name="T5" fmla="*/ 0 h 12"/>
                <a:gd name="T6" fmla="*/ 5 w 19"/>
                <a:gd name="T7" fmla="*/ 2 h 12"/>
                <a:gd name="T8" fmla="*/ 0 w 19"/>
                <a:gd name="T9" fmla="*/ 7 h 12"/>
                <a:gd name="T10" fmla="*/ 2 w 19"/>
                <a:gd name="T11" fmla="*/ 12 h 12"/>
                <a:gd name="T12" fmla="*/ 7 w 19"/>
                <a:gd name="T13" fmla="*/ 12 h 12"/>
                <a:gd name="T14" fmla="*/ 15 w 19"/>
                <a:gd name="T15" fmla="*/ 9 h 12"/>
                <a:gd name="T16" fmla="*/ 19 w 19"/>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19" y="2"/>
                  </a:moveTo>
                  <a:lnTo>
                    <a:pt x="17" y="2"/>
                  </a:lnTo>
                  <a:lnTo>
                    <a:pt x="10" y="0"/>
                  </a:lnTo>
                  <a:lnTo>
                    <a:pt x="5" y="2"/>
                  </a:lnTo>
                  <a:lnTo>
                    <a:pt x="0" y="7"/>
                  </a:lnTo>
                  <a:lnTo>
                    <a:pt x="2" y="12"/>
                  </a:lnTo>
                  <a:lnTo>
                    <a:pt x="7" y="12"/>
                  </a:lnTo>
                  <a:lnTo>
                    <a:pt x="15" y="9"/>
                  </a:lnTo>
                  <a:lnTo>
                    <a:pt x="19" y="2"/>
                  </a:lnTo>
                  <a:close/>
                </a:path>
              </a:pathLst>
            </a:custGeom>
            <a:solidFill>
              <a:srgbClr val="008000"/>
            </a:solidFill>
            <a:ln w="9525">
              <a:solidFill>
                <a:schemeClr val="tx1"/>
              </a:solidFill>
              <a:round/>
              <a:headEnd/>
              <a:tailEnd/>
            </a:ln>
          </p:spPr>
          <p:txBody>
            <a:bodyPr/>
            <a:lstStyle/>
            <a:p>
              <a:endParaRPr lang="en-US" dirty="0"/>
            </a:p>
          </p:txBody>
        </p:sp>
        <p:sp>
          <p:nvSpPr>
            <p:cNvPr id="10" name="Freeform 88"/>
            <p:cNvSpPr>
              <a:spLocks/>
            </p:cNvSpPr>
            <p:nvPr/>
          </p:nvSpPr>
          <p:spPr bwMode="auto">
            <a:xfrm>
              <a:off x="370" y="1247"/>
              <a:ext cx="15" cy="15"/>
            </a:xfrm>
            <a:custGeom>
              <a:avLst/>
              <a:gdLst>
                <a:gd name="T0" fmla="*/ 15 w 15"/>
                <a:gd name="T1" fmla="*/ 15 h 15"/>
                <a:gd name="T2" fmla="*/ 15 w 15"/>
                <a:gd name="T3" fmla="*/ 12 h 15"/>
                <a:gd name="T4" fmla="*/ 12 w 15"/>
                <a:gd name="T5" fmla="*/ 5 h 15"/>
                <a:gd name="T6" fmla="*/ 7 w 15"/>
                <a:gd name="T7" fmla="*/ 0 h 15"/>
                <a:gd name="T8" fmla="*/ 3 w 15"/>
                <a:gd name="T9" fmla="*/ 0 h 15"/>
                <a:gd name="T10" fmla="*/ 0 w 15"/>
                <a:gd name="T11" fmla="*/ 5 h 15"/>
                <a:gd name="T12" fmla="*/ 3 w 15"/>
                <a:gd name="T13" fmla="*/ 12 h 15"/>
                <a:gd name="T14" fmla="*/ 10 w 15"/>
                <a:gd name="T15" fmla="*/ 15 h 15"/>
                <a:gd name="T16" fmla="*/ 15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15"/>
                  </a:moveTo>
                  <a:lnTo>
                    <a:pt x="15" y="12"/>
                  </a:lnTo>
                  <a:lnTo>
                    <a:pt x="12" y="5"/>
                  </a:lnTo>
                  <a:lnTo>
                    <a:pt x="7" y="0"/>
                  </a:lnTo>
                  <a:lnTo>
                    <a:pt x="3" y="0"/>
                  </a:lnTo>
                  <a:lnTo>
                    <a:pt x="0" y="5"/>
                  </a:lnTo>
                  <a:lnTo>
                    <a:pt x="3" y="12"/>
                  </a:lnTo>
                  <a:lnTo>
                    <a:pt x="10" y="15"/>
                  </a:lnTo>
                  <a:lnTo>
                    <a:pt x="15" y="15"/>
                  </a:lnTo>
                  <a:close/>
                </a:path>
              </a:pathLst>
            </a:custGeom>
            <a:solidFill>
              <a:srgbClr val="008000"/>
            </a:solidFill>
            <a:ln w="9525">
              <a:solidFill>
                <a:schemeClr val="tx1"/>
              </a:solidFill>
              <a:round/>
              <a:headEnd/>
              <a:tailEnd/>
            </a:ln>
          </p:spPr>
          <p:txBody>
            <a:bodyPr/>
            <a:lstStyle/>
            <a:p>
              <a:endParaRPr lang="en-US" dirty="0"/>
            </a:p>
          </p:txBody>
        </p:sp>
        <p:sp>
          <p:nvSpPr>
            <p:cNvPr id="11" name="Freeform 89"/>
            <p:cNvSpPr>
              <a:spLocks/>
            </p:cNvSpPr>
            <p:nvPr/>
          </p:nvSpPr>
          <p:spPr bwMode="auto">
            <a:xfrm>
              <a:off x="353" y="1264"/>
              <a:ext cx="10" cy="10"/>
            </a:xfrm>
            <a:custGeom>
              <a:avLst/>
              <a:gdLst>
                <a:gd name="T0" fmla="*/ 8 w 10"/>
                <a:gd name="T1" fmla="*/ 0 h 10"/>
                <a:gd name="T2" fmla="*/ 5 w 10"/>
                <a:gd name="T3" fmla="*/ 0 h 10"/>
                <a:gd name="T4" fmla="*/ 3 w 10"/>
                <a:gd name="T5" fmla="*/ 0 h 10"/>
                <a:gd name="T6" fmla="*/ 0 w 10"/>
                <a:gd name="T7" fmla="*/ 3 h 10"/>
                <a:gd name="T8" fmla="*/ 0 w 10"/>
                <a:gd name="T9" fmla="*/ 8 h 10"/>
                <a:gd name="T10" fmla="*/ 5 w 10"/>
                <a:gd name="T11" fmla="*/ 10 h 10"/>
                <a:gd name="T12" fmla="*/ 8 w 10"/>
                <a:gd name="T13" fmla="*/ 8 h 10"/>
                <a:gd name="T14" fmla="*/ 10 w 10"/>
                <a:gd name="T15" fmla="*/ 5 h 10"/>
                <a:gd name="T16" fmla="*/ 8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8" y="0"/>
                  </a:moveTo>
                  <a:lnTo>
                    <a:pt x="5" y="0"/>
                  </a:lnTo>
                  <a:lnTo>
                    <a:pt x="3" y="0"/>
                  </a:lnTo>
                  <a:lnTo>
                    <a:pt x="0" y="3"/>
                  </a:lnTo>
                  <a:lnTo>
                    <a:pt x="0" y="8"/>
                  </a:lnTo>
                  <a:lnTo>
                    <a:pt x="5" y="10"/>
                  </a:lnTo>
                  <a:lnTo>
                    <a:pt x="8" y="8"/>
                  </a:lnTo>
                  <a:lnTo>
                    <a:pt x="10" y="5"/>
                  </a:lnTo>
                  <a:lnTo>
                    <a:pt x="8" y="0"/>
                  </a:lnTo>
                  <a:close/>
                </a:path>
              </a:pathLst>
            </a:custGeom>
            <a:solidFill>
              <a:srgbClr val="008000"/>
            </a:solidFill>
            <a:ln w="9525">
              <a:solidFill>
                <a:schemeClr val="tx1"/>
              </a:solidFill>
              <a:round/>
              <a:headEnd/>
              <a:tailEnd/>
            </a:ln>
          </p:spPr>
          <p:txBody>
            <a:bodyPr/>
            <a:lstStyle/>
            <a:p>
              <a:endParaRPr lang="en-US" dirty="0"/>
            </a:p>
          </p:txBody>
        </p:sp>
      </p:grpSp>
      <p:grpSp>
        <p:nvGrpSpPr>
          <p:cNvPr id="2128" name="Group 90"/>
          <p:cNvGrpSpPr>
            <a:grpSpLocks/>
          </p:cNvGrpSpPr>
          <p:nvPr/>
        </p:nvGrpSpPr>
        <p:grpSpPr bwMode="auto">
          <a:xfrm>
            <a:off x="2698750" y="5559425"/>
            <a:ext cx="533400" cy="381000"/>
            <a:chOff x="341" y="3207"/>
            <a:chExt cx="735" cy="474"/>
          </a:xfrm>
        </p:grpSpPr>
        <p:sp>
          <p:nvSpPr>
            <p:cNvPr id="2240" name="Freeform 91"/>
            <p:cNvSpPr>
              <a:spLocks/>
            </p:cNvSpPr>
            <p:nvPr/>
          </p:nvSpPr>
          <p:spPr bwMode="auto">
            <a:xfrm>
              <a:off x="341" y="3243"/>
              <a:ext cx="27" cy="29"/>
            </a:xfrm>
            <a:custGeom>
              <a:avLst/>
              <a:gdLst>
                <a:gd name="T0" fmla="*/ 22 w 27"/>
                <a:gd name="T1" fmla="*/ 0 h 29"/>
                <a:gd name="T2" fmla="*/ 0 w 27"/>
                <a:gd name="T3" fmla="*/ 22 h 29"/>
                <a:gd name="T4" fmla="*/ 3 w 27"/>
                <a:gd name="T5" fmla="*/ 24 h 29"/>
                <a:gd name="T6" fmla="*/ 5 w 27"/>
                <a:gd name="T7" fmla="*/ 27 h 29"/>
                <a:gd name="T8" fmla="*/ 10 w 27"/>
                <a:gd name="T9" fmla="*/ 29 h 29"/>
                <a:gd name="T10" fmla="*/ 15 w 27"/>
                <a:gd name="T11" fmla="*/ 27 h 29"/>
                <a:gd name="T12" fmla="*/ 20 w 27"/>
                <a:gd name="T13" fmla="*/ 22 h 29"/>
                <a:gd name="T14" fmla="*/ 22 w 27"/>
                <a:gd name="T15" fmla="*/ 17 h 29"/>
                <a:gd name="T16" fmla="*/ 22 w 27"/>
                <a:gd name="T17" fmla="*/ 15 h 29"/>
                <a:gd name="T18" fmla="*/ 22 w 27"/>
                <a:gd name="T19" fmla="*/ 12 h 29"/>
                <a:gd name="T20" fmla="*/ 24 w 27"/>
                <a:gd name="T21" fmla="*/ 10 h 29"/>
                <a:gd name="T22" fmla="*/ 27 w 27"/>
                <a:gd name="T23" fmla="*/ 5 h 29"/>
                <a:gd name="T24" fmla="*/ 27 w 27"/>
                <a:gd name="T25" fmla="*/ 3 h 29"/>
                <a:gd name="T26" fmla="*/ 22 w 2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9"/>
                <a:gd name="T44" fmla="*/ 27 w 2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9">
                  <a:moveTo>
                    <a:pt x="22" y="0"/>
                  </a:moveTo>
                  <a:lnTo>
                    <a:pt x="0" y="22"/>
                  </a:lnTo>
                  <a:lnTo>
                    <a:pt x="3" y="24"/>
                  </a:lnTo>
                  <a:lnTo>
                    <a:pt x="5" y="27"/>
                  </a:lnTo>
                  <a:lnTo>
                    <a:pt x="10" y="29"/>
                  </a:lnTo>
                  <a:lnTo>
                    <a:pt x="15" y="27"/>
                  </a:lnTo>
                  <a:lnTo>
                    <a:pt x="20" y="22"/>
                  </a:lnTo>
                  <a:lnTo>
                    <a:pt x="22" y="17"/>
                  </a:lnTo>
                  <a:lnTo>
                    <a:pt x="22" y="15"/>
                  </a:lnTo>
                  <a:lnTo>
                    <a:pt x="22" y="12"/>
                  </a:lnTo>
                  <a:lnTo>
                    <a:pt x="24" y="10"/>
                  </a:lnTo>
                  <a:lnTo>
                    <a:pt x="27" y="5"/>
                  </a:lnTo>
                  <a:lnTo>
                    <a:pt x="27" y="3"/>
                  </a:lnTo>
                  <a:lnTo>
                    <a:pt x="2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1" name="Freeform 92"/>
            <p:cNvSpPr>
              <a:spLocks/>
            </p:cNvSpPr>
            <p:nvPr/>
          </p:nvSpPr>
          <p:spPr bwMode="auto">
            <a:xfrm>
              <a:off x="404" y="3207"/>
              <a:ext cx="70" cy="53"/>
            </a:xfrm>
            <a:custGeom>
              <a:avLst/>
              <a:gdLst>
                <a:gd name="T0" fmla="*/ 19 w 70"/>
                <a:gd name="T1" fmla="*/ 2 h 53"/>
                <a:gd name="T2" fmla="*/ 15 w 70"/>
                <a:gd name="T3" fmla="*/ 5 h 53"/>
                <a:gd name="T4" fmla="*/ 7 w 70"/>
                <a:gd name="T5" fmla="*/ 12 h 53"/>
                <a:gd name="T6" fmla="*/ 0 w 70"/>
                <a:gd name="T7" fmla="*/ 22 h 53"/>
                <a:gd name="T8" fmla="*/ 0 w 70"/>
                <a:gd name="T9" fmla="*/ 29 h 53"/>
                <a:gd name="T10" fmla="*/ 5 w 70"/>
                <a:gd name="T11" fmla="*/ 34 h 53"/>
                <a:gd name="T12" fmla="*/ 10 w 70"/>
                <a:gd name="T13" fmla="*/ 39 h 53"/>
                <a:gd name="T14" fmla="*/ 17 w 70"/>
                <a:gd name="T15" fmla="*/ 41 h 53"/>
                <a:gd name="T16" fmla="*/ 24 w 70"/>
                <a:gd name="T17" fmla="*/ 46 h 53"/>
                <a:gd name="T18" fmla="*/ 34 w 70"/>
                <a:gd name="T19" fmla="*/ 51 h 53"/>
                <a:gd name="T20" fmla="*/ 44 w 70"/>
                <a:gd name="T21" fmla="*/ 53 h 53"/>
                <a:gd name="T22" fmla="*/ 51 w 70"/>
                <a:gd name="T23" fmla="*/ 53 h 53"/>
                <a:gd name="T24" fmla="*/ 58 w 70"/>
                <a:gd name="T25" fmla="*/ 48 h 53"/>
                <a:gd name="T26" fmla="*/ 63 w 70"/>
                <a:gd name="T27" fmla="*/ 44 h 53"/>
                <a:gd name="T28" fmla="*/ 65 w 70"/>
                <a:gd name="T29" fmla="*/ 39 h 53"/>
                <a:gd name="T30" fmla="*/ 65 w 70"/>
                <a:gd name="T31" fmla="*/ 34 h 53"/>
                <a:gd name="T32" fmla="*/ 65 w 70"/>
                <a:gd name="T33" fmla="*/ 27 h 53"/>
                <a:gd name="T34" fmla="*/ 68 w 70"/>
                <a:gd name="T35" fmla="*/ 22 h 53"/>
                <a:gd name="T36" fmla="*/ 70 w 70"/>
                <a:gd name="T37" fmla="*/ 17 h 53"/>
                <a:gd name="T38" fmla="*/ 70 w 70"/>
                <a:gd name="T39" fmla="*/ 12 h 53"/>
                <a:gd name="T40" fmla="*/ 60 w 70"/>
                <a:gd name="T41" fmla="*/ 5 h 53"/>
                <a:gd name="T42" fmla="*/ 44 w 70"/>
                <a:gd name="T43" fmla="*/ 0 h 53"/>
                <a:gd name="T44" fmla="*/ 31 w 70"/>
                <a:gd name="T45" fmla="*/ 0 h 53"/>
                <a:gd name="T46" fmla="*/ 22 w 70"/>
                <a:gd name="T47" fmla="*/ 0 h 53"/>
                <a:gd name="T48" fmla="*/ 19 w 70"/>
                <a:gd name="T49" fmla="*/ 2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53"/>
                <a:gd name="T77" fmla="*/ 70 w 7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53">
                  <a:moveTo>
                    <a:pt x="19" y="2"/>
                  </a:moveTo>
                  <a:lnTo>
                    <a:pt x="15" y="5"/>
                  </a:lnTo>
                  <a:lnTo>
                    <a:pt x="7" y="12"/>
                  </a:lnTo>
                  <a:lnTo>
                    <a:pt x="0" y="22"/>
                  </a:lnTo>
                  <a:lnTo>
                    <a:pt x="0" y="29"/>
                  </a:lnTo>
                  <a:lnTo>
                    <a:pt x="5" y="34"/>
                  </a:lnTo>
                  <a:lnTo>
                    <a:pt x="10" y="39"/>
                  </a:lnTo>
                  <a:lnTo>
                    <a:pt x="17" y="41"/>
                  </a:lnTo>
                  <a:lnTo>
                    <a:pt x="24" y="46"/>
                  </a:lnTo>
                  <a:lnTo>
                    <a:pt x="34" y="51"/>
                  </a:lnTo>
                  <a:lnTo>
                    <a:pt x="44" y="53"/>
                  </a:lnTo>
                  <a:lnTo>
                    <a:pt x="51" y="53"/>
                  </a:lnTo>
                  <a:lnTo>
                    <a:pt x="58" y="48"/>
                  </a:lnTo>
                  <a:lnTo>
                    <a:pt x="63" y="44"/>
                  </a:lnTo>
                  <a:lnTo>
                    <a:pt x="65" y="39"/>
                  </a:lnTo>
                  <a:lnTo>
                    <a:pt x="65" y="34"/>
                  </a:lnTo>
                  <a:lnTo>
                    <a:pt x="65" y="27"/>
                  </a:lnTo>
                  <a:lnTo>
                    <a:pt x="68" y="22"/>
                  </a:lnTo>
                  <a:lnTo>
                    <a:pt x="70" y="17"/>
                  </a:lnTo>
                  <a:lnTo>
                    <a:pt x="70" y="12"/>
                  </a:lnTo>
                  <a:lnTo>
                    <a:pt x="60" y="5"/>
                  </a:lnTo>
                  <a:lnTo>
                    <a:pt x="44" y="0"/>
                  </a:lnTo>
                  <a:lnTo>
                    <a:pt x="31" y="0"/>
                  </a:lnTo>
                  <a:lnTo>
                    <a:pt x="22" y="0"/>
                  </a:lnTo>
                  <a:lnTo>
                    <a:pt x="19" y="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2" name="Freeform 93"/>
            <p:cNvSpPr>
              <a:spLocks/>
            </p:cNvSpPr>
            <p:nvPr/>
          </p:nvSpPr>
          <p:spPr bwMode="auto">
            <a:xfrm>
              <a:off x="614" y="3284"/>
              <a:ext cx="75" cy="66"/>
            </a:xfrm>
            <a:custGeom>
              <a:avLst/>
              <a:gdLst>
                <a:gd name="T0" fmla="*/ 8 w 75"/>
                <a:gd name="T1" fmla="*/ 20 h 66"/>
                <a:gd name="T2" fmla="*/ 5 w 75"/>
                <a:gd name="T3" fmla="*/ 22 h 66"/>
                <a:gd name="T4" fmla="*/ 3 w 75"/>
                <a:gd name="T5" fmla="*/ 25 h 66"/>
                <a:gd name="T6" fmla="*/ 0 w 75"/>
                <a:gd name="T7" fmla="*/ 32 h 66"/>
                <a:gd name="T8" fmla="*/ 3 w 75"/>
                <a:gd name="T9" fmla="*/ 37 h 66"/>
                <a:gd name="T10" fmla="*/ 8 w 75"/>
                <a:gd name="T11" fmla="*/ 41 h 66"/>
                <a:gd name="T12" fmla="*/ 12 w 75"/>
                <a:gd name="T13" fmla="*/ 44 h 66"/>
                <a:gd name="T14" fmla="*/ 15 w 75"/>
                <a:gd name="T15" fmla="*/ 46 h 66"/>
                <a:gd name="T16" fmla="*/ 17 w 75"/>
                <a:gd name="T17" fmla="*/ 51 h 66"/>
                <a:gd name="T18" fmla="*/ 17 w 75"/>
                <a:gd name="T19" fmla="*/ 56 h 66"/>
                <a:gd name="T20" fmla="*/ 22 w 75"/>
                <a:gd name="T21" fmla="*/ 58 h 66"/>
                <a:gd name="T22" fmla="*/ 24 w 75"/>
                <a:gd name="T23" fmla="*/ 58 h 66"/>
                <a:gd name="T24" fmla="*/ 32 w 75"/>
                <a:gd name="T25" fmla="*/ 58 h 66"/>
                <a:gd name="T26" fmla="*/ 39 w 75"/>
                <a:gd name="T27" fmla="*/ 58 h 66"/>
                <a:gd name="T28" fmla="*/ 44 w 75"/>
                <a:gd name="T29" fmla="*/ 61 h 66"/>
                <a:gd name="T30" fmla="*/ 49 w 75"/>
                <a:gd name="T31" fmla="*/ 66 h 66"/>
                <a:gd name="T32" fmla="*/ 51 w 75"/>
                <a:gd name="T33" fmla="*/ 66 h 66"/>
                <a:gd name="T34" fmla="*/ 68 w 75"/>
                <a:gd name="T35" fmla="*/ 66 h 66"/>
                <a:gd name="T36" fmla="*/ 70 w 75"/>
                <a:gd name="T37" fmla="*/ 63 h 66"/>
                <a:gd name="T38" fmla="*/ 75 w 75"/>
                <a:gd name="T39" fmla="*/ 61 h 66"/>
                <a:gd name="T40" fmla="*/ 75 w 75"/>
                <a:gd name="T41" fmla="*/ 54 h 66"/>
                <a:gd name="T42" fmla="*/ 73 w 75"/>
                <a:gd name="T43" fmla="*/ 49 h 66"/>
                <a:gd name="T44" fmla="*/ 66 w 75"/>
                <a:gd name="T45" fmla="*/ 44 h 66"/>
                <a:gd name="T46" fmla="*/ 61 w 75"/>
                <a:gd name="T47" fmla="*/ 41 h 66"/>
                <a:gd name="T48" fmla="*/ 58 w 75"/>
                <a:gd name="T49" fmla="*/ 39 h 66"/>
                <a:gd name="T50" fmla="*/ 56 w 75"/>
                <a:gd name="T51" fmla="*/ 32 h 66"/>
                <a:gd name="T52" fmla="*/ 56 w 75"/>
                <a:gd name="T53" fmla="*/ 27 h 66"/>
                <a:gd name="T54" fmla="*/ 58 w 75"/>
                <a:gd name="T55" fmla="*/ 25 h 66"/>
                <a:gd name="T56" fmla="*/ 58 w 75"/>
                <a:gd name="T57" fmla="*/ 25 h 66"/>
                <a:gd name="T58" fmla="*/ 53 w 75"/>
                <a:gd name="T59" fmla="*/ 20 h 66"/>
                <a:gd name="T60" fmla="*/ 46 w 75"/>
                <a:gd name="T61" fmla="*/ 10 h 66"/>
                <a:gd name="T62" fmla="*/ 37 w 75"/>
                <a:gd name="T63" fmla="*/ 3 h 66"/>
                <a:gd name="T64" fmla="*/ 29 w 75"/>
                <a:gd name="T65" fmla="*/ 0 h 66"/>
                <a:gd name="T66" fmla="*/ 24 w 75"/>
                <a:gd name="T67" fmla="*/ 5 h 66"/>
                <a:gd name="T68" fmla="*/ 20 w 75"/>
                <a:gd name="T69" fmla="*/ 12 h 66"/>
                <a:gd name="T70" fmla="*/ 15 w 75"/>
                <a:gd name="T71" fmla="*/ 17 h 66"/>
                <a:gd name="T72" fmla="*/ 10 w 75"/>
                <a:gd name="T73" fmla="*/ 20 h 66"/>
                <a:gd name="T74" fmla="*/ 8 w 75"/>
                <a:gd name="T75" fmla="*/ 2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66"/>
                <a:gd name="T116" fmla="*/ 75 w 7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66">
                  <a:moveTo>
                    <a:pt x="8" y="20"/>
                  </a:moveTo>
                  <a:lnTo>
                    <a:pt x="5" y="22"/>
                  </a:lnTo>
                  <a:lnTo>
                    <a:pt x="3" y="25"/>
                  </a:lnTo>
                  <a:lnTo>
                    <a:pt x="0" y="32"/>
                  </a:lnTo>
                  <a:lnTo>
                    <a:pt x="3" y="37"/>
                  </a:lnTo>
                  <a:lnTo>
                    <a:pt x="8" y="41"/>
                  </a:lnTo>
                  <a:lnTo>
                    <a:pt x="12" y="44"/>
                  </a:lnTo>
                  <a:lnTo>
                    <a:pt x="15" y="46"/>
                  </a:lnTo>
                  <a:lnTo>
                    <a:pt x="17" y="51"/>
                  </a:lnTo>
                  <a:lnTo>
                    <a:pt x="17" y="56"/>
                  </a:lnTo>
                  <a:lnTo>
                    <a:pt x="22" y="58"/>
                  </a:lnTo>
                  <a:lnTo>
                    <a:pt x="24" y="58"/>
                  </a:lnTo>
                  <a:lnTo>
                    <a:pt x="32" y="58"/>
                  </a:lnTo>
                  <a:lnTo>
                    <a:pt x="39" y="58"/>
                  </a:lnTo>
                  <a:lnTo>
                    <a:pt x="44" y="61"/>
                  </a:lnTo>
                  <a:lnTo>
                    <a:pt x="49" y="66"/>
                  </a:lnTo>
                  <a:lnTo>
                    <a:pt x="51" y="66"/>
                  </a:lnTo>
                  <a:lnTo>
                    <a:pt x="68" y="66"/>
                  </a:lnTo>
                  <a:lnTo>
                    <a:pt x="70" y="63"/>
                  </a:lnTo>
                  <a:lnTo>
                    <a:pt x="75" y="61"/>
                  </a:lnTo>
                  <a:lnTo>
                    <a:pt x="75" y="54"/>
                  </a:lnTo>
                  <a:lnTo>
                    <a:pt x="73" y="49"/>
                  </a:lnTo>
                  <a:lnTo>
                    <a:pt x="66" y="44"/>
                  </a:lnTo>
                  <a:lnTo>
                    <a:pt x="61" y="41"/>
                  </a:lnTo>
                  <a:lnTo>
                    <a:pt x="58" y="39"/>
                  </a:lnTo>
                  <a:lnTo>
                    <a:pt x="56" y="32"/>
                  </a:lnTo>
                  <a:lnTo>
                    <a:pt x="56" y="27"/>
                  </a:lnTo>
                  <a:lnTo>
                    <a:pt x="58" y="25"/>
                  </a:lnTo>
                  <a:lnTo>
                    <a:pt x="53" y="20"/>
                  </a:lnTo>
                  <a:lnTo>
                    <a:pt x="46" y="10"/>
                  </a:lnTo>
                  <a:lnTo>
                    <a:pt x="37" y="3"/>
                  </a:lnTo>
                  <a:lnTo>
                    <a:pt x="29" y="0"/>
                  </a:lnTo>
                  <a:lnTo>
                    <a:pt x="24" y="5"/>
                  </a:lnTo>
                  <a:lnTo>
                    <a:pt x="20" y="12"/>
                  </a:lnTo>
                  <a:lnTo>
                    <a:pt x="15" y="17"/>
                  </a:lnTo>
                  <a:lnTo>
                    <a:pt x="10" y="20"/>
                  </a:lnTo>
                  <a:lnTo>
                    <a:pt x="8" y="2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3" name="Freeform 94"/>
            <p:cNvSpPr>
              <a:spLocks/>
            </p:cNvSpPr>
            <p:nvPr/>
          </p:nvSpPr>
          <p:spPr bwMode="auto">
            <a:xfrm>
              <a:off x="742" y="3354"/>
              <a:ext cx="73" cy="29"/>
            </a:xfrm>
            <a:custGeom>
              <a:avLst/>
              <a:gdLst>
                <a:gd name="T0" fmla="*/ 0 w 73"/>
                <a:gd name="T1" fmla="*/ 17 h 29"/>
                <a:gd name="T2" fmla="*/ 5 w 73"/>
                <a:gd name="T3" fmla="*/ 17 h 29"/>
                <a:gd name="T4" fmla="*/ 12 w 73"/>
                <a:gd name="T5" fmla="*/ 17 h 29"/>
                <a:gd name="T6" fmla="*/ 25 w 73"/>
                <a:gd name="T7" fmla="*/ 20 h 29"/>
                <a:gd name="T8" fmla="*/ 32 w 73"/>
                <a:gd name="T9" fmla="*/ 25 h 29"/>
                <a:gd name="T10" fmla="*/ 37 w 73"/>
                <a:gd name="T11" fmla="*/ 27 h 29"/>
                <a:gd name="T12" fmla="*/ 39 w 73"/>
                <a:gd name="T13" fmla="*/ 27 h 29"/>
                <a:gd name="T14" fmla="*/ 44 w 73"/>
                <a:gd name="T15" fmla="*/ 27 h 29"/>
                <a:gd name="T16" fmla="*/ 51 w 73"/>
                <a:gd name="T17" fmla="*/ 27 h 29"/>
                <a:gd name="T18" fmla="*/ 61 w 73"/>
                <a:gd name="T19" fmla="*/ 29 h 29"/>
                <a:gd name="T20" fmla="*/ 66 w 73"/>
                <a:gd name="T21" fmla="*/ 29 h 29"/>
                <a:gd name="T22" fmla="*/ 70 w 73"/>
                <a:gd name="T23" fmla="*/ 27 h 29"/>
                <a:gd name="T24" fmla="*/ 73 w 73"/>
                <a:gd name="T25" fmla="*/ 20 h 29"/>
                <a:gd name="T26" fmla="*/ 73 w 73"/>
                <a:gd name="T27" fmla="*/ 13 h 29"/>
                <a:gd name="T28" fmla="*/ 70 w 73"/>
                <a:gd name="T29" fmla="*/ 8 h 29"/>
                <a:gd name="T30" fmla="*/ 66 w 73"/>
                <a:gd name="T31" fmla="*/ 5 h 29"/>
                <a:gd name="T32" fmla="*/ 61 w 73"/>
                <a:gd name="T33" fmla="*/ 5 h 29"/>
                <a:gd name="T34" fmla="*/ 56 w 73"/>
                <a:gd name="T35" fmla="*/ 5 h 29"/>
                <a:gd name="T36" fmla="*/ 51 w 73"/>
                <a:gd name="T37" fmla="*/ 8 h 29"/>
                <a:gd name="T38" fmla="*/ 44 w 73"/>
                <a:gd name="T39" fmla="*/ 8 h 29"/>
                <a:gd name="T40" fmla="*/ 34 w 73"/>
                <a:gd name="T41" fmla="*/ 5 h 29"/>
                <a:gd name="T42" fmla="*/ 25 w 73"/>
                <a:gd name="T43" fmla="*/ 3 h 29"/>
                <a:gd name="T44" fmla="*/ 20 w 73"/>
                <a:gd name="T45" fmla="*/ 0 h 29"/>
                <a:gd name="T46" fmla="*/ 15 w 73"/>
                <a:gd name="T47" fmla="*/ 0 h 29"/>
                <a:gd name="T48" fmla="*/ 10 w 73"/>
                <a:gd name="T49" fmla="*/ 3 h 29"/>
                <a:gd name="T50" fmla="*/ 5 w 73"/>
                <a:gd name="T51" fmla="*/ 8 h 29"/>
                <a:gd name="T52" fmla="*/ 3 w 73"/>
                <a:gd name="T53" fmla="*/ 13 h 29"/>
                <a:gd name="T54" fmla="*/ 0 w 73"/>
                <a:gd name="T55" fmla="*/ 15 h 29"/>
                <a:gd name="T56" fmla="*/ 0 w 73"/>
                <a:gd name="T57" fmla="*/ 1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9"/>
                <a:gd name="T89" fmla="*/ 73 w 73"/>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9">
                  <a:moveTo>
                    <a:pt x="0" y="17"/>
                  </a:moveTo>
                  <a:lnTo>
                    <a:pt x="5" y="17"/>
                  </a:lnTo>
                  <a:lnTo>
                    <a:pt x="12" y="17"/>
                  </a:lnTo>
                  <a:lnTo>
                    <a:pt x="25" y="20"/>
                  </a:lnTo>
                  <a:lnTo>
                    <a:pt x="32" y="25"/>
                  </a:lnTo>
                  <a:lnTo>
                    <a:pt x="37" y="27"/>
                  </a:lnTo>
                  <a:lnTo>
                    <a:pt x="39" y="27"/>
                  </a:lnTo>
                  <a:lnTo>
                    <a:pt x="44" y="27"/>
                  </a:lnTo>
                  <a:lnTo>
                    <a:pt x="51" y="27"/>
                  </a:lnTo>
                  <a:lnTo>
                    <a:pt x="61" y="29"/>
                  </a:lnTo>
                  <a:lnTo>
                    <a:pt x="66" y="29"/>
                  </a:lnTo>
                  <a:lnTo>
                    <a:pt x="70" y="27"/>
                  </a:lnTo>
                  <a:lnTo>
                    <a:pt x="73" y="20"/>
                  </a:lnTo>
                  <a:lnTo>
                    <a:pt x="73" y="13"/>
                  </a:lnTo>
                  <a:lnTo>
                    <a:pt x="70" y="8"/>
                  </a:lnTo>
                  <a:lnTo>
                    <a:pt x="66" y="5"/>
                  </a:lnTo>
                  <a:lnTo>
                    <a:pt x="61" y="5"/>
                  </a:lnTo>
                  <a:lnTo>
                    <a:pt x="56" y="5"/>
                  </a:lnTo>
                  <a:lnTo>
                    <a:pt x="51" y="8"/>
                  </a:lnTo>
                  <a:lnTo>
                    <a:pt x="44" y="8"/>
                  </a:lnTo>
                  <a:lnTo>
                    <a:pt x="34" y="5"/>
                  </a:lnTo>
                  <a:lnTo>
                    <a:pt x="25" y="3"/>
                  </a:lnTo>
                  <a:lnTo>
                    <a:pt x="20" y="0"/>
                  </a:lnTo>
                  <a:lnTo>
                    <a:pt x="15" y="0"/>
                  </a:lnTo>
                  <a:lnTo>
                    <a:pt x="10" y="3"/>
                  </a:lnTo>
                  <a:lnTo>
                    <a:pt x="5" y="8"/>
                  </a:lnTo>
                  <a:lnTo>
                    <a:pt x="3" y="13"/>
                  </a:lnTo>
                  <a:lnTo>
                    <a:pt x="0" y="15"/>
                  </a:lnTo>
                  <a:lnTo>
                    <a:pt x="0" y="1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4" name="Freeform 95"/>
            <p:cNvSpPr>
              <a:spLocks/>
            </p:cNvSpPr>
            <p:nvPr/>
          </p:nvSpPr>
          <p:spPr bwMode="auto">
            <a:xfrm>
              <a:off x="774" y="3398"/>
              <a:ext cx="36" cy="29"/>
            </a:xfrm>
            <a:custGeom>
              <a:avLst/>
              <a:gdLst>
                <a:gd name="T0" fmla="*/ 31 w 36"/>
                <a:gd name="T1" fmla="*/ 2 h 29"/>
                <a:gd name="T2" fmla="*/ 34 w 36"/>
                <a:gd name="T3" fmla="*/ 5 h 29"/>
                <a:gd name="T4" fmla="*/ 36 w 36"/>
                <a:gd name="T5" fmla="*/ 12 h 29"/>
                <a:gd name="T6" fmla="*/ 36 w 36"/>
                <a:gd name="T7" fmla="*/ 19 h 29"/>
                <a:gd name="T8" fmla="*/ 34 w 36"/>
                <a:gd name="T9" fmla="*/ 22 h 29"/>
                <a:gd name="T10" fmla="*/ 29 w 36"/>
                <a:gd name="T11" fmla="*/ 22 h 29"/>
                <a:gd name="T12" fmla="*/ 26 w 36"/>
                <a:gd name="T13" fmla="*/ 22 h 29"/>
                <a:gd name="T14" fmla="*/ 24 w 36"/>
                <a:gd name="T15" fmla="*/ 22 h 29"/>
                <a:gd name="T16" fmla="*/ 24 w 36"/>
                <a:gd name="T17" fmla="*/ 22 h 29"/>
                <a:gd name="T18" fmla="*/ 22 w 36"/>
                <a:gd name="T19" fmla="*/ 24 h 29"/>
                <a:gd name="T20" fmla="*/ 17 w 36"/>
                <a:gd name="T21" fmla="*/ 27 h 29"/>
                <a:gd name="T22" fmla="*/ 12 w 36"/>
                <a:gd name="T23" fmla="*/ 29 h 29"/>
                <a:gd name="T24" fmla="*/ 9 w 36"/>
                <a:gd name="T25" fmla="*/ 27 h 29"/>
                <a:gd name="T26" fmla="*/ 9 w 36"/>
                <a:gd name="T27" fmla="*/ 24 h 29"/>
                <a:gd name="T28" fmla="*/ 9 w 36"/>
                <a:gd name="T29" fmla="*/ 24 h 29"/>
                <a:gd name="T30" fmla="*/ 9 w 36"/>
                <a:gd name="T31" fmla="*/ 24 h 29"/>
                <a:gd name="T32" fmla="*/ 7 w 36"/>
                <a:gd name="T33" fmla="*/ 19 h 29"/>
                <a:gd name="T34" fmla="*/ 2 w 36"/>
                <a:gd name="T35" fmla="*/ 10 h 29"/>
                <a:gd name="T36" fmla="*/ 0 w 36"/>
                <a:gd name="T37" fmla="*/ 5 h 29"/>
                <a:gd name="T38" fmla="*/ 0 w 36"/>
                <a:gd name="T39" fmla="*/ 0 h 29"/>
                <a:gd name="T40" fmla="*/ 7 w 36"/>
                <a:gd name="T41" fmla="*/ 0 h 29"/>
                <a:gd name="T42" fmla="*/ 17 w 36"/>
                <a:gd name="T43" fmla="*/ 2 h 29"/>
                <a:gd name="T44" fmla="*/ 24 w 36"/>
                <a:gd name="T45" fmla="*/ 2 h 29"/>
                <a:gd name="T46" fmla="*/ 29 w 36"/>
                <a:gd name="T47" fmla="*/ 2 h 29"/>
                <a:gd name="T48" fmla="*/ 31 w 36"/>
                <a:gd name="T49" fmla="*/ 2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29"/>
                <a:gd name="T77" fmla="*/ 36 w 3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29">
                  <a:moveTo>
                    <a:pt x="31" y="2"/>
                  </a:moveTo>
                  <a:lnTo>
                    <a:pt x="34" y="5"/>
                  </a:lnTo>
                  <a:lnTo>
                    <a:pt x="36" y="12"/>
                  </a:lnTo>
                  <a:lnTo>
                    <a:pt x="36" y="19"/>
                  </a:lnTo>
                  <a:lnTo>
                    <a:pt x="34" y="22"/>
                  </a:lnTo>
                  <a:lnTo>
                    <a:pt x="29" y="22"/>
                  </a:lnTo>
                  <a:lnTo>
                    <a:pt x="26" y="22"/>
                  </a:lnTo>
                  <a:lnTo>
                    <a:pt x="24" y="22"/>
                  </a:lnTo>
                  <a:lnTo>
                    <a:pt x="22" y="24"/>
                  </a:lnTo>
                  <a:lnTo>
                    <a:pt x="17" y="27"/>
                  </a:lnTo>
                  <a:lnTo>
                    <a:pt x="12" y="29"/>
                  </a:lnTo>
                  <a:lnTo>
                    <a:pt x="9" y="27"/>
                  </a:lnTo>
                  <a:lnTo>
                    <a:pt x="9" y="24"/>
                  </a:lnTo>
                  <a:lnTo>
                    <a:pt x="7" y="19"/>
                  </a:lnTo>
                  <a:lnTo>
                    <a:pt x="2" y="10"/>
                  </a:lnTo>
                  <a:lnTo>
                    <a:pt x="0" y="5"/>
                  </a:lnTo>
                  <a:lnTo>
                    <a:pt x="0" y="0"/>
                  </a:lnTo>
                  <a:lnTo>
                    <a:pt x="7" y="0"/>
                  </a:lnTo>
                  <a:lnTo>
                    <a:pt x="17" y="2"/>
                  </a:lnTo>
                  <a:lnTo>
                    <a:pt x="24" y="2"/>
                  </a:lnTo>
                  <a:lnTo>
                    <a:pt x="29" y="2"/>
                  </a:lnTo>
                  <a:lnTo>
                    <a:pt x="31" y="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5" name="Freeform 96"/>
            <p:cNvSpPr>
              <a:spLocks/>
            </p:cNvSpPr>
            <p:nvPr/>
          </p:nvSpPr>
          <p:spPr bwMode="auto">
            <a:xfrm>
              <a:off x="820" y="3381"/>
              <a:ext cx="108" cy="68"/>
            </a:xfrm>
            <a:custGeom>
              <a:avLst/>
              <a:gdLst>
                <a:gd name="T0" fmla="*/ 21 w 108"/>
                <a:gd name="T1" fmla="*/ 5 h 68"/>
                <a:gd name="T2" fmla="*/ 19 w 108"/>
                <a:gd name="T3" fmla="*/ 2 h 68"/>
                <a:gd name="T4" fmla="*/ 17 w 108"/>
                <a:gd name="T5" fmla="*/ 0 h 68"/>
                <a:gd name="T6" fmla="*/ 9 w 108"/>
                <a:gd name="T7" fmla="*/ 0 h 68"/>
                <a:gd name="T8" fmla="*/ 5 w 108"/>
                <a:gd name="T9" fmla="*/ 5 h 68"/>
                <a:gd name="T10" fmla="*/ 0 w 108"/>
                <a:gd name="T11" fmla="*/ 12 h 68"/>
                <a:gd name="T12" fmla="*/ 0 w 108"/>
                <a:gd name="T13" fmla="*/ 15 h 68"/>
                <a:gd name="T14" fmla="*/ 2 w 108"/>
                <a:gd name="T15" fmla="*/ 19 h 68"/>
                <a:gd name="T16" fmla="*/ 7 w 108"/>
                <a:gd name="T17" fmla="*/ 24 h 68"/>
                <a:gd name="T18" fmla="*/ 14 w 108"/>
                <a:gd name="T19" fmla="*/ 29 h 68"/>
                <a:gd name="T20" fmla="*/ 19 w 108"/>
                <a:gd name="T21" fmla="*/ 36 h 68"/>
                <a:gd name="T22" fmla="*/ 24 w 108"/>
                <a:gd name="T23" fmla="*/ 39 h 68"/>
                <a:gd name="T24" fmla="*/ 26 w 108"/>
                <a:gd name="T25" fmla="*/ 41 h 68"/>
                <a:gd name="T26" fmla="*/ 29 w 108"/>
                <a:gd name="T27" fmla="*/ 41 h 68"/>
                <a:gd name="T28" fmla="*/ 34 w 108"/>
                <a:gd name="T29" fmla="*/ 39 h 68"/>
                <a:gd name="T30" fmla="*/ 38 w 108"/>
                <a:gd name="T31" fmla="*/ 39 h 68"/>
                <a:gd name="T32" fmla="*/ 38 w 108"/>
                <a:gd name="T33" fmla="*/ 44 h 68"/>
                <a:gd name="T34" fmla="*/ 38 w 108"/>
                <a:gd name="T35" fmla="*/ 51 h 68"/>
                <a:gd name="T36" fmla="*/ 38 w 108"/>
                <a:gd name="T37" fmla="*/ 58 h 68"/>
                <a:gd name="T38" fmla="*/ 41 w 108"/>
                <a:gd name="T39" fmla="*/ 65 h 68"/>
                <a:gd name="T40" fmla="*/ 41 w 108"/>
                <a:gd name="T41" fmla="*/ 68 h 68"/>
                <a:gd name="T42" fmla="*/ 43 w 108"/>
                <a:gd name="T43" fmla="*/ 68 h 68"/>
                <a:gd name="T44" fmla="*/ 48 w 108"/>
                <a:gd name="T45" fmla="*/ 68 h 68"/>
                <a:gd name="T46" fmla="*/ 55 w 108"/>
                <a:gd name="T47" fmla="*/ 68 h 68"/>
                <a:gd name="T48" fmla="*/ 67 w 108"/>
                <a:gd name="T49" fmla="*/ 63 h 68"/>
                <a:gd name="T50" fmla="*/ 79 w 108"/>
                <a:gd name="T51" fmla="*/ 58 h 68"/>
                <a:gd name="T52" fmla="*/ 87 w 108"/>
                <a:gd name="T53" fmla="*/ 56 h 68"/>
                <a:gd name="T54" fmla="*/ 94 w 108"/>
                <a:gd name="T55" fmla="*/ 51 h 68"/>
                <a:gd name="T56" fmla="*/ 99 w 108"/>
                <a:gd name="T57" fmla="*/ 48 h 68"/>
                <a:gd name="T58" fmla="*/ 104 w 108"/>
                <a:gd name="T59" fmla="*/ 46 h 68"/>
                <a:gd name="T60" fmla="*/ 108 w 108"/>
                <a:gd name="T61" fmla="*/ 41 h 68"/>
                <a:gd name="T62" fmla="*/ 108 w 108"/>
                <a:gd name="T63" fmla="*/ 36 h 68"/>
                <a:gd name="T64" fmla="*/ 104 w 108"/>
                <a:gd name="T65" fmla="*/ 34 h 68"/>
                <a:gd name="T66" fmla="*/ 94 w 108"/>
                <a:gd name="T67" fmla="*/ 31 h 68"/>
                <a:gd name="T68" fmla="*/ 87 w 108"/>
                <a:gd name="T69" fmla="*/ 29 h 68"/>
                <a:gd name="T70" fmla="*/ 79 w 108"/>
                <a:gd name="T71" fmla="*/ 27 h 68"/>
                <a:gd name="T72" fmla="*/ 77 w 108"/>
                <a:gd name="T73" fmla="*/ 24 h 68"/>
                <a:gd name="T74" fmla="*/ 75 w 108"/>
                <a:gd name="T75" fmla="*/ 22 h 68"/>
                <a:gd name="T76" fmla="*/ 72 w 108"/>
                <a:gd name="T77" fmla="*/ 17 h 68"/>
                <a:gd name="T78" fmla="*/ 65 w 108"/>
                <a:gd name="T79" fmla="*/ 12 h 68"/>
                <a:gd name="T80" fmla="*/ 58 w 108"/>
                <a:gd name="T81" fmla="*/ 10 h 68"/>
                <a:gd name="T82" fmla="*/ 50 w 108"/>
                <a:gd name="T83" fmla="*/ 12 h 68"/>
                <a:gd name="T84" fmla="*/ 41 w 108"/>
                <a:gd name="T85" fmla="*/ 12 h 68"/>
                <a:gd name="T86" fmla="*/ 34 w 108"/>
                <a:gd name="T87" fmla="*/ 12 h 68"/>
                <a:gd name="T88" fmla="*/ 31 w 108"/>
                <a:gd name="T89" fmla="*/ 12 h 68"/>
                <a:gd name="T90" fmla="*/ 21 w 108"/>
                <a:gd name="T91" fmla="*/ 5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68"/>
                <a:gd name="T140" fmla="*/ 108 w 10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68">
                  <a:moveTo>
                    <a:pt x="21" y="5"/>
                  </a:moveTo>
                  <a:lnTo>
                    <a:pt x="19" y="2"/>
                  </a:lnTo>
                  <a:lnTo>
                    <a:pt x="17" y="0"/>
                  </a:lnTo>
                  <a:lnTo>
                    <a:pt x="9" y="0"/>
                  </a:lnTo>
                  <a:lnTo>
                    <a:pt x="5" y="5"/>
                  </a:lnTo>
                  <a:lnTo>
                    <a:pt x="0" y="12"/>
                  </a:lnTo>
                  <a:lnTo>
                    <a:pt x="0" y="15"/>
                  </a:lnTo>
                  <a:lnTo>
                    <a:pt x="2" y="19"/>
                  </a:lnTo>
                  <a:lnTo>
                    <a:pt x="7" y="24"/>
                  </a:lnTo>
                  <a:lnTo>
                    <a:pt x="14" y="29"/>
                  </a:lnTo>
                  <a:lnTo>
                    <a:pt x="19" y="36"/>
                  </a:lnTo>
                  <a:lnTo>
                    <a:pt x="24" y="39"/>
                  </a:lnTo>
                  <a:lnTo>
                    <a:pt x="26" y="41"/>
                  </a:lnTo>
                  <a:lnTo>
                    <a:pt x="29" y="41"/>
                  </a:lnTo>
                  <a:lnTo>
                    <a:pt x="34" y="39"/>
                  </a:lnTo>
                  <a:lnTo>
                    <a:pt x="38" y="39"/>
                  </a:lnTo>
                  <a:lnTo>
                    <a:pt x="38" y="44"/>
                  </a:lnTo>
                  <a:lnTo>
                    <a:pt x="38" y="51"/>
                  </a:lnTo>
                  <a:lnTo>
                    <a:pt x="38" y="58"/>
                  </a:lnTo>
                  <a:lnTo>
                    <a:pt x="41" y="65"/>
                  </a:lnTo>
                  <a:lnTo>
                    <a:pt x="41" y="68"/>
                  </a:lnTo>
                  <a:lnTo>
                    <a:pt x="43" y="68"/>
                  </a:lnTo>
                  <a:lnTo>
                    <a:pt x="48" y="68"/>
                  </a:lnTo>
                  <a:lnTo>
                    <a:pt x="55" y="68"/>
                  </a:lnTo>
                  <a:lnTo>
                    <a:pt x="67" y="63"/>
                  </a:lnTo>
                  <a:lnTo>
                    <a:pt x="79" y="58"/>
                  </a:lnTo>
                  <a:lnTo>
                    <a:pt x="87" y="56"/>
                  </a:lnTo>
                  <a:lnTo>
                    <a:pt x="94" y="51"/>
                  </a:lnTo>
                  <a:lnTo>
                    <a:pt x="99" y="48"/>
                  </a:lnTo>
                  <a:lnTo>
                    <a:pt x="104" y="46"/>
                  </a:lnTo>
                  <a:lnTo>
                    <a:pt x="108" y="41"/>
                  </a:lnTo>
                  <a:lnTo>
                    <a:pt x="108" y="36"/>
                  </a:lnTo>
                  <a:lnTo>
                    <a:pt x="104" y="34"/>
                  </a:lnTo>
                  <a:lnTo>
                    <a:pt x="94" y="31"/>
                  </a:lnTo>
                  <a:lnTo>
                    <a:pt x="87" y="29"/>
                  </a:lnTo>
                  <a:lnTo>
                    <a:pt x="79" y="27"/>
                  </a:lnTo>
                  <a:lnTo>
                    <a:pt x="77" y="24"/>
                  </a:lnTo>
                  <a:lnTo>
                    <a:pt x="75" y="22"/>
                  </a:lnTo>
                  <a:lnTo>
                    <a:pt x="72" y="17"/>
                  </a:lnTo>
                  <a:lnTo>
                    <a:pt x="65" y="12"/>
                  </a:lnTo>
                  <a:lnTo>
                    <a:pt x="58" y="10"/>
                  </a:lnTo>
                  <a:lnTo>
                    <a:pt x="50" y="12"/>
                  </a:lnTo>
                  <a:lnTo>
                    <a:pt x="41" y="12"/>
                  </a:lnTo>
                  <a:lnTo>
                    <a:pt x="34" y="12"/>
                  </a:lnTo>
                  <a:lnTo>
                    <a:pt x="31" y="12"/>
                  </a:lnTo>
                  <a:lnTo>
                    <a:pt x="21" y="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97"/>
            <p:cNvSpPr>
              <a:spLocks/>
            </p:cNvSpPr>
            <p:nvPr/>
          </p:nvSpPr>
          <p:spPr bwMode="auto">
            <a:xfrm>
              <a:off x="827" y="3441"/>
              <a:ext cx="19" cy="22"/>
            </a:xfrm>
            <a:custGeom>
              <a:avLst/>
              <a:gdLst>
                <a:gd name="T0" fmla="*/ 17 w 19"/>
                <a:gd name="T1" fmla="*/ 0 h 22"/>
                <a:gd name="T2" fmla="*/ 19 w 19"/>
                <a:gd name="T3" fmla="*/ 3 h 22"/>
                <a:gd name="T4" fmla="*/ 19 w 19"/>
                <a:gd name="T5" fmla="*/ 10 h 22"/>
                <a:gd name="T6" fmla="*/ 19 w 19"/>
                <a:gd name="T7" fmla="*/ 17 h 22"/>
                <a:gd name="T8" fmla="*/ 14 w 19"/>
                <a:gd name="T9" fmla="*/ 22 h 22"/>
                <a:gd name="T10" fmla="*/ 7 w 19"/>
                <a:gd name="T11" fmla="*/ 22 h 22"/>
                <a:gd name="T12" fmla="*/ 2 w 19"/>
                <a:gd name="T13" fmla="*/ 17 h 22"/>
                <a:gd name="T14" fmla="*/ 0 w 19"/>
                <a:gd name="T15" fmla="*/ 15 h 22"/>
                <a:gd name="T16" fmla="*/ 0 w 19"/>
                <a:gd name="T17" fmla="*/ 13 h 22"/>
                <a:gd name="T18" fmla="*/ 0 w 19"/>
                <a:gd name="T19" fmla="*/ 10 h 22"/>
                <a:gd name="T20" fmla="*/ 2 w 19"/>
                <a:gd name="T21" fmla="*/ 5 h 22"/>
                <a:gd name="T22" fmla="*/ 7 w 19"/>
                <a:gd name="T23" fmla="*/ 3 h 22"/>
                <a:gd name="T24" fmla="*/ 17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7" y="0"/>
                  </a:moveTo>
                  <a:lnTo>
                    <a:pt x="19" y="3"/>
                  </a:lnTo>
                  <a:lnTo>
                    <a:pt x="19" y="10"/>
                  </a:lnTo>
                  <a:lnTo>
                    <a:pt x="19" y="17"/>
                  </a:lnTo>
                  <a:lnTo>
                    <a:pt x="14" y="22"/>
                  </a:lnTo>
                  <a:lnTo>
                    <a:pt x="7" y="22"/>
                  </a:lnTo>
                  <a:lnTo>
                    <a:pt x="2" y="17"/>
                  </a:lnTo>
                  <a:lnTo>
                    <a:pt x="0" y="15"/>
                  </a:lnTo>
                  <a:lnTo>
                    <a:pt x="0" y="13"/>
                  </a:lnTo>
                  <a:lnTo>
                    <a:pt x="0" y="10"/>
                  </a:lnTo>
                  <a:lnTo>
                    <a:pt x="2" y="5"/>
                  </a:lnTo>
                  <a:lnTo>
                    <a:pt x="7" y="3"/>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98"/>
            <p:cNvSpPr>
              <a:spLocks/>
            </p:cNvSpPr>
            <p:nvPr/>
          </p:nvSpPr>
          <p:spPr bwMode="auto">
            <a:xfrm>
              <a:off x="914" y="3492"/>
              <a:ext cx="162" cy="189"/>
            </a:xfrm>
            <a:custGeom>
              <a:avLst/>
              <a:gdLst>
                <a:gd name="T0" fmla="*/ 34 w 162"/>
                <a:gd name="T1" fmla="*/ 7 h 189"/>
                <a:gd name="T2" fmla="*/ 31 w 162"/>
                <a:gd name="T3" fmla="*/ 5 h 189"/>
                <a:gd name="T4" fmla="*/ 29 w 162"/>
                <a:gd name="T5" fmla="*/ 3 h 189"/>
                <a:gd name="T6" fmla="*/ 24 w 162"/>
                <a:gd name="T7" fmla="*/ 0 h 189"/>
                <a:gd name="T8" fmla="*/ 19 w 162"/>
                <a:gd name="T9" fmla="*/ 0 h 189"/>
                <a:gd name="T10" fmla="*/ 17 w 162"/>
                <a:gd name="T11" fmla="*/ 5 h 189"/>
                <a:gd name="T12" fmla="*/ 19 w 162"/>
                <a:gd name="T13" fmla="*/ 12 h 189"/>
                <a:gd name="T14" fmla="*/ 22 w 162"/>
                <a:gd name="T15" fmla="*/ 22 h 189"/>
                <a:gd name="T16" fmla="*/ 24 w 162"/>
                <a:gd name="T17" fmla="*/ 29 h 189"/>
                <a:gd name="T18" fmla="*/ 27 w 162"/>
                <a:gd name="T19" fmla="*/ 36 h 189"/>
                <a:gd name="T20" fmla="*/ 27 w 162"/>
                <a:gd name="T21" fmla="*/ 44 h 189"/>
                <a:gd name="T22" fmla="*/ 27 w 162"/>
                <a:gd name="T23" fmla="*/ 51 h 189"/>
                <a:gd name="T24" fmla="*/ 22 w 162"/>
                <a:gd name="T25" fmla="*/ 56 h 189"/>
                <a:gd name="T26" fmla="*/ 14 w 162"/>
                <a:gd name="T27" fmla="*/ 61 h 189"/>
                <a:gd name="T28" fmla="*/ 5 w 162"/>
                <a:gd name="T29" fmla="*/ 68 h 189"/>
                <a:gd name="T30" fmla="*/ 0 w 162"/>
                <a:gd name="T31" fmla="*/ 75 h 189"/>
                <a:gd name="T32" fmla="*/ 2 w 162"/>
                <a:gd name="T33" fmla="*/ 87 h 189"/>
                <a:gd name="T34" fmla="*/ 7 w 162"/>
                <a:gd name="T35" fmla="*/ 99 h 189"/>
                <a:gd name="T36" fmla="*/ 12 w 162"/>
                <a:gd name="T37" fmla="*/ 109 h 189"/>
                <a:gd name="T38" fmla="*/ 14 w 162"/>
                <a:gd name="T39" fmla="*/ 119 h 189"/>
                <a:gd name="T40" fmla="*/ 14 w 162"/>
                <a:gd name="T41" fmla="*/ 128 h 189"/>
                <a:gd name="T42" fmla="*/ 14 w 162"/>
                <a:gd name="T43" fmla="*/ 143 h 189"/>
                <a:gd name="T44" fmla="*/ 17 w 162"/>
                <a:gd name="T45" fmla="*/ 157 h 189"/>
                <a:gd name="T46" fmla="*/ 24 w 162"/>
                <a:gd name="T47" fmla="*/ 174 h 189"/>
                <a:gd name="T48" fmla="*/ 34 w 162"/>
                <a:gd name="T49" fmla="*/ 184 h 189"/>
                <a:gd name="T50" fmla="*/ 46 w 162"/>
                <a:gd name="T51" fmla="*/ 189 h 189"/>
                <a:gd name="T52" fmla="*/ 56 w 162"/>
                <a:gd name="T53" fmla="*/ 189 h 189"/>
                <a:gd name="T54" fmla="*/ 63 w 162"/>
                <a:gd name="T55" fmla="*/ 184 h 189"/>
                <a:gd name="T56" fmla="*/ 68 w 162"/>
                <a:gd name="T57" fmla="*/ 174 h 189"/>
                <a:gd name="T58" fmla="*/ 72 w 162"/>
                <a:gd name="T59" fmla="*/ 164 h 189"/>
                <a:gd name="T60" fmla="*/ 77 w 162"/>
                <a:gd name="T61" fmla="*/ 157 h 189"/>
                <a:gd name="T62" fmla="*/ 82 w 162"/>
                <a:gd name="T63" fmla="*/ 152 h 189"/>
                <a:gd name="T64" fmla="*/ 94 w 162"/>
                <a:gd name="T65" fmla="*/ 150 h 189"/>
                <a:gd name="T66" fmla="*/ 111 w 162"/>
                <a:gd name="T67" fmla="*/ 148 h 189"/>
                <a:gd name="T68" fmla="*/ 128 w 162"/>
                <a:gd name="T69" fmla="*/ 140 h 189"/>
                <a:gd name="T70" fmla="*/ 143 w 162"/>
                <a:gd name="T71" fmla="*/ 135 h 189"/>
                <a:gd name="T72" fmla="*/ 150 w 162"/>
                <a:gd name="T73" fmla="*/ 128 h 189"/>
                <a:gd name="T74" fmla="*/ 157 w 162"/>
                <a:gd name="T75" fmla="*/ 123 h 189"/>
                <a:gd name="T76" fmla="*/ 162 w 162"/>
                <a:gd name="T77" fmla="*/ 116 h 189"/>
                <a:gd name="T78" fmla="*/ 162 w 162"/>
                <a:gd name="T79" fmla="*/ 109 h 189"/>
                <a:gd name="T80" fmla="*/ 152 w 162"/>
                <a:gd name="T81" fmla="*/ 99 h 189"/>
                <a:gd name="T82" fmla="*/ 140 w 162"/>
                <a:gd name="T83" fmla="*/ 90 h 189"/>
                <a:gd name="T84" fmla="*/ 135 w 162"/>
                <a:gd name="T85" fmla="*/ 82 h 189"/>
                <a:gd name="T86" fmla="*/ 133 w 162"/>
                <a:gd name="T87" fmla="*/ 75 h 189"/>
                <a:gd name="T88" fmla="*/ 130 w 162"/>
                <a:gd name="T89" fmla="*/ 65 h 189"/>
                <a:gd name="T90" fmla="*/ 126 w 162"/>
                <a:gd name="T91" fmla="*/ 53 h 189"/>
                <a:gd name="T92" fmla="*/ 114 w 162"/>
                <a:gd name="T93" fmla="*/ 41 h 189"/>
                <a:gd name="T94" fmla="*/ 99 w 162"/>
                <a:gd name="T95" fmla="*/ 29 h 189"/>
                <a:gd name="T96" fmla="*/ 80 w 162"/>
                <a:gd name="T97" fmla="*/ 24 h 189"/>
                <a:gd name="T98" fmla="*/ 63 w 162"/>
                <a:gd name="T99" fmla="*/ 22 h 189"/>
                <a:gd name="T100" fmla="*/ 51 w 162"/>
                <a:gd name="T101" fmla="*/ 17 h 189"/>
                <a:gd name="T102" fmla="*/ 41 w 162"/>
                <a:gd name="T103" fmla="*/ 12 h 189"/>
                <a:gd name="T104" fmla="*/ 34 w 162"/>
                <a:gd name="T105" fmla="*/ 7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89"/>
                <a:gd name="T161" fmla="*/ 162 w 162"/>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89">
                  <a:moveTo>
                    <a:pt x="34" y="7"/>
                  </a:moveTo>
                  <a:lnTo>
                    <a:pt x="31" y="5"/>
                  </a:lnTo>
                  <a:lnTo>
                    <a:pt x="29" y="3"/>
                  </a:lnTo>
                  <a:lnTo>
                    <a:pt x="24" y="0"/>
                  </a:lnTo>
                  <a:lnTo>
                    <a:pt x="19" y="0"/>
                  </a:lnTo>
                  <a:lnTo>
                    <a:pt x="17" y="5"/>
                  </a:lnTo>
                  <a:lnTo>
                    <a:pt x="19" y="12"/>
                  </a:lnTo>
                  <a:lnTo>
                    <a:pt x="22" y="22"/>
                  </a:lnTo>
                  <a:lnTo>
                    <a:pt x="24" y="29"/>
                  </a:lnTo>
                  <a:lnTo>
                    <a:pt x="27" y="36"/>
                  </a:lnTo>
                  <a:lnTo>
                    <a:pt x="27" y="44"/>
                  </a:lnTo>
                  <a:lnTo>
                    <a:pt x="27" y="51"/>
                  </a:lnTo>
                  <a:lnTo>
                    <a:pt x="22" y="56"/>
                  </a:lnTo>
                  <a:lnTo>
                    <a:pt x="14" y="61"/>
                  </a:lnTo>
                  <a:lnTo>
                    <a:pt x="5" y="68"/>
                  </a:lnTo>
                  <a:lnTo>
                    <a:pt x="0" y="75"/>
                  </a:lnTo>
                  <a:lnTo>
                    <a:pt x="2" y="87"/>
                  </a:lnTo>
                  <a:lnTo>
                    <a:pt x="7" y="99"/>
                  </a:lnTo>
                  <a:lnTo>
                    <a:pt x="12" y="109"/>
                  </a:lnTo>
                  <a:lnTo>
                    <a:pt x="14" y="119"/>
                  </a:lnTo>
                  <a:lnTo>
                    <a:pt x="14" y="128"/>
                  </a:lnTo>
                  <a:lnTo>
                    <a:pt x="14" y="143"/>
                  </a:lnTo>
                  <a:lnTo>
                    <a:pt x="17" y="157"/>
                  </a:lnTo>
                  <a:lnTo>
                    <a:pt x="24" y="174"/>
                  </a:lnTo>
                  <a:lnTo>
                    <a:pt x="34" y="184"/>
                  </a:lnTo>
                  <a:lnTo>
                    <a:pt x="46" y="189"/>
                  </a:lnTo>
                  <a:lnTo>
                    <a:pt x="56" y="189"/>
                  </a:lnTo>
                  <a:lnTo>
                    <a:pt x="63" y="184"/>
                  </a:lnTo>
                  <a:lnTo>
                    <a:pt x="68" y="174"/>
                  </a:lnTo>
                  <a:lnTo>
                    <a:pt x="72" y="164"/>
                  </a:lnTo>
                  <a:lnTo>
                    <a:pt x="77" y="157"/>
                  </a:lnTo>
                  <a:lnTo>
                    <a:pt x="82" y="152"/>
                  </a:lnTo>
                  <a:lnTo>
                    <a:pt x="94" y="150"/>
                  </a:lnTo>
                  <a:lnTo>
                    <a:pt x="111" y="148"/>
                  </a:lnTo>
                  <a:lnTo>
                    <a:pt x="128" y="140"/>
                  </a:lnTo>
                  <a:lnTo>
                    <a:pt x="143" y="135"/>
                  </a:lnTo>
                  <a:lnTo>
                    <a:pt x="150" y="128"/>
                  </a:lnTo>
                  <a:lnTo>
                    <a:pt x="157" y="123"/>
                  </a:lnTo>
                  <a:lnTo>
                    <a:pt x="162" y="116"/>
                  </a:lnTo>
                  <a:lnTo>
                    <a:pt x="162" y="109"/>
                  </a:lnTo>
                  <a:lnTo>
                    <a:pt x="152" y="99"/>
                  </a:lnTo>
                  <a:lnTo>
                    <a:pt x="140" y="90"/>
                  </a:lnTo>
                  <a:lnTo>
                    <a:pt x="135" y="82"/>
                  </a:lnTo>
                  <a:lnTo>
                    <a:pt x="133" y="75"/>
                  </a:lnTo>
                  <a:lnTo>
                    <a:pt x="130" y="65"/>
                  </a:lnTo>
                  <a:lnTo>
                    <a:pt x="126" y="53"/>
                  </a:lnTo>
                  <a:lnTo>
                    <a:pt x="114" y="41"/>
                  </a:lnTo>
                  <a:lnTo>
                    <a:pt x="99" y="29"/>
                  </a:lnTo>
                  <a:lnTo>
                    <a:pt x="80" y="24"/>
                  </a:lnTo>
                  <a:lnTo>
                    <a:pt x="63" y="22"/>
                  </a:lnTo>
                  <a:lnTo>
                    <a:pt x="51" y="17"/>
                  </a:lnTo>
                  <a:lnTo>
                    <a:pt x="41" y="12"/>
                  </a:lnTo>
                  <a:lnTo>
                    <a:pt x="34"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29" name="Freeform 99"/>
          <p:cNvSpPr>
            <a:spLocks/>
          </p:cNvSpPr>
          <p:nvPr/>
        </p:nvSpPr>
        <p:spPr bwMode="auto">
          <a:xfrm>
            <a:off x="7010400" y="5486400"/>
            <a:ext cx="304800" cy="104775"/>
          </a:xfrm>
          <a:custGeom>
            <a:avLst/>
            <a:gdLst>
              <a:gd name="T0" fmla="*/ 2147483647 w 558"/>
              <a:gd name="T1" fmla="*/ 2147483647 h 182"/>
              <a:gd name="T2" fmla="*/ 2147483647 w 558"/>
              <a:gd name="T3" fmla="*/ 2147483647 h 182"/>
              <a:gd name="T4" fmla="*/ 2147483647 w 558"/>
              <a:gd name="T5" fmla="*/ 2147483647 h 182"/>
              <a:gd name="T6" fmla="*/ 2147483647 w 558"/>
              <a:gd name="T7" fmla="*/ 2147483647 h 182"/>
              <a:gd name="T8" fmla="*/ 2147483647 w 558"/>
              <a:gd name="T9" fmla="*/ 2147483647 h 182"/>
              <a:gd name="T10" fmla="*/ 2147483647 w 558"/>
              <a:gd name="T11" fmla="*/ 2147483647 h 182"/>
              <a:gd name="T12" fmla="*/ 2147483647 w 558"/>
              <a:gd name="T13" fmla="*/ 2147483647 h 182"/>
              <a:gd name="T14" fmla="*/ 2147483647 w 558"/>
              <a:gd name="T15" fmla="*/ 2147483647 h 182"/>
              <a:gd name="T16" fmla="*/ 2147483647 w 558"/>
              <a:gd name="T17" fmla="*/ 2147483647 h 182"/>
              <a:gd name="T18" fmla="*/ 2147483647 w 558"/>
              <a:gd name="T19" fmla="*/ 2147483647 h 182"/>
              <a:gd name="T20" fmla="*/ 2147483647 w 558"/>
              <a:gd name="T21" fmla="*/ 2147483647 h 182"/>
              <a:gd name="T22" fmla="*/ 2147483647 w 558"/>
              <a:gd name="T23" fmla="*/ 2147483647 h 182"/>
              <a:gd name="T24" fmla="*/ 2147483647 w 558"/>
              <a:gd name="T25" fmla="*/ 2147483647 h 182"/>
              <a:gd name="T26" fmla="*/ 2147483647 w 558"/>
              <a:gd name="T27" fmla="*/ 2147483647 h 182"/>
              <a:gd name="T28" fmla="*/ 2147483647 w 558"/>
              <a:gd name="T29" fmla="*/ 2147483647 h 182"/>
              <a:gd name="T30" fmla="*/ 2147483647 w 558"/>
              <a:gd name="T31" fmla="*/ 2147483647 h 182"/>
              <a:gd name="T32" fmla="*/ 2147483647 w 558"/>
              <a:gd name="T33" fmla="*/ 2147483647 h 182"/>
              <a:gd name="T34" fmla="*/ 2147483647 w 558"/>
              <a:gd name="T35" fmla="*/ 2147483647 h 182"/>
              <a:gd name="T36" fmla="*/ 2147483647 w 558"/>
              <a:gd name="T37" fmla="*/ 2147483647 h 182"/>
              <a:gd name="T38" fmla="*/ 2147483647 w 558"/>
              <a:gd name="T39" fmla="*/ 2147483647 h 182"/>
              <a:gd name="T40" fmla="*/ 2147483647 w 558"/>
              <a:gd name="T41" fmla="*/ 2147483647 h 182"/>
              <a:gd name="T42" fmla="*/ 2147483647 w 558"/>
              <a:gd name="T43" fmla="*/ 2147483647 h 182"/>
              <a:gd name="T44" fmla="*/ 2147483647 w 558"/>
              <a:gd name="T45" fmla="*/ 2147483647 h 182"/>
              <a:gd name="T46" fmla="*/ 2147483647 w 558"/>
              <a:gd name="T47" fmla="*/ 2147483647 h 182"/>
              <a:gd name="T48" fmla="*/ 2147483647 w 558"/>
              <a:gd name="T49" fmla="*/ 2147483647 h 182"/>
              <a:gd name="T50" fmla="*/ 2147483647 w 558"/>
              <a:gd name="T51" fmla="*/ 2147483647 h 182"/>
              <a:gd name="T52" fmla="*/ 2147483647 w 558"/>
              <a:gd name="T53" fmla="*/ 2147483647 h 182"/>
              <a:gd name="T54" fmla="*/ 2147483647 w 558"/>
              <a:gd name="T55" fmla="*/ 2147483647 h 182"/>
              <a:gd name="T56" fmla="*/ 0 w 558"/>
              <a:gd name="T57" fmla="*/ 2147483647 h 182"/>
              <a:gd name="T58" fmla="*/ 2147483647 w 558"/>
              <a:gd name="T59" fmla="*/ 2147483647 h 182"/>
              <a:gd name="T60" fmla="*/ 2147483647 w 558"/>
              <a:gd name="T61" fmla="*/ 0 h 182"/>
              <a:gd name="T62" fmla="*/ 2147483647 w 558"/>
              <a:gd name="T63" fmla="*/ 2147483647 h 182"/>
              <a:gd name="T64" fmla="*/ 2147483647 w 558"/>
              <a:gd name="T65" fmla="*/ 2147483647 h 182"/>
              <a:gd name="T66" fmla="*/ 2147483647 w 558"/>
              <a:gd name="T67" fmla="*/ 2147483647 h 182"/>
              <a:gd name="T68" fmla="*/ 2147483647 w 558"/>
              <a:gd name="T69" fmla="*/ 2147483647 h 182"/>
              <a:gd name="T70" fmla="*/ 2147483647 w 558"/>
              <a:gd name="T71" fmla="*/ 2147483647 h 182"/>
              <a:gd name="T72" fmla="*/ 2147483647 w 558"/>
              <a:gd name="T73" fmla="*/ 2147483647 h 182"/>
              <a:gd name="T74" fmla="*/ 2147483647 w 558"/>
              <a:gd name="T75" fmla="*/ 2147483647 h 182"/>
              <a:gd name="T76" fmla="*/ 2147483647 w 558"/>
              <a:gd name="T77" fmla="*/ 2147483647 h 182"/>
              <a:gd name="T78" fmla="*/ 2147483647 w 558"/>
              <a:gd name="T79" fmla="*/ 2147483647 h 182"/>
              <a:gd name="T80" fmla="*/ 2147483647 w 558"/>
              <a:gd name="T81" fmla="*/ 2147483647 h 182"/>
              <a:gd name="T82" fmla="*/ 2147483647 w 558"/>
              <a:gd name="T83" fmla="*/ 2147483647 h 182"/>
              <a:gd name="T84" fmla="*/ 2147483647 w 558"/>
              <a:gd name="T85" fmla="*/ 2147483647 h 182"/>
              <a:gd name="T86" fmla="*/ 2147483647 w 558"/>
              <a:gd name="T87" fmla="*/ 2147483647 h 182"/>
              <a:gd name="T88" fmla="*/ 2147483647 w 558"/>
              <a:gd name="T89" fmla="*/ 2147483647 h 182"/>
              <a:gd name="T90" fmla="*/ 2147483647 w 558"/>
              <a:gd name="T91" fmla="*/ 2147483647 h 182"/>
              <a:gd name="T92" fmla="*/ 2147483647 w 558"/>
              <a:gd name="T93" fmla="*/ 2147483647 h 182"/>
              <a:gd name="T94" fmla="*/ 2147483647 w 558"/>
              <a:gd name="T95" fmla="*/ 2147483647 h 182"/>
              <a:gd name="T96" fmla="*/ 2147483647 w 558"/>
              <a:gd name="T97" fmla="*/ 2147483647 h 182"/>
              <a:gd name="T98" fmla="*/ 2147483647 w 558"/>
              <a:gd name="T99" fmla="*/ 2147483647 h 182"/>
              <a:gd name="T100" fmla="*/ 2147483647 w 558"/>
              <a:gd name="T101" fmla="*/ 2147483647 h 182"/>
              <a:gd name="T102" fmla="*/ 2147483647 w 558"/>
              <a:gd name="T103" fmla="*/ 2147483647 h 182"/>
              <a:gd name="T104" fmla="*/ 2147483647 w 558"/>
              <a:gd name="T105" fmla="*/ 2147483647 h 182"/>
              <a:gd name="T106" fmla="*/ 2147483647 w 558"/>
              <a:gd name="T107" fmla="*/ 2147483647 h 182"/>
              <a:gd name="T108" fmla="*/ 2147483647 w 558"/>
              <a:gd name="T109" fmla="*/ 2147483647 h 182"/>
              <a:gd name="T110" fmla="*/ 2147483647 w 558"/>
              <a:gd name="T111" fmla="*/ 2147483647 h 182"/>
              <a:gd name="T112" fmla="*/ 2147483647 w 558"/>
              <a:gd name="T113" fmla="*/ 2147483647 h 182"/>
              <a:gd name="T114" fmla="*/ 2147483647 w 558"/>
              <a:gd name="T115" fmla="*/ 2147483647 h 182"/>
              <a:gd name="T116" fmla="*/ 2147483647 w 558"/>
              <a:gd name="T117" fmla="*/ 2147483647 h 182"/>
              <a:gd name="T118" fmla="*/ 2147483647 w 558"/>
              <a:gd name="T119" fmla="*/ 2147483647 h 182"/>
              <a:gd name="T120" fmla="*/ 2147483647 w 558"/>
              <a:gd name="T121" fmla="*/ 2147483647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8"/>
              <a:gd name="T184" fmla="*/ 0 h 182"/>
              <a:gd name="T185" fmla="*/ 558 w 558"/>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8" h="182">
                <a:moveTo>
                  <a:pt x="554" y="64"/>
                </a:moveTo>
                <a:lnTo>
                  <a:pt x="554" y="64"/>
                </a:lnTo>
                <a:lnTo>
                  <a:pt x="528" y="96"/>
                </a:lnTo>
                <a:lnTo>
                  <a:pt x="524" y="102"/>
                </a:lnTo>
                <a:lnTo>
                  <a:pt x="506" y="110"/>
                </a:lnTo>
                <a:lnTo>
                  <a:pt x="488" y="140"/>
                </a:lnTo>
                <a:lnTo>
                  <a:pt x="492" y="154"/>
                </a:lnTo>
                <a:lnTo>
                  <a:pt x="470" y="162"/>
                </a:lnTo>
                <a:lnTo>
                  <a:pt x="462" y="156"/>
                </a:lnTo>
                <a:lnTo>
                  <a:pt x="432" y="166"/>
                </a:lnTo>
                <a:lnTo>
                  <a:pt x="400" y="178"/>
                </a:lnTo>
                <a:lnTo>
                  <a:pt x="394" y="182"/>
                </a:lnTo>
                <a:lnTo>
                  <a:pt x="368" y="172"/>
                </a:lnTo>
                <a:lnTo>
                  <a:pt x="360" y="178"/>
                </a:lnTo>
                <a:lnTo>
                  <a:pt x="344" y="170"/>
                </a:lnTo>
                <a:lnTo>
                  <a:pt x="300" y="160"/>
                </a:lnTo>
                <a:lnTo>
                  <a:pt x="294" y="168"/>
                </a:lnTo>
                <a:lnTo>
                  <a:pt x="294" y="166"/>
                </a:lnTo>
                <a:lnTo>
                  <a:pt x="252" y="152"/>
                </a:lnTo>
                <a:lnTo>
                  <a:pt x="224" y="168"/>
                </a:lnTo>
                <a:lnTo>
                  <a:pt x="222" y="168"/>
                </a:lnTo>
                <a:lnTo>
                  <a:pt x="190" y="146"/>
                </a:lnTo>
                <a:lnTo>
                  <a:pt x="180" y="160"/>
                </a:lnTo>
                <a:lnTo>
                  <a:pt x="142" y="140"/>
                </a:lnTo>
                <a:lnTo>
                  <a:pt x="120" y="168"/>
                </a:lnTo>
                <a:lnTo>
                  <a:pt x="100" y="168"/>
                </a:lnTo>
                <a:lnTo>
                  <a:pt x="82" y="174"/>
                </a:lnTo>
                <a:lnTo>
                  <a:pt x="26" y="160"/>
                </a:lnTo>
                <a:lnTo>
                  <a:pt x="34" y="146"/>
                </a:lnTo>
                <a:lnTo>
                  <a:pt x="24" y="120"/>
                </a:lnTo>
                <a:lnTo>
                  <a:pt x="26" y="88"/>
                </a:lnTo>
                <a:lnTo>
                  <a:pt x="8" y="32"/>
                </a:lnTo>
                <a:lnTo>
                  <a:pt x="0" y="30"/>
                </a:lnTo>
                <a:lnTo>
                  <a:pt x="6" y="24"/>
                </a:lnTo>
                <a:lnTo>
                  <a:pt x="12" y="0"/>
                </a:lnTo>
                <a:lnTo>
                  <a:pt x="40" y="16"/>
                </a:lnTo>
                <a:lnTo>
                  <a:pt x="42" y="28"/>
                </a:lnTo>
                <a:lnTo>
                  <a:pt x="82" y="8"/>
                </a:lnTo>
                <a:lnTo>
                  <a:pt x="88" y="10"/>
                </a:lnTo>
                <a:lnTo>
                  <a:pt x="118" y="10"/>
                </a:lnTo>
                <a:lnTo>
                  <a:pt x="134" y="6"/>
                </a:lnTo>
                <a:lnTo>
                  <a:pt x="148" y="10"/>
                </a:lnTo>
                <a:lnTo>
                  <a:pt x="172" y="8"/>
                </a:lnTo>
                <a:lnTo>
                  <a:pt x="192" y="8"/>
                </a:lnTo>
                <a:lnTo>
                  <a:pt x="202" y="4"/>
                </a:lnTo>
                <a:lnTo>
                  <a:pt x="228" y="18"/>
                </a:lnTo>
                <a:lnTo>
                  <a:pt x="242" y="6"/>
                </a:lnTo>
                <a:lnTo>
                  <a:pt x="248" y="10"/>
                </a:lnTo>
                <a:lnTo>
                  <a:pt x="286" y="14"/>
                </a:lnTo>
                <a:lnTo>
                  <a:pt x="302" y="8"/>
                </a:lnTo>
                <a:lnTo>
                  <a:pt x="318" y="18"/>
                </a:lnTo>
                <a:lnTo>
                  <a:pt x="344" y="14"/>
                </a:lnTo>
                <a:lnTo>
                  <a:pt x="358" y="14"/>
                </a:lnTo>
                <a:lnTo>
                  <a:pt x="376" y="18"/>
                </a:lnTo>
                <a:lnTo>
                  <a:pt x="404" y="26"/>
                </a:lnTo>
                <a:lnTo>
                  <a:pt x="418" y="14"/>
                </a:lnTo>
                <a:lnTo>
                  <a:pt x="438" y="20"/>
                </a:lnTo>
                <a:lnTo>
                  <a:pt x="484" y="40"/>
                </a:lnTo>
                <a:lnTo>
                  <a:pt x="488" y="32"/>
                </a:lnTo>
                <a:lnTo>
                  <a:pt x="500" y="30"/>
                </a:lnTo>
                <a:lnTo>
                  <a:pt x="504" y="32"/>
                </a:lnTo>
                <a:lnTo>
                  <a:pt x="512" y="36"/>
                </a:lnTo>
                <a:lnTo>
                  <a:pt x="530" y="52"/>
                </a:lnTo>
                <a:lnTo>
                  <a:pt x="548" y="52"/>
                </a:lnTo>
                <a:lnTo>
                  <a:pt x="558" y="58"/>
                </a:lnTo>
                <a:lnTo>
                  <a:pt x="554" y="64"/>
                </a:lnTo>
                <a:close/>
              </a:path>
            </a:pathLst>
          </a:custGeom>
          <a:solidFill>
            <a:srgbClr val="92D050"/>
          </a:solidFill>
          <a:ln w="9525">
            <a:solidFill>
              <a:schemeClr val="tx1"/>
            </a:solidFill>
            <a:round/>
            <a:headEnd/>
            <a:tailEnd/>
          </a:ln>
        </p:spPr>
        <p:txBody>
          <a:bodyPr/>
          <a:lstStyle/>
          <a:p>
            <a:endParaRPr lang="en-US" dirty="0"/>
          </a:p>
        </p:txBody>
      </p:sp>
      <p:grpSp>
        <p:nvGrpSpPr>
          <p:cNvPr id="22" name="Group 100"/>
          <p:cNvGrpSpPr>
            <a:grpSpLocks/>
          </p:cNvGrpSpPr>
          <p:nvPr/>
        </p:nvGrpSpPr>
        <p:grpSpPr bwMode="auto">
          <a:xfrm>
            <a:off x="7696200" y="5257800"/>
            <a:ext cx="180975" cy="228600"/>
            <a:chOff x="2504" y="1416"/>
            <a:chExt cx="1074" cy="644"/>
          </a:xfrm>
          <a:solidFill>
            <a:srgbClr val="92D050"/>
          </a:solidFill>
        </p:grpSpPr>
        <p:sp>
          <p:nvSpPr>
            <p:cNvPr id="2246" name="Freeform 101"/>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6350">
              <a:solidFill>
                <a:schemeClr val="tx1"/>
              </a:solidFill>
              <a:round/>
              <a:headEnd/>
              <a:tailEnd/>
            </a:ln>
          </p:spPr>
          <p:txBody>
            <a:bodyPr/>
            <a:lstStyle/>
            <a:p>
              <a:pPr>
                <a:defRPr/>
              </a:pPr>
              <a:endParaRPr lang="en-US" dirty="0"/>
            </a:p>
          </p:txBody>
        </p:sp>
        <p:sp>
          <p:nvSpPr>
            <p:cNvPr id="2247" name="Freeform 102"/>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6350">
              <a:solidFill>
                <a:schemeClr val="tx1"/>
              </a:solidFill>
              <a:round/>
              <a:headEnd/>
              <a:tailEnd/>
            </a:ln>
          </p:spPr>
          <p:txBody>
            <a:bodyPr/>
            <a:lstStyle/>
            <a:p>
              <a:pPr>
                <a:defRPr/>
              </a:pPr>
              <a:endParaRPr lang="en-US" dirty="0"/>
            </a:p>
          </p:txBody>
        </p:sp>
        <p:sp>
          <p:nvSpPr>
            <p:cNvPr id="2248" name="Freeform 103"/>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6350">
              <a:solidFill>
                <a:schemeClr val="tx1"/>
              </a:solidFill>
              <a:round/>
              <a:headEnd/>
              <a:tailEnd/>
            </a:ln>
          </p:spPr>
          <p:txBody>
            <a:bodyPr/>
            <a:lstStyle/>
            <a:p>
              <a:pPr>
                <a:defRPr/>
              </a:pPr>
              <a:endParaRPr lang="en-US" dirty="0"/>
            </a:p>
          </p:txBody>
        </p:sp>
        <p:sp>
          <p:nvSpPr>
            <p:cNvPr id="2249" name="Freeform 104"/>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6350">
              <a:solidFill>
                <a:schemeClr val="tx1"/>
              </a:solidFill>
              <a:round/>
              <a:headEnd/>
              <a:tailEnd/>
            </a:ln>
          </p:spPr>
          <p:txBody>
            <a:bodyPr/>
            <a:lstStyle/>
            <a:p>
              <a:pPr>
                <a:defRPr/>
              </a:pPr>
              <a:endParaRPr lang="en-US" dirty="0"/>
            </a:p>
          </p:txBody>
        </p:sp>
        <p:sp>
          <p:nvSpPr>
            <p:cNvPr id="2250" name="Freeform 105"/>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6350">
              <a:solidFill>
                <a:schemeClr val="tx1"/>
              </a:solidFill>
              <a:round/>
              <a:headEnd/>
              <a:tailEnd/>
            </a:ln>
          </p:spPr>
          <p:txBody>
            <a:bodyPr/>
            <a:lstStyle/>
            <a:p>
              <a:pPr>
                <a:defRPr/>
              </a:pPr>
              <a:endParaRPr lang="en-US" dirty="0"/>
            </a:p>
          </p:txBody>
        </p:sp>
        <p:sp>
          <p:nvSpPr>
            <p:cNvPr id="2251" name="Freeform 106"/>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6350">
              <a:solidFill>
                <a:schemeClr val="tx1"/>
              </a:solidFill>
              <a:round/>
              <a:headEnd/>
              <a:tailEnd/>
            </a:ln>
          </p:spPr>
          <p:txBody>
            <a:bodyPr/>
            <a:lstStyle/>
            <a:p>
              <a:pPr>
                <a:defRPr/>
              </a:pPr>
              <a:endParaRPr lang="en-US" dirty="0"/>
            </a:p>
          </p:txBody>
        </p:sp>
        <p:sp>
          <p:nvSpPr>
            <p:cNvPr id="2252" name="Freeform 107"/>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6350">
              <a:solidFill>
                <a:schemeClr val="tx1"/>
              </a:solidFill>
              <a:round/>
              <a:headEnd/>
              <a:tailEnd/>
            </a:ln>
          </p:spPr>
          <p:txBody>
            <a:bodyPr/>
            <a:lstStyle/>
            <a:p>
              <a:pPr>
                <a:defRPr/>
              </a:pPr>
              <a:endParaRPr lang="en-US" dirty="0"/>
            </a:p>
          </p:txBody>
        </p:sp>
        <p:sp>
          <p:nvSpPr>
            <p:cNvPr id="2253" name="Freeform 108"/>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6350">
              <a:solidFill>
                <a:schemeClr val="tx1"/>
              </a:solidFill>
              <a:round/>
              <a:headEnd/>
              <a:tailEnd/>
            </a:ln>
          </p:spPr>
          <p:txBody>
            <a:bodyPr/>
            <a:lstStyle/>
            <a:p>
              <a:pPr>
                <a:defRPr/>
              </a:pPr>
              <a:endParaRPr lang="en-US" dirty="0"/>
            </a:p>
          </p:txBody>
        </p:sp>
        <p:sp>
          <p:nvSpPr>
            <p:cNvPr id="2254" name="Freeform 109"/>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6350">
              <a:solidFill>
                <a:schemeClr val="tx1"/>
              </a:solidFill>
              <a:round/>
              <a:headEnd/>
              <a:tailEnd/>
            </a:ln>
          </p:spPr>
          <p:txBody>
            <a:bodyPr/>
            <a:lstStyle/>
            <a:p>
              <a:pPr>
                <a:defRPr/>
              </a:pPr>
              <a:endParaRPr lang="en-US" dirty="0"/>
            </a:p>
          </p:txBody>
        </p:sp>
        <p:sp>
          <p:nvSpPr>
            <p:cNvPr id="2255" name="Freeform 110"/>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6350">
              <a:solidFill>
                <a:schemeClr val="tx1"/>
              </a:solidFill>
              <a:round/>
              <a:headEnd/>
              <a:tailEnd/>
            </a:ln>
          </p:spPr>
          <p:txBody>
            <a:bodyPr/>
            <a:lstStyle/>
            <a:p>
              <a:pPr>
                <a:defRPr/>
              </a:pPr>
              <a:endParaRPr lang="en-US" dirty="0"/>
            </a:p>
          </p:txBody>
        </p:sp>
        <p:sp>
          <p:nvSpPr>
            <p:cNvPr id="2256" name="Freeform 111"/>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6350">
              <a:solidFill>
                <a:schemeClr val="tx1"/>
              </a:solidFill>
              <a:round/>
              <a:headEnd/>
              <a:tailEnd/>
            </a:ln>
          </p:spPr>
          <p:txBody>
            <a:bodyPr/>
            <a:lstStyle/>
            <a:p>
              <a:pPr>
                <a:defRPr/>
              </a:pPr>
              <a:endParaRPr lang="en-US" dirty="0"/>
            </a:p>
          </p:txBody>
        </p:sp>
        <p:sp>
          <p:nvSpPr>
            <p:cNvPr id="2257" name="Freeform 112"/>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6350">
              <a:solidFill>
                <a:schemeClr val="tx1"/>
              </a:solidFill>
              <a:round/>
              <a:headEnd/>
              <a:tailEnd/>
            </a:ln>
          </p:spPr>
          <p:txBody>
            <a:bodyPr/>
            <a:lstStyle/>
            <a:p>
              <a:pPr>
                <a:defRPr/>
              </a:pPr>
              <a:endParaRPr lang="en-US" dirty="0"/>
            </a:p>
          </p:txBody>
        </p:sp>
        <p:sp>
          <p:nvSpPr>
            <p:cNvPr id="2258" name="Freeform 113"/>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6350">
              <a:solidFill>
                <a:schemeClr val="tx1"/>
              </a:solidFill>
              <a:round/>
              <a:headEnd/>
              <a:tailEnd/>
            </a:ln>
          </p:spPr>
          <p:txBody>
            <a:bodyPr/>
            <a:lstStyle/>
            <a:p>
              <a:pPr>
                <a:defRPr/>
              </a:pPr>
              <a:endParaRPr lang="en-US" dirty="0"/>
            </a:p>
          </p:txBody>
        </p:sp>
        <p:sp>
          <p:nvSpPr>
            <p:cNvPr id="2259" name="Freeform 114"/>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6350">
              <a:solidFill>
                <a:schemeClr val="tx1"/>
              </a:solidFill>
              <a:round/>
              <a:headEnd/>
              <a:tailEnd/>
            </a:ln>
          </p:spPr>
          <p:txBody>
            <a:bodyPr/>
            <a:lstStyle/>
            <a:p>
              <a:pPr>
                <a:defRPr/>
              </a:pPr>
              <a:endParaRPr lang="en-US" dirty="0"/>
            </a:p>
          </p:txBody>
        </p:sp>
        <p:sp>
          <p:nvSpPr>
            <p:cNvPr id="2260" name="Freeform 115"/>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6350">
              <a:solidFill>
                <a:schemeClr val="tx1"/>
              </a:solidFill>
              <a:round/>
              <a:headEnd/>
              <a:tailEnd/>
            </a:ln>
          </p:spPr>
          <p:txBody>
            <a:bodyPr/>
            <a:lstStyle/>
            <a:p>
              <a:pPr>
                <a:defRPr/>
              </a:pPr>
              <a:endParaRPr lang="en-US" dirty="0"/>
            </a:p>
          </p:txBody>
        </p:sp>
        <p:sp>
          <p:nvSpPr>
            <p:cNvPr id="2261" name="Freeform 116"/>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6350">
              <a:solidFill>
                <a:schemeClr val="tx1"/>
              </a:solidFill>
              <a:round/>
              <a:headEnd/>
              <a:tailEnd/>
            </a:ln>
          </p:spPr>
          <p:txBody>
            <a:bodyPr/>
            <a:lstStyle/>
            <a:p>
              <a:pPr>
                <a:defRPr/>
              </a:pPr>
              <a:endParaRPr lang="en-US" dirty="0"/>
            </a:p>
          </p:txBody>
        </p:sp>
        <p:sp>
          <p:nvSpPr>
            <p:cNvPr id="2262" name="Freeform 117"/>
            <p:cNvSpPr>
              <a:spLocks noEditPoints="1"/>
            </p:cNvSpPr>
            <p:nvPr/>
          </p:nvSpPr>
          <p:spPr bwMode="auto">
            <a:xfrm>
              <a:off x="2504" y="1416"/>
              <a:ext cx="1074" cy="644"/>
            </a:xfrm>
            <a:custGeom>
              <a:avLst/>
              <a:gdLst>
                <a:gd name="T0" fmla="*/ 114 w 1074"/>
                <a:gd name="T1" fmla="*/ 258 h 644"/>
                <a:gd name="T2" fmla="*/ 632 w 1074"/>
                <a:gd name="T3" fmla="*/ 138 h 644"/>
                <a:gd name="T4" fmla="*/ 612 w 1074"/>
                <a:gd name="T5" fmla="*/ 60 h 644"/>
                <a:gd name="T6" fmla="*/ 584 w 1074"/>
                <a:gd name="T7" fmla="*/ 98 h 644"/>
                <a:gd name="T8" fmla="*/ 26 w 1074"/>
                <a:gd name="T9" fmla="*/ 128 h 644"/>
                <a:gd name="T10" fmla="*/ 1062 w 1074"/>
                <a:gd name="T11" fmla="*/ 588 h 644"/>
                <a:gd name="T12" fmla="*/ 1074 w 1074"/>
                <a:gd name="T13" fmla="*/ 616 h 644"/>
                <a:gd name="T14" fmla="*/ 382 w 1074"/>
                <a:gd name="T15" fmla="*/ 86 h 644"/>
                <a:gd name="T16" fmla="*/ 678 w 1074"/>
                <a:gd name="T17" fmla="*/ 54 h 644"/>
                <a:gd name="T18" fmla="*/ 616 w 1074"/>
                <a:gd name="T19" fmla="*/ 20 h 644"/>
                <a:gd name="T20" fmla="*/ 922 w 1074"/>
                <a:gd name="T21" fmla="*/ 218 h 644"/>
                <a:gd name="T22" fmla="*/ 792 w 1074"/>
                <a:gd name="T23" fmla="*/ 246 h 644"/>
                <a:gd name="T24" fmla="*/ 804 w 1074"/>
                <a:gd name="T25" fmla="*/ 204 h 644"/>
                <a:gd name="T26" fmla="*/ 742 w 1074"/>
                <a:gd name="T27" fmla="*/ 246 h 644"/>
                <a:gd name="T28" fmla="*/ 14 w 1074"/>
                <a:gd name="T29" fmla="*/ 312 h 644"/>
                <a:gd name="T30" fmla="*/ 276 w 1074"/>
                <a:gd name="T31" fmla="*/ 426 h 644"/>
                <a:gd name="T32" fmla="*/ 256 w 1074"/>
                <a:gd name="T33" fmla="*/ 428 h 644"/>
                <a:gd name="T34" fmla="*/ 274 w 1074"/>
                <a:gd name="T35" fmla="*/ 490 h 644"/>
                <a:gd name="T36" fmla="*/ 276 w 1074"/>
                <a:gd name="T37" fmla="*/ 426 h 644"/>
                <a:gd name="T38" fmla="*/ 948 w 1074"/>
                <a:gd name="T39" fmla="*/ 554 h 644"/>
                <a:gd name="T40" fmla="*/ 956 w 1074"/>
                <a:gd name="T41" fmla="*/ 576 h 644"/>
                <a:gd name="T42" fmla="*/ 978 w 1074"/>
                <a:gd name="T43" fmla="*/ 552 h 644"/>
                <a:gd name="T44" fmla="*/ 922 w 1074"/>
                <a:gd name="T45" fmla="*/ 432 h 644"/>
                <a:gd name="T46" fmla="*/ 928 w 1074"/>
                <a:gd name="T47" fmla="*/ 496 h 644"/>
                <a:gd name="T48" fmla="*/ 466 w 1074"/>
                <a:gd name="T49" fmla="*/ 386 h 644"/>
                <a:gd name="T50" fmla="*/ 444 w 1074"/>
                <a:gd name="T51" fmla="*/ 410 h 644"/>
                <a:gd name="T52" fmla="*/ 404 w 1074"/>
                <a:gd name="T53" fmla="*/ 430 h 644"/>
                <a:gd name="T54" fmla="*/ 478 w 1074"/>
                <a:gd name="T55" fmla="*/ 440 h 644"/>
                <a:gd name="T56" fmla="*/ 910 w 1074"/>
                <a:gd name="T57" fmla="*/ 404 h 644"/>
                <a:gd name="T58" fmla="*/ 868 w 1074"/>
                <a:gd name="T59" fmla="*/ 370 h 644"/>
                <a:gd name="T60" fmla="*/ 822 w 1074"/>
                <a:gd name="T61" fmla="*/ 296 h 644"/>
                <a:gd name="T62" fmla="*/ 728 w 1074"/>
                <a:gd name="T63" fmla="*/ 258 h 644"/>
                <a:gd name="T64" fmla="*/ 658 w 1074"/>
                <a:gd name="T65" fmla="*/ 216 h 644"/>
                <a:gd name="T66" fmla="*/ 570 w 1074"/>
                <a:gd name="T67" fmla="*/ 172 h 644"/>
                <a:gd name="T68" fmla="*/ 494 w 1074"/>
                <a:gd name="T69" fmla="*/ 152 h 644"/>
                <a:gd name="T70" fmla="*/ 532 w 1074"/>
                <a:gd name="T71" fmla="*/ 222 h 644"/>
                <a:gd name="T72" fmla="*/ 460 w 1074"/>
                <a:gd name="T73" fmla="*/ 166 h 644"/>
                <a:gd name="T74" fmla="*/ 410 w 1074"/>
                <a:gd name="T75" fmla="*/ 166 h 644"/>
                <a:gd name="T76" fmla="*/ 318 w 1074"/>
                <a:gd name="T77" fmla="*/ 172 h 644"/>
                <a:gd name="T78" fmla="*/ 246 w 1074"/>
                <a:gd name="T79" fmla="*/ 204 h 644"/>
                <a:gd name="T80" fmla="*/ 128 w 1074"/>
                <a:gd name="T81" fmla="*/ 250 h 644"/>
                <a:gd name="T82" fmla="*/ 264 w 1074"/>
                <a:gd name="T83" fmla="*/ 300 h 644"/>
                <a:gd name="T84" fmla="*/ 330 w 1074"/>
                <a:gd name="T85" fmla="*/ 294 h 644"/>
                <a:gd name="T86" fmla="*/ 368 w 1074"/>
                <a:gd name="T87" fmla="*/ 344 h 644"/>
                <a:gd name="T88" fmla="*/ 426 w 1074"/>
                <a:gd name="T89" fmla="*/ 364 h 644"/>
                <a:gd name="T90" fmla="*/ 474 w 1074"/>
                <a:gd name="T91" fmla="*/ 342 h 644"/>
                <a:gd name="T92" fmla="*/ 496 w 1074"/>
                <a:gd name="T93" fmla="*/ 378 h 644"/>
                <a:gd name="T94" fmla="*/ 576 w 1074"/>
                <a:gd name="T95" fmla="*/ 430 h 644"/>
                <a:gd name="T96" fmla="*/ 780 w 1074"/>
                <a:gd name="T97" fmla="*/ 450 h 644"/>
                <a:gd name="T98" fmla="*/ 786 w 1074"/>
                <a:gd name="T99" fmla="*/ 422 h 644"/>
                <a:gd name="T100" fmla="*/ 910 w 1074"/>
                <a:gd name="T101" fmla="*/ 404 h 644"/>
                <a:gd name="T102" fmla="*/ 690 w 1074"/>
                <a:gd name="T103" fmla="*/ 564 h 644"/>
                <a:gd name="T104" fmla="*/ 692 w 1074"/>
                <a:gd name="T105" fmla="*/ 608 h 644"/>
                <a:gd name="T106" fmla="*/ 698 w 1074"/>
                <a:gd name="T107" fmla="*/ 568 h 6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4"/>
                <a:gd name="T163" fmla="*/ 0 h 644"/>
                <a:gd name="T164" fmla="*/ 1074 w 1074"/>
                <a:gd name="T165" fmla="*/ 644 h 6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4" h="644">
                  <a:moveTo>
                    <a:pt x="70" y="198"/>
                  </a:moveTo>
                  <a:lnTo>
                    <a:pt x="66" y="206"/>
                  </a:lnTo>
                  <a:lnTo>
                    <a:pt x="52" y="234"/>
                  </a:lnTo>
                  <a:lnTo>
                    <a:pt x="74" y="264"/>
                  </a:lnTo>
                  <a:lnTo>
                    <a:pt x="114" y="258"/>
                  </a:lnTo>
                  <a:lnTo>
                    <a:pt x="110" y="220"/>
                  </a:lnTo>
                  <a:lnTo>
                    <a:pt x="70" y="198"/>
                  </a:lnTo>
                  <a:close/>
                  <a:moveTo>
                    <a:pt x="606" y="110"/>
                  </a:moveTo>
                  <a:lnTo>
                    <a:pt x="606" y="110"/>
                  </a:lnTo>
                  <a:lnTo>
                    <a:pt x="632" y="138"/>
                  </a:lnTo>
                  <a:lnTo>
                    <a:pt x="666" y="102"/>
                  </a:lnTo>
                  <a:lnTo>
                    <a:pt x="642" y="66"/>
                  </a:lnTo>
                  <a:lnTo>
                    <a:pt x="612" y="60"/>
                  </a:lnTo>
                  <a:lnTo>
                    <a:pt x="596" y="48"/>
                  </a:lnTo>
                  <a:lnTo>
                    <a:pt x="590" y="52"/>
                  </a:lnTo>
                  <a:lnTo>
                    <a:pt x="574" y="62"/>
                  </a:lnTo>
                  <a:lnTo>
                    <a:pt x="584" y="98"/>
                  </a:lnTo>
                  <a:lnTo>
                    <a:pt x="606" y="110"/>
                  </a:lnTo>
                  <a:close/>
                  <a:moveTo>
                    <a:pt x="56" y="176"/>
                  </a:moveTo>
                  <a:lnTo>
                    <a:pt x="60" y="142"/>
                  </a:lnTo>
                  <a:lnTo>
                    <a:pt x="26" y="128"/>
                  </a:lnTo>
                  <a:lnTo>
                    <a:pt x="22" y="132"/>
                  </a:lnTo>
                  <a:lnTo>
                    <a:pt x="0" y="156"/>
                  </a:lnTo>
                  <a:lnTo>
                    <a:pt x="18" y="188"/>
                  </a:lnTo>
                  <a:lnTo>
                    <a:pt x="56" y="176"/>
                  </a:lnTo>
                  <a:close/>
                  <a:moveTo>
                    <a:pt x="1062" y="588"/>
                  </a:moveTo>
                  <a:lnTo>
                    <a:pt x="1044" y="588"/>
                  </a:lnTo>
                  <a:lnTo>
                    <a:pt x="1022" y="590"/>
                  </a:lnTo>
                  <a:lnTo>
                    <a:pt x="1020" y="628"/>
                  </a:lnTo>
                  <a:lnTo>
                    <a:pt x="1050" y="644"/>
                  </a:lnTo>
                  <a:lnTo>
                    <a:pt x="1074" y="616"/>
                  </a:lnTo>
                  <a:lnTo>
                    <a:pt x="1062" y="588"/>
                  </a:lnTo>
                  <a:close/>
                  <a:moveTo>
                    <a:pt x="426" y="100"/>
                  </a:moveTo>
                  <a:lnTo>
                    <a:pt x="406" y="84"/>
                  </a:lnTo>
                  <a:lnTo>
                    <a:pt x="402" y="84"/>
                  </a:lnTo>
                  <a:lnTo>
                    <a:pt x="382" y="86"/>
                  </a:lnTo>
                  <a:lnTo>
                    <a:pt x="366" y="110"/>
                  </a:lnTo>
                  <a:lnTo>
                    <a:pt x="366" y="136"/>
                  </a:lnTo>
                  <a:lnTo>
                    <a:pt x="404" y="136"/>
                  </a:lnTo>
                  <a:lnTo>
                    <a:pt x="426" y="100"/>
                  </a:lnTo>
                  <a:close/>
                  <a:moveTo>
                    <a:pt x="678" y="54"/>
                  </a:moveTo>
                  <a:lnTo>
                    <a:pt x="678" y="18"/>
                  </a:lnTo>
                  <a:lnTo>
                    <a:pt x="656" y="4"/>
                  </a:lnTo>
                  <a:lnTo>
                    <a:pt x="636" y="0"/>
                  </a:lnTo>
                  <a:lnTo>
                    <a:pt x="632" y="4"/>
                  </a:lnTo>
                  <a:lnTo>
                    <a:pt x="616" y="20"/>
                  </a:lnTo>
                  <a:lnTo>
                    <a:pt x="646" y="48"/>
                  </a:lnTo>
                  <a:lnTo>
                    <a:pt x="678" y="54"/>
                  </a:lnTo>
                  <a:close/>
                  <a:moveTo>
                    <a:pt x="898" y="266"/>
                  </a:moveTo>
                  <a:lnTo>
                    <a:pt x="930" y="244"/>
                  </a:lnTo>
                  <a:lnTo>
                    <a:pt x="922" y="218"/>
                  </a:lnTo>
                  <a:lnTo>
                    <a:pt x="914" y="220"/>
                  </a:lnTo>
                  <a:lnTo>
                    <a:pt x="866" y="228"/>
                  </a:lnTo>
                  <a:lnTo>
                    <a:pt x="872" y="260"/>
                  </a:lnTo>
                  <a:lnTo>
                    <a:pt x="898" y="266"/>
                  </a:lnTo>
                  <a:close/>
                  <a:moveTo>
                    <a:pt x="792" y="246"/>
                  </a:moveTo>
                  <a:lnTo>
                    <a:pt x="792" y="246"/>
                  </a:lnTo>
                  <a:lnTo>
                    <a:pt x="810" y="258"/>
                  </a:lnTo>
                  <a:lnTo>
                    <a:pt x="844" y="244"/>
                  </a:lnTo>
                  <a:lnTo>
                    <a:pt x="832" y="216"/>
                  </a:lnTo>
                  <a:lnTo>
                    <a:pt x="804" y="204"/>
                  </a:lnTo>
                  <a:lnTo>
                    <a:pt x="802" y="204"/>
                  </a:lnTo>
                  <a:lnTo>
                    <a:pt x="754" y="208"/>
                  </a:lnTo>
                  <a:lnTo>
                    <a:pt x="730" y="222"/>
                  </a:lnTo>
                  <a:lnTo>
                    <a:pt x="742" y="246"/>
                  </a:lnTo>
                  <a:lnTo>
                    <a:pt x="792" y="246"/>
                  </a:lnTo>
                  <a:close/>
                  <a:moveTo>
                    <a:pt x="34" y="270"/>
                  </a:moveTo>
                  <a:lnTo>
                    <a:pt x="20" y="282"/>
                  </a:lnTo>
                  <a:lnTo>
                    <a:pt x="14" y="312"/>
                  </a:lnTo>
                  <a:lnTo>
                    <a:pt x="56" y="338"/>
                  </a:lnTo>
                  <a:lnTo>
                    <a:pt x="74" y="288"/>
                  </a:lnTo>
                  <a:lnTo>
                    <a:pt x="38" y="264"/>
                  </a:lnTo>
                  <a:lnTo>
                    <a:pt x="34" y="270"/>
                  </a:lnTo>
                  <a:close/>
                  <a:moveTo>
                    <a:pt x="276" y="426"/>
                  </a:moveTo>
                  <a:lnTo>
                    <a:pt x="272" y="430"/>
                  </a:lnTo>
                  <a:lnTo>
                    <a:pt x="268" y="434"/>
                  </a:lnTo>
                  <a:lnTo>
                    <a:pt x="256" y="428"/>
                  </a:lnTo>
                  <a:lnTo>
                    <a:pt x="230" y="434"/>
                  </a:lnTo>
                  <a:lnTo>
                    <a:pt x="222" y="466"/>
                  </a:lnTo>
                  <a:lnTo>
                    <a:pt x="248" y="492"/>
                  </a:lnTo>
                  <a:lnTo>
                    <a:pt x="274" y="490"/>
                  </a:lnTo>
                  <a:lnTo>
                    <a:pt x="306" y="492"/>
                  </a:lnTo>
                  <a:lnTo>
                    <a:pt x="314" y="450"/>
                  </a:lnTo>
                  <a:lnTo>
                    <a:pt x="300" y="432"/>
                  </a:lnTo>
                  <a:lnTo>
                    <a:pt x="276" y="426"/>
                  </a:lnTo>
                  <a:close/>
                  <a:moveTo>
                    <a:pt x="938" y="504"/>
                  </a:moveTo>
                  <a:lnTo>
                    <a:pt x="934" y="506"/>
                  </a:lnTo>
                  <a:lnTo>
                    <a:pt x="914" y="514"/>
                  </a:lnTo>
                  <a:lnTo>
                    <a:pt x="914" y="540"/>
                  </a:lnTo>
                  <a:lnTo>
                    <a:pt x="948" y="554"/>
                  </a:lnTo>
                  <a:lnTo>
                    <a:pt x="962" y="516"/>
                  </a:lnTo>
                  <a:lnTo>
                    <a:pt x="938" y="504"/>
                  </a:lnTo>
                  <a:close/>
                  <a:moveTo>
                    <a:pt x="978" y="552"/>
                  </a:moveTo>
                  <a:lnTo>
                    <a:pt x="964" y="554"/>
                  </a:lnTo>
                  <a:lnTo>
                    <a:pt x="956" y="576"/>
                  </a:lnTo>
                  <a:lnTo>
                    <a:pt x="968" y="596"/>
                  </a:lnTo>
                  <a:lnTo>
                    <a:pt x="1002" y="592"/>
                  </a:lnTo>
                  <a:lnTo>
                    <a:pt x="1002" y="564"/>
                  </a:lnTo>
                  <a:lnTo>
                    <a:pt x="982" y="552"/>
                  </a:lnTo>
                  <a:lnTo>
                    <a:pt x="978" y="552"/>
                  </a:lnTo>
                  <a:close/>
                  <a:moveTo>
                    <a:pt x="942" y="472"/>
                  </a:moveTo>
                  <a:lnTo>
                    <a:pt x="942" y="472"/>
                  </a:lnTo>
                  <a:lnTo>
                    <a:pt x="966" y="458"/>
                  </a:lnTo>
                  <a:lnTo>
                    <a:pt x="950" y="434"/>
                  </a:lnTo>
                  <a:lnTo>
                    <a:pt x="922" y="432"/>
                  </a:lnTo>
                  <a:lnTo>
                    <a:pt x="920" y="434"/>
                  </a:lnTo>
                  <a:lnTo>
                    <a:pt x="898" y="448"/>
                  </a:lnTo>
                  <a:lnTo>
                    <a:pt x="886" y="488"/>
                  </a:lnTo>
                  <a:lnTo>
                    <a:pt x="928" y="496"/>
                  </a:lnTo>
                  <a:lnTo>
                    <a:pt x="942" y="472"/>
                  </a:lnTo>
                  <a:close/>
                  <a:moveTo>
                    <a:pt x="490" y="392"/>
                  </a:moveTo>
                  <a:lnTo>
                    <a:pt x="472" y="380"/>
                  </a:lnTo>
                  <a:lnTo>
                    <a:pt x="466" y="386"/>
                  </a:lnTo>
                  <a:lnTo>
                    <a:pt x="456" y="394"/>
                  </a:lnTo>
                  <a:lnTo>
                    <a:pt x="458" y="404"/>
                  </a:lnTo>
                  <a:lnTo>
                    <a:pt x="444" y="410"/>
                  </a:lnTo>
                  <a:lnTo>
                    <a:pt x="438" y="420"/>
                  </a:lnTo>
                  <a:lnTo>
                    <a:pt x="426" y="416"/>
                  </a:lnTo>
                  <a:lnTo>
                    <a:pt x="404" y="430"/>
                  </a:lnTo>
                  <a:lnTo>
                    <a:pt x="410" y="464"/>
                  </a:lnTo>
                  <a:lnTo>
                    <a:pt x="452" y="482"/>
                  </a:lnTo>
                  <a:lnTo>
                    <a:pt x="482" y="466"/>
                  </a:lnTo>
                  <a:lnTo>
                    <a:pt x="478" y="440"/>
                  </a:lnTo>
                  <a:lnTo>
                    <a:pt x="502" y="428"/>
                  </a:lnTo>
                  <a:lnTo>
                    <a:pt x="490" y="392"/>
                  </a:lnTo>
                  <a:close/>
                  <a:moveTo>
                    <a:pt x="910" y="404"/>
                  </a:moveTo>
                  <a:lnTo>
                    <a:pt x="910" y="404"/>
                  </a:lnTo>
                  <a:lnTo>
                    <a:pt x="934" y="398"/>
                  </a:lnTo>
                  <a:lnTo>
                    <a:pt x="906" y="364"/>
                  </a:lnTo>
                  <a:lnTo>
                    <a:pt x="878" y="368"/>
                  </a:lnTo>
                  <a:lnTo>
                    <a:pt x="868" y="370"/>
                  </a:lnTo>
                  <a:lnTo>
                    <a:pt x="862" y="338"/>
                  </a:lnTo>
                  <a:lnTo>
                    <a:pt x="844" y="322"/>
                  </a:lnTo>
                  <a:lnTo>
                    <a:pt x="822" y="296"/>
                  </a:lnTo>
                  <a:lnTo>
                    <a:pt x="820" y="294"/>
                  </a:lnTo>
                  <a:lnTo>
                    <a:pt x="764" y="258"/>
                  </a:lnTo>
                  <a:lnTo>
                    <a:pt x="728" y="258"/>
                  </a:lnTo>
                  <a:lnTo>
                    <a:pt x="718" y="250"/>
                  </a:lnTo>
                  <a:lnTo>
                    <a:pt x="682" y="220"/>
                  </a:lnTo>
                  <a:lnTo>
                    <a:pt x="658" y="216"/>
                  </a:lnTo>
                  <a:lnTo>
                    <a:pt x="624" y="198"/>
                  </a:lnTo>
                  <a:lnTo>
                    <a:pt x="594" y="190"/>
                  </a:lnTo>
                  <a:lnTo>
                    <a:pt x="570" y="172"/>
                  </a:lnTo>
                  <a:lnTo>
                    <a:pt x="536" y="144"/>
                  </a:lnTo>
                  <a:lnTo>
                    <a:pt x="532" y="144"/>
                  </a:lnTo>
                  <a:lnTo>
                    <a:pt x="494" y="152"/>
                  </a:lnTo>
                  <a:lnTo>
                    <a:pt x="530" y="182"/>
                  </a:lnTo>
                  <a:lnTo>
                    <a:pt x="542" y="206"/>
                  </a:lnTo>
                  <a:lnTo>
                    <a:pt x="532" y="222"/>
                  </a:lnTo>
                  <a:lnTo>
                    <a:pt x="506" y="218"/>
                  </a:lnTo>
                  <a:lnTo>
                    <a:pt x="488" y="172"/>
                  </a:lnTo>
                  <a:lnTo>
                    <a:pt x="460" y="166"/>
                  </a:lnTo>
                  <a:lnTo>
                    <a:pt x="442" y="174"/>
                  </a:lnTo>
                  <a:lnTo>
                    <a:pt x="410" y="166"/>
                  </a:lnTo>
                  <a:lnTo>
                    <a:pt x="392" y="180"/>
                  </a:lnTo>
                  <a:lnTo>
                    <a:pt x="356" y="166"/>
                  </a:lnTo>
                  <a:lnTo>
                    <a:pt x="318" y="172"/>
                  </a:lnTo>
                  <a:lnTo>
                    <a:pt x="302" y="182"/>
                  </a:lnTo>
                  <a:lnTo>
                    <a:pt x="258" y="182"/>
                  </a:lnTo>
                  <a:lnTo>
                    <a:pt x="246" y="204"/>
                  </a:lnTo>
                  <a:lnTo>
                    <a:pt x="216" y="220"/>
                  </a:lnTo>
                  <a:lnTo>
                    <a:pt x="144" y="224"/>
                  </a:lnTo>
                  <a:lnTo>
                    <a:pt x="128" y="250"/>
                  </a:lnTo>
                  <a:lnTo>
                    <a:pt x="134" y="284"/>
                  </a:lnTo>
                  <a:lnTo>
                    <a:pt x="186" y="320"/>
                  </a:lnTo>
                  <a:lnTo>
                    <a:pt x="224" y="316"/>
                  </a:lnTo>
                  <a:lnTo>
                    <a:pt x="264" y="300"/>
                  </a:lnTo>
                  <a:lnTo>
                    <a:pt x="280" y="292"/>
                  </a:lnTo>
                  <a:lnTo>
                    <a:pt x="298" y="286"/>
                  </a:lnTo>
                  <a:lnTo>
                    <a:pt x="330" y="294"/>
                  </a:lnTo>
                  <a:lnTo>
                    <a:pt x="344" y="316"/>
                  </a:lnTo>
                  <a:lnTo>
                    <a:pt x="368" y="344"/>
                  </a:lnTo>
                  <a:lnTo>
                    <a:pt x="372" y="372"/>
                  </a:lnTo>
                  <a:lnTo>
                    <a:pt x="408" y="396"/>
                  </a:lnTo>
                  <a:lnTo>
                    <a:pt x="426" y="364"/>
                  </a:lnTo>
                  <a:lnTo>
                    <a:pt x="450" y="360"/>
                  </a:lnTo>
                  <a:lnTo>
                    <a:pt x="454" y="342"/>
                  </a:lnTo>
                  <a:lnTo>
                    <a:pt x="474" y="342"/>
                  </a:lnTo>
                  <a:lnTo>
                    <a:pt x="486" y="338"/>
                  </a:lnTo>
                  <a:lnTo>
                    <a:pt x="482" y="358"/>
                  </a:lnTo>
                  <a:lnTo>
                    <a:pt x="496" y="378"/>
                  </a:lnTo>
                  <a:lnTo>
                    <a:pt x="526" y="392"/>
                  </a:lnTo>
                  <a:lnTo>
                    <a:pt x="542" y="386"/>
                  </a:lnTo>
                  <a:lnTo>
                    <a:pt x="576" y="430"/>
                  </a:lnTo>
                  <a:lnTo>
                    <a:pt x="602" y="444"/>
                  </a:lnTo>
                  <a:lnTo>
                    <a:pt x="676" y="460"/>
                  </a:lnTo>
                  <a:lnTo>
                    <a:pt x="748" y="476"/>
                  </a:lnTo>
                  <a:lnTo>
                    <a:pt x="780" y="450"/>
                  </a:lnTo>
                  <a:lnTo>
                    <a:pt x="774" y="430"/>
                  </a:lnTo>
                  <a:lnTo>
                    <a:pt x="786" y="422"/>
                  </a:lnTo>
                  <a:lnTo>
                    <a:pt x="836" y="436"/>
                  </a:lnTo>
                  <a:lnTo>
                    <a:pt x="902" y="432"/>
                  </a:lnTo>
                  <a:lnTo>
                    <a:pt x="910" y="404"/>
                  </a:lnTo>
                  <a:close/>
                  <a:moveTo>
                    <a:pt x="698" y="568"/>
                  </a:moveTo>
                  <a:lnTo>
                    <a:pt x="698" y="568"/>
                  </a:lnTo>
                  <a:lnTo>
                    <a:pt x="692" y="570"/>
                  </a:lnTo>
                  <a:lnTo>
                    <a:pt x="690" y="564"/>
                  </a:lnTo>
                  <a:lnTo>
                    <a:pt x="654" y="564"/>
                  </a:lnTo>
                  <a:lnTo>
                    <a:pt x="642" y="592"/>
                  </a:lnTo>
                  <a:lnTo>
                    <a:pt x="666" y="614"/>
                  </a:lnTo>
                  <a:lnTo>
                    <a:pt x="692" y="608"/>
                  </a:lnTo>
                  <a:lnTo>
                    <a:pt x="720" y="622"/>
                  </a:lnTo>
                  <a:lnTo>
                    <a:pt x="736" y="588"/>
                  </a:lnTo>
                  <a:lnTo>
                    <a:pt x="718" y="568"/>
                  </a:lnTo>
                  <a:lnTo>
                    <a:pt x="698" y="568"/>
                  </a:lnTo>
                  <a:close/>
                </a:path>
              </a:pathLst>
            </a:custGeom>
            <a:grpFill/>
            <a:ln w="6350">
              <a:solidFill>
                <a:schemeClr val="tx1"/>
              </a:solidFill>
              <a:round/>
              <a:headEnd/>
              <a:tailEnd/>
            </a:ln>
          </p:spPr>
          <p:txBody>
            <a:bodyPr/>
            <a:lstStyle/>
            <a:p>
              <a:pPr>
                <a:defRPr/>
              </a:pPr>
              <a:endParaRPr lang="en-US" dirty="0"/>
            </a:p>
          </p:txBody>
        </p:sp>
        <p:sp>
          <p:nvSpPr>
            <p:cNvPr id="2263" name="Freeform 118"/>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6350">
              <a:solidFill>
                <a:schemeClr val="tx1"/>
              </a:solidFill>
              <a:round/>
              <a:headEnd/>
              <a:tailEnd/>
            </a:ln>
          </p:spPr>
          <p:txBody>
            <a:bodyPr/>
            <a:lstStyle/>
            <a:p>
              <a:pPr>
                <a:defRPr/>
              </a:pPr>
              <a:endParaRPr lang="en-US" dirty="0"/>
            </a:p>
          </p:txBody>
        </p:sp>
        <p:sp>
          <p:nvSpPr>
            <p:cNvPr id="2264" name="Freeform 119"/>
            <p:cNvSpPr>
              <a:spLocks/>
            </p:cNvSpPr>
            <p:nvPr/>
          </p:nvSpPr>
          <p:spPr bwMode="auto">
            <a:xfrm>
              <a:off x="2668" y="1618"/>
              <a:ext cx="676" cy="238"/>
            </a:xfrm>
            <a:custGeom>
              <a:avLst/>
              <a:gdLst>
                <a:gd name="T0" fmla="*/ 188 w 676"/>
                <a:gd name="T1" fmla="*/ 0 h 238"/>
                <a:gd name="T2" fmla="*/ 234 w 676"/>
                <a:gd name="T3" fmla="*/ 18 h 238"/>
                <a:gd name="T4" fmla="*/ 254 w 676"/>
                <a:gd name="T5" fmla="*/ 0 h 238"/>
                <a:gd name="T6" fmla="*/ 280 w 676"/>
                <a:gd name="T7" fmla="*/ 8 h 238"/>
                <a:gd name="T8" fmla="*/ 300 w 676"/>
                <a:gd name="T9" fmla="*/ 0 h 238"/>
                <a:gd name="T10" fmla="*/ 386 w 676"/>
                <a:gd name="T11" fmla="*/ 58 h 238"/>
                <a:gd name="T12" fmla="*/ 410 w 676"/>
                <a:gd name="T13" fmla="*/ 16 h 238"/>
                <a:gd name="T14" fmla="*/ 416 w 676"/>
                <a:gd name="T15" fmla="*/ 20 h 238"/>
                <a:gd name="T16" fmla="*/ 448 w 676"/>
                <a:gd name="T17" fmla="*/ 28 h 238"/>
                <a:gd name="T18" fmla="*/ 484 w 676"/>
                <a:gd name="T19" fmla="*/ 48 h 238"/>
                <a:gd name="T20" fmla="*/ 504 w 676"/>
                <a:gd name="T21" fmla="*/ 50 h 238"/>
                <a:gd name="T22" fmla="*/ 532 w 676"/>
                <a:gd name="T23" fmla="*/ 72 h 238"/>
                <a:gd name="T24" fmla="*/ 550 w 676"/>
                <a:gd name="T25" fmla="*/ 90 h 238"/>
                <a:gd name="T26" fmla="*/ 590 w 676"/>
                <a:gd name="T27" fmla="*/ 90 h 238"/>
                <a:gd name="T28" fmla="*/ 634 w 676"/>
                <a:gd name="T29" fmla="*/ 118 h 238"/>
                <a:gd name="T30" fmla="*/ 656 w 676"/>
                <a:gd name="T31" fmla="*/ 142 h 238"/>
                <a:gd name="T32" fmla="*/ 666 w 676"/>
                <a:gd name="T33" fmla="*/ 154 h 238"/>
                <a:gd name="T34" fmla="*/ 676 w 676"/>
                <a:gd name="T35" fmla="*/ 200 h 238"/>
                <a:gd name="T36" fmla="*/ 616 w 676"/>
                <a:gd name="T37" fmla="*/ 184 h 238"/>
                <a:gd name="T38" fmla="*/ 568 w 676"/>
                <a:gd name="T39" fmla="*/ 216 h 238"/>
                <a:gd name="T40" fmla="*/ 576 w 676"/>
                <a:gd name="T41" fmla="*/ 236 h 238"/>
                <a:gd name="T42" fmla="*/ 576 w 676"/>
                <a:gd name="T43" fmla="*/ 238 h 238"/>
                <a:gd name="T44" fmla="*/ 520 w 676"/>
                <a:gd name="T45" fmla="*/ 224 h 238"/>
                <a:gd name="T46" fmla="*/ 450 w 676"/>
                <a:gd name="T47" fmla="*/ 210 h 238"/>
                <a:gd name="T48" fmla="*/ 434 w 676"/>
                <a:gd name="T49" fmla="*/ 202 h 238"/>
                <a:gd name="T50" fmla="*/ 388 w 676"/>
                <a:gd name="T51" fmla="*/ 144 h 238"/>
                <a:gd name="T52" fmla="*/ 364 w 676"/>
                <a:gd name="T53" fmla="*/ 154 h 238"/>
                <a:gd name="T54" fmla="*/ 356 w 676"/>
                <a:gd name="T55" fmla="*/ 150 h 238"/>
                <a:gd name="T56" fmla="*/ 354 w 676"/>
                <a:gd name="T57" fmla="*/ 148 h 238"/>
                <a:gd name="T58" fmla="*/ 348 w 676"/>
                <a:gd name="T59" fmla="*/ 108 h 238"/>
                <a:gd name="T60" fmla="*/ 328 w 676"/>
                <a:gd name="T61" fmla="*/ 106 h 238"/>
                <a:gd name="T62" fmla="*/ 306 w 676"/>
                <a:gd name="T63" fmla="*/ 106 h 238"/>
                <a:gd name="T64" fmla="*/ 262 w 676"/>
                <a:gd name="T65" fmla="*/ 106 h 238"/>
                <a:gd name="T66" fmla="*/ 258 w 676"/>
                <a:gd name="T67" fmla="*/ 128 h 238"/>
                <a:gd name="T68" fmla="*/ 240 w 676"/>
                <a:gd name="T69" fmla="*/ 132 h 238"/>
                <a:gd name="T70" fmla="*/ 238 w 676"/>
                <a:gd name="T71" fmla="*/ 136 h 238"/>
                <a:gd name="T72" fmla="*/ 236 w 676"/>
                <a:gd name="T73" fmla="*/ 128 h 238"/>
                <a:gd name="T74" fmla="*/ 206 w 676"/>
                <a:gd name="T75" fmla="*/ 92 h 238"/>
                <a:gd name="T76" fmla="*/ 134 w 676"/>
                <a:gd name="T77" fmla="*/ 48 h 238"/>
                <a:gd name="T78" fmla="*/ 102 w 676"/>
                <a:gd name="T79" fmla="*/ 58 h 238"/>
                <a:gd name="T80" fmla="*/ 86 w 676"/>
                <a:gd name="T81" fmla="*/ 66 h 238"/>
                <a:gd name="T82" fmla="*/ 52 w 676"/>
                <a:gd name="T83" fmla="*/ 80 h 238"/>
                <a:gd name="T84" fmla="*/ 30 w 676"/>
                <a:gd name="T85" fmla="*/ 82 h 238"/>
                <a:gd name="T86" fmla="*/ 2 w 676"/>
                <a:gd name="T87" fmla="*/ 64 h 238"/>
                <a:gd name="T88" fmla="*/ 0 w 676"/>
                <a:gd name="T89" fmla="*/ 56 h 238"/>
                <a:gd name="T90" fmla="*/ 0 w 676"/>
                <a:gd name="T91" fmla="*/ 54 h 238"/>
                <a:gd name="T92" fmla="*/ 106 w 676"/>
                <a:gd name="T93" fmla="*/ 26 h 238"/>
                <a:gd name="T94" fmla="*/ 114 w 676"/>
                <a:gd name="T95" fmla="*/ 14 h 238"/>
                <a:gd name="T96" fmla="*/ 150 w 676"/>
                <a:gd name="T97" fmla="*/ 14 h 238"/>
                <a:gd name="T98" fmla="*/ 166 w 676"/>
                <a:gd name="T99" fmla="*/ 2 h 238"/>
                <a:gd name="T100" fmla="*/ 188 w 676"/>
                <a:gd name="T101" fmla="*/ 0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238"/>
                <a:gd name="T155" fmla="*/ 676 w 676"/>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238">
                  <a:moveTo>
                    <a:pt x="188" y="0"/>
                  </a:moveTo>
                  <a:lnTo>
                    <a:pt x="188" y="0"/>
                  </a:lnTo>
                  <a:lnTo>
                    <a:pt x="234" y="18"/>
                  </a:lnTo>
                  <a:lnTo>
                    <a:pt x="254" y="0"/>
                  </a:lnTo>
                  <a:lnTo>
                    <a:pt x="280" y="8"/>
                  </a:lnTo>
                  <a:lnTo>
                    <a:pt x="300" y="0"/>
                  </a:lnTo>
                  <a:lnTo>
                    <a:pt x="318" y="46"/>
                  </a:lnTo>
                  <a:lnTo>
                    <a:pt x="386" y="58"/>
                  </a:lnTo>
                  <a:lnTo>
                    <a:pt x="410" y="16"/>
                  </a:lnTo>
                  <a:lnTo>
                    <a:pt x="416" y="20"/>
                  </a:lnTo>
                  <a:lnTo>
                    <a:pt x="448" y="28"/>
                  </a:lnTo>
                  <a:lnTo>
                    <a:pt x="484" y="48"/>
                  </a:lnTo>
                  <a:lnTo>
                    <a:pt x="504" y="50"/>
                  </a:lnTo>
                  <a:lnTo>
                    <a:pt x="532" y="72"/>
                  </a:lnTo>
                  <a:lnTo>
                    <a:pt x="550" y="90"/>
                  </a:lnTo>
                  <a:lnTo>
                    <a:pt x="590" y="90"/>
                  </a:lnTo>
                  <a:lnTo>
                    <a:pt x="634" y="118"/>
                  </a:lnTo>
                  <a:lnTo>
                    <a:pt x="656" y="142"/>
                  </a:lnTo>
                  <a:lnTo>
                    <a:pt x="666" y="154"/>
                  </a:lnTo>
                  <a:lnTo>
                    <a:pt x="676" y="200"/>
                  </a:lnTo>
                  <a:lnTo>
                    <a:pt x="616" y="184"/>
                  </a:lnTo>
                  <a:lnTo>
                    <a:pt x="568" y="216"/>
                  </a:lnTo>
                  <a:lnTo>
                    <a:pt x="576" y="236"/>
                  </a:lnTo>
                  <a:lnTo>
                    <a:pt x="576" y="238"/>
                  </a:lnTo>
                  <a:lnTo>
                    <a:pt x="520" y="224"/>
                  </a:lnTo>
                  <a:lnTo>
                    <a:pt x="450" y="210"/>
                  </a:lnTo>
                  <a:lnTo>
                    <a:pt x="434" y="202"/>
                  </a:lnTo>
                  <a:lnTo>
                    <a:pt x="388" y="144"/>
                  </a:lnTo>
                  <a:lnTo>
                    <a:pt x="364" y="154"/>
                  </a:lnTo>
                  <a:lnTo>
                    <a:pt x="356" y="150"/>
                  </a:lnTo>
                  <a:lnTo>
                    <a:pt x="354" y="148"/>
                  </a:lnTo>
                  <a:lnTo>
                    <a:pt x="352" y="126"/>
                  </a:lnTo>
                  <a:lnTo>
                    <a:pt x="348" y="108"/>
                  </a:lnTo>
                  <a:lnTo>
                    <a:pt x="328" y="106"/>
                  </a:lnTo>
                  <a:lnTo>
                    <a:pt x="306" y="106"/>
                  </a:lnTo>
                  <a:lnTo>
                    <a:pt x="262" y="106"/>
                  </a:lnTo>
                  <a:lnTo>
                    <a:pt x="258" y="128"/>
                  </a:lnTo>
                  <a:lnTo>
                    <a:pt x="240" y="132"/>
                  </a:lnTo>
                  <a:lnTo>
                    <a:pt x="238" y="136"/>
                  </a:lnTo>
                  <a:lnTo>
                    <a:pt x="236" y="128"/>
                  </a:lnTo>
                  <a:lnTo>
                    <a:pt x="206" y="92"/>
                  </a:lnTo>
                  <a:lnTo>
                    <a:pt x="188" y="64"/>
                  </a:lnTo>
                  <a:lnTo>
                    <a:pt x="134" y="48"/>
                  </a:lnTo>
                  <a:lnTo>
                    <a:pt x="102" y="58"/>
                  </a:lnTo>
                  <a:lnTo>
                    <a:pt x="86" y="66"/>
                  </a:lnTo>
                  <a:lnTo>
                    <a:pt x="52" y="80"/>
                  </a:lnTo>
                  <a:lnTo>
                    <a:pt x="30" y="82"/>
                  </a:lnTo>
                  <a:lnTo>
                    <a:pt x="2" y="64"/>
                  </a:lnTo>
                  <a:lnTo>
                    <a:pt x="0" y="56"/>
                  </a:lnTo>
                  <a:lnTo>
                    <a:pt x="0" y="54"/>
                  </a:lnTo>
                  <a:lnTo>
                    <a:pt x="62" y="52"/>
                  </a:lnTo>
                  <a:lnTo>
                    <a:pt x="106" y="26"/>
                  </a:lnTo>
                  <a:lnTo>
                    <a:pt x="114" y="14"/>
                  </a:lnTo>
                  <a:lnTo>
                    <a:pt x="150" y="14"/>
                  </a:lnTo>
                  <a:lnTo>
                    <a:pt x="166" y="2"/>
                  </a:lnTo>
                  <a:lnTo>
                    <a:pt x="188" y="0"/>
                  </a:lnTo>
                  <a:close/>
                </a:path>
              </a:pathLst>
            </a:custGeom>
            <a:grpFill/>
            <a:ln w="6350">
              <a:solidFill>
                <a:schemeClr val="tx1"/>
              </a:solidFill>
              <a:round/>
              <a:headEnd/>
              <a:tailEnd/>
            </a:ln>
          </p:spPr>
          <p:txBody>
            <a:bodyPr/>
            <a:lstStyle/>
            <a:p>
              <a:pPr>
                <a:defRPr/>
              </a:pPr>
              <a:endParaRPr lang="en-US" dirty="0"/>
            </a:p>
          </p:txBody>
        </p:sp>
        <p:sp>
          <p:nvSpPr>
            <p:cNvPr id="2265" name="Freeform 120"/>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6350">
              <a:solidFill>
                <a:schemeClr val="tx1"/>
              </a:solidFill>
              <a:round/>
              <a:headEnd/>
              <a:tailEnd/>
            </a:ln>
          </p:spPr>
          <p:txBody>
            <a:bodyPr/>
            <a:lstStyle/>
            <a:p>
              <a:pPr>
                <a:defRPr/>
              </a:pPr>
              <a:endParaRPr lang="en-US" dirty="0"/>
            </a:p>
          </p:txBody>
        </p:sp>
        <p:sp>
          <p:nvSpPr>
            <p:cNvPr id="2266" name="Freeform 121"/>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6350">
              <a:solidFill>
                <a:schemeClr val="tx1"/>
              </a:solidFill>
              <a:round/>
              <a:headEnd/>
              <a:tailEnd/>
            </a:ln>
          </p:spPr>
          <p:txBody>
            <a:bodyPr/>
            <a:lstStyle/>
            <a:p>
              <a:pPr>
                <a:defRPr/>
              </a:pPr>
              <a:endParaRPr lang="en-US" dirty="0"/>
            </a:p>
          </p:txBody>
        </p:sp>
        <p:sp>
          <p:nvSpPr>
            <p:cNvPr id="2267" name="Freeform 122"/>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6350">
              <a:solidFill>
                <a:schemeClr val="tx1"/>
              </a:solidFill>
              <a:round/>
              <a:headEnd/>
              <a:tailEnd/>
            </a:ln>
          </p:spPr>
          <p:txBody>
            <a:bodyPr/>
            <a:lstStyle/>
            <a:p>
              <a:pPr>
                <a:defRPr/>
              </a:pPr>
              <a:endParaRPr lang="en-US" dirty="0"/>
            </a:p>
          </p:txBody>
        </p:sp>
        <p:sp>
          <p:nvSpPr>
            <p:cNvPr id="2268" name="Freeform 123"/>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6350">
              <a:solidFill>
                <a:schemeClr val="tx1"/>
              </a:solidFill>
              <a:round/>
              <a:headEnd/>
              <a:tailEnd/>
            </a:ln>
          </p:spPr>
          <p:txBody>
            <a:bodyPr/>
            <a:lstStyle/>
            <a:p>
              <a:pPr>
                <a:defRPr/>
              </a:pPr>
              <a:endParaRPr lang="en-US" dirty="0"/>
            </a:p>
          </p:txBody>
        </p:sp>
        <p:sp>
          <p:nvSpPr>
            <p:cNvPr id="2269" name="Freeform 124"/>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6350">
              <a:solidFill>
                <a:schemeClr val="tx1"/>
              </a:solidFill>
              <a:round/>
              <a:headEnd/>
              <a:tailEnd/>
            </a:ln>
          </p:spPr>
          <p:txBody>
            <a:bodyPr/>
            <a:lstStyle/>
            <a:p>
              <a:pPr>
                <a:defRPr/>
              </a:pPr>
              <a:endParaRPr lang="en-US" dirty="0"/>
            </a:p>
          </p:txBody>
        </p:sp>
        <p:sp>
          <p:nvSpPr>
            <p:cNvPr id="2270" name="Freeform 125"/>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6350">
              <a:solidFill>
                <a:schemeClr val="tx1"/>
              </a:solidFill>
              <a:round/>
              <a:headEnd/>
              <a:tailEnd/>
            </a:ln>
          </p:spPr>
          <p:txBody>
            <a:bodyPr/>
            <a:lstStyle/>
            <a:p>
              <a:pPr>
                <a:defRPr/>
              </a:pPr>
              <a:endParaRPr lang="en-US" dirty="0"/>
            </a:p>
          </p:txBody>
        </p:sp>
        <p:sp>
          <p:nvSpPr>
            <p:cNvPr id="2271" name="Freeform 126"/>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6350">
              <a:solidFill>
                <a:schemeClr val="tx1"/>
              </a:solidFill>
              <a:round/>
              <a:headEnd/>
              <a:tailEnd/>
            </a:ln>
          </p:spPr>
          <p:txBody>
            <a:bodyPr/>
            <a:lstStyle/>
            <a:p>
              <a:pPr>
                <a:defRPr/>
              </a:pPr>
              <a:endParaRPr lang="en-US" dirty="0"/>
            </a:p>
          </p:txBody>
        </p:sp>
        <p:sp>
          <p:nvSpPr>
            <p:cNvPr id="2272" name="Freeform 127"/>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6350">
              <a:solidFill>
                <a:schemeClr val="tx1"/>
              </a:solidFill>
              <a:round/>
              <a:headEnd/>
              <a:tailEnd/>
            </a:ln>
          </p:spPr>
          <p:txBody>
            <a:bodyPr/>
            <a:lstStyle/>
            <a:p>
              <a:pPr>
                <a:defRPr/>
              </a:pPr>
              <a:endParaRPr lang="en-US" dirty="0"/>
            </a:p>
          </p:txBody>
        </p:sp>
        <p:sp>
          <p:nvSpPr>
            <p:cNvPr id="2273" name="Freeform 128"/>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6350">
              <a:solidFill>
                <a:schemeClr val="tx1"/>
              </a:solidFill>
              <a:round/>
              <a:headEnd/>
              <a:tailEnd/>
            </a:ln>
          </p:spPr>
          <p:txBody>
            <a:bodyPr/>
            <a:lstStyle/>
            <a:p>
              <a:pPr>
                <a:defRPr/>
              </a:pPr>
              <a:endParaRPr lang="en-US" dirty="0"/>
            </a:p>
          </p:txBody>
        </p:sp>
        <p:sp>
          <p:nvSpPr>
            <p:cNvPr id="2274" name="Freeform 129"/>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6350">
              <a:solidFill>
                <a:schemeClr val="tx1"/>
              </a:solidFill>
              <a:round/>
              <a:headEnd/>
              <a:tailEnd/>
            </a:ln>
          </p:spPr>
          <p:txBody>
            <a:bodyPr/>
            <a:lstStyle/>
            <a:p>
              <a:pPr>
                <a:defRPr/>
              </a:pPr>
              <a:endParaRPr lang="en-US" dirty="0"/>
            </a:p>
          </p:txBody>
        </p:sp>
        <p:sp>
          <p:nvSpPr>
            <p:cNvPr id="2275" name="Freeform 130"/>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6350">
              <a:solidFill>
                <a:schemeClr val="tx1"/>
              </a:solidFill>
              <a:round/>
              <a:headEnd/>
              <a:tailEnd/>
            </a:ln>
          </p:spPr>
          <p:txBody>
            <a:bodyPr/>
            <a:lstStyle/>
            <a:p>
              <a:pPr>
                <a:defRPr/>
              </a:pPr>
              <a:endParaRPr lang="en-US" dirty="0"/>
            </a:p>
          </p:txBody>
        </p:sp>
        <p:sp>
          <p:nvSpPr>
            <p:cNvPr id="2276" name="Freeform 131"/>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6350">
              <a:solidFill>
                <a:schemeClr val="tx1"/>
              </a:solidFill>
              <a:round/>
              <a:headEnd/>
              <a:tailEnd/>
            </a:ln>
          </p:spPr>
          <p:txBody>
            <a:bodyPr/>
            <a:lstStyle/>
            <a:p>
              <a:pPr>
                <a:defRPr/>
              </a:pPr>
              <a:endParaRPr lang="en-US" dirty="0"/>
            </a:p>
          </p:txBody>
        </p:sp>
        <p:sp>
          <p:nvSpPr>
            <p:cNvPr id="2277" name="Freeform 132"/>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6350">
              <a:solidFill>
                <a:schemeClr val="tx1"/>
              </a:solidFill>
              <a:round/>
              <a:headEnd/>
              <a:tailEnd/>
            </a:ln>
          </p:spPr>
          <p:txBody>
            <a:bodyPr/>
            <a:lstStyle/>
            <a:p>
              <a:pPr>
                <a:defRPr/>
              </a:pPr>
              <a:endParaRPr lang="en-US" dirty="0"/>
            </a:p>
          </p:txBody>
        </p:sp>
        <p:sp>
          <p:nvSpPr>
            <p:cNvPr id="2278" name="Freeform 133"/>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6350">
              <a:solidFill>
                <a:schemeClr val="tx1"/>
              </a:solidFill>
              <a:round/>
              <a:headEnd/>
              <a:tailEnd/>
            </a:ln>
          </p:spPr>
          <p:txBody>
            <a:bodyPr/>
            <a:lstStyle/>
            <a:p>
              <a:pPr>
                <a:defRPr/>
              </a:pPr>
              <a:endParaRPr lang="en-US" dirty="0"/>
            </a:p>
          </p:txBody>
        </p:sp>
        <p:sp>
          <p:nvSpPr>
            <p:cNvPr id="2279" name="Freeform 134"/>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6350">
              <a:solidFill>
                <a:schemeClr val="tx1"/>
              </a:solidFill>
              <a:round/>
              <a:headEnd/>
              <a:tailEnd/>
            </a:ln>
          </p:spPr>
          <p:txBody>
            <a:bodyPr/>
            <a:lstStyle/>
            <a:p>
              <a:pPr>
                <a:defRPr/>
              </a:pPr>
              <a:endParaRPr lang="en-US" dirty="0"/>
            </a:p>
          </p:txBody>
        </p:sp>
      </p:grpSp>
      <p:sp>
        <p:nvSpPr>
          <p:cNvPr id="2131" name="Text Box 135"/>
          <p:cNvSpPr txBox="1">
            <a:spLocks noChangeArrowheads="1"/>
          </p:cNvSpPr>
          <p:nvPr/>
        </p:nvSpPr>
        <p:spPr bwMode="auto">
          <a:xfrm>
            <a:off x="2971800" y="5940425"/>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HI</a:t>
            </a:r>
          </a:p>
        </p:txBody>
      </p:sp>
      <p:sp>
        <p:nvSpPr>
          <p:cNvPr id="2132" name="Text Box 136"/>
          <p:cNvSpPr txBox="1">
            <a:spLocks noChangeArrowheads="1"/>
          </p:cNvSpPr>
          <p:nvPr/>
        </p:nvSpPr>
        <p:spPr bwMode="auto">
          <a:xfrm>
            <a:off x="990600" y="4800600"/>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GU</a:t>
            </a:r>
          </a:p>
        </p:txBody>
      </p:sp>
      <p:sp>
        <p:nvSpPr>
          <p:cNvPr id="2133" name="Freeform 137"/>
          <p:cNvSpPr>
            <a:spLocks/>
          </p:cNvSpPr>
          <p:nvPr/>
        </p:nvSpPr>
        <p:spPr bwMode="auto">
          <a:xfrm>
            <a:off x="914400" y="4648200"/>
            <a:ext cx="228600" cy="304800"/>
          </a:xfrm>
          <a:custGeom>
            <a:avLst/>
            <a:gdLst>
              <a:gd name="T0" fmla="*/ 2147483647 w 734"/>
              <a:gd name="T1" fmla="*/ 2147483647 h 924"/>
              <a:gd name="T2" fmla="*/ 2147483647 w 734"/>
              <a:gd name="T3" fmla="*/ 2147483647 h 924"/>
              <a:gd name="T4" fmla="*/ 2147483647 w 734"/>
              <a:gd name="T5" fmla="*/ 2147483647 h 924"/>
              <a:gd name="T6" fmla="*/ 2147483647 w 734"/>
              <a:gd name="T7" fmla="*/ 2147483647 h 924"/>
              <a:gd name="T8" fmla="*/ 2147483647 w 734"/>
              <a:gd name="T9" fmla="*/ 2147483647 h 924"/>
              <a:gd name="T10" fmla="*/ 2147483647 w 734"/>
              <a:gd name="T11" fmla="*/ 2147483647 h 924"/>
              <a:gd name="T12" fmla="*/ 2147483647 w 734"/>
              <a:gd name="T13" fmla="*/ 2147483647 h 924"/>
              <a:gd name="T14" fmla="*/ 2147483647 w 734"/>
              <a:gd name="T15" fmla="*/ 2147483647 h 924"/>
              <a:gd name="T16" fmla="*/ 2147483647 w 734"/>
              <a:gd name="T17" fmla="*/ 2147483647 h 924"/>
              <a:gd name="T18" fmla="*/ 2147483647 w 734"/>
              <a:gd name="T19" fmla="*/ 2147483647 h 924"/>
              <a:gd name="T20" fmla="*/ 2147483647 w 734"/>
              <a:gd name="T21" fmla="*/ 2147483647 h 924"/>
              <a:gd name="T22" fmla="*/ 2147483647 w 734"/>
              <a:gd name="T23" fmla="*/ 2147483647 h 924"/>
              <a:gd name="T24" fmla="*/ 2147483647 w 734"/>
              <a:gd name="T25" fmla="*/ 2147483647 h 924"/>
              <a:gd name="T26" fmla="*/ 2147483647 w 734"/>
              <a:gd name="T27" fmla="*/ 2147483647 h 924"/>
              <a:gd name="T28" fmla="*/ 2147483647 w 734"/>
              <a:gd name="T29" fmla="*/ 2147483647 h 924"/>
              <a:gd name="T30" fmla="*/ 2147483647 w 734"/>
              <a:gd name="T31" fmla="*/ 2147483647 h 924"/>
              <a:gd name="T32" fmla="*/ 2147483647 w 734"/>
              <a:gd name="T33" fmla="*/ 2147483647 h 924"/>
              <a:gd name="T34" fmla="*/ 2147483647 w 734"/>
              <a:gd name="T35" fmla="*/ 2147483647 h 924"/>
              <a:gd name="T36" fmla="*/ 2147483647 w 734"/>
              <a:gd name="T37" fmla="*/ 2147483647 h 924"/>
              <a:gd name="T38" fmla="*/ 2147483647 w 734"/>
              <a:gd name="T39" fmla="*/ 2147483647 h 924"/>
              <a:gd name="T40" fmla="*/ 2147483647 w 734"/>
              <a:gd name="T41" fmla="*/ 2147483647 h 924"/>
              <a:gd name="T42" fmla="*/ 2147483647 w 734"/>
              <a:gd name="T43" fmla="*/ 2147483647 h 924"/>
              <a:gd name="T44" fmla="*/ 2147483647 w 734"/>
              <a:gd name="T45" fmla="*/ 2147483647 h 924"/>
              <a:gd name="T46" fmla="*/ 2147483647 w 734"/>
              <a:gd name="T47" fmla="*/ 2147483647 h 924"/>
              <a:gd name="T48" fmla="*/ 2147483647 w 734"/>
              <a:gd name="T49" fmla="*/ 2147483647 h 924"/>
              <a:gd name="T50" fmla="*/ 2147483647 w 734"/>
              <a:gd name="T51" fmla="*/ 2147483647 h 924"/>
              <a:gd name="T52" fmla="*/ 2147483647 w 734"/>
              <a:gd name="T53" fmla="*/ 2147483647 h 924"/>
              <a:gd name="T54" fmla="*/ 2147483647 w 734"/>
              <a:gd name="T55" fmla="*/ 2147483647 h 924"/>
              <a:gd name="T56" fmla="*/ 2147483647 w 734"/>
              <a:gd name="T57" fmla="*/ 2147483647 h 924"/>
              <a:gd name="T58" fmla="*/ 0 w 734"/>
              <a:gd name="T59" fmla="*/ 2147483647 h 924"/>
              <a:gd name="T60" fmla="*/ 2147483647 w 734"/>
              <a:gd name="T61" fmla="*/ 2147483647 h 924"/>
              <a:gd name="T62" fmla="*/ 2147483647 w 734"/>
              <a:gd name="T63" fmla="*/ 2147483647 h 924"/>
              <a:gd name="T64" fmla="*/ 2147483647 w 734"/>
              <a:gd name="T65" fmla="*/ 2147483647 h 924"/>
              <a:gd name="T66" fmla="*/ 2147483647 w 734"/>
              <a:gd name="T67" fmla="*/ 2147483647 h 924"/>
              <a:gd name="T68" fmla="*/ 2147483647 w 734"/>
              <a:gd name="T69" fmla="*/ 2147483647 h 924"/>
              <a:gd name="T70" fmla="*/ 2147483647 w 734"/>
              <a:gd name="T71" fmla="*/ 2147483647 h 924"/>
              <a:gd name="T72" fmla="*/ 2147483647 w 734"/>
              <a:gd name="T73" fmla="*/ 2147483647 h 924"/>
              <a:gd name="T74" fmla="*/ 2147483647 w 734"/>
              <a:gd name="T75" fmla="*/ 2147483647 h 924"/>
              <a:gd name="T76" fmla="*/ 2147483647 w 734"/>
              <a:gd name="T77" fmla="*/ 2147483647 h 924"/>
              <a:gd name="T78" fmla="*/ 2147483647 w 734"/>
              <a:gd name="T79" fmla="*/ 2147483647 h 924"/>
              <a:gd name="T80" fmla="*/ 2147483647 w 734"/>
              <a:gd name="T81" fmla="*/ 2147483647 h 924"/>
              <a:gd name="T82" fmla="*/ 2147483647 w 734"/>
              <a:gd name="T83" fmla="*/ 2147483647 h 924"/>
              <a:gd name="T84" fmla="*/ 2147483647 w 734"/>
              <a:gd name="T85" fmla="*/ 2147483647 h 924"/>
              <a:gd name="T86" fmla="*/ 2147483647 w 734"/>
              <a:gd name="T87" fmla="*/ 2147483647 h 924"/>
              <a:gd name="T88" fmla="*/ 2147483647 w 734"/>
              <a:gd name="T89" fmla="*/ 2147483647 h 924"/>
              <a:gd name="T90" fmla="*/ 2147483647 w 734"/>
              <a:gd name="T91" fmla="*/ 0 h 9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24"/>
              <a:gd name="T140" fmla="*/ 734 w 734"/>
              <a:gd name="T141" fmla="*/ 924 h 9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924">
                <a:moveTo>
                  <a:pt x="552" y="0"/>
                </a:moveTo>
                <a:lnTo>
                  <a:pt x="576" y="24"/>
                </a:lnTo>
                <a:lnTo>
                  <a:pt x="588" y="54"/>
                </a:lnTo>
                <a:lnTo>
                  <a:pt x="620" y="82"/>
                </a:lnTo>
                <a:lnTo>
                  <a:pt x="626" y="112"/>
                </a:lnTo>
                <a:lnTo>
                  <a:pt x="666" y="122"/>
                </a:lnTo>
                <a:lnTo>
                  <a:pt x="728" y="118"/>
                </a:lnTo>
                <a:lnTo>
                  <a:pt x="734" y="136"/>
                </a:lnTo>
                <a:lnTo>
                  <a:pt x="732" y="162"/>
                </a:lnTo>
                <a:lnTo>
                  <a:pt x="716" y="190"/>
                </a:lnTo>
                <a:lnTo>
                  <a:pt x="706" y="220"/>
                </a:lnTo>
                <a:lnTo>
                  <a:pt x="706" y="256"/>
                </a:lnTo>
                <a:lnTo>
                  <a:pt x="684" y="280"/>
                </a:lnTo>
                <a:lnTo>
                  <a:pt x="648" y="310"/>
                </a:lnTo>
                <a:lnTo>
                  <a:pt x="630" y="316"/>
                </a:lnTo>
                <a:lnTo>
                  <a:pt x="584" y="364"/>
                </a:lnTo>
                <a:lnTo>
                  <a:pt x="552" y="396"/>
                </a:lnTo>
                <a:lnTo>
                  <a:pt x="526" y="420"/>
                </a:lnTo>
                <a:lnTo>
                  <a:pt x="500" y="438"/>
                </a:lnTo>
                <a:lnTo>
                  <a:pt x="472" y="464"/>
                </a:lnTo>
                <a:lnTo>
                  <a:pt x="458" y="486"/>
                </a:lnTo>
                <a:lnTo>
                  <a:pt x="440" y="490"/>
                </a:lnTo>
                <a:lnTo>
                  <a:pt x="426" y="510"/>
                </a:lnTo>
                <a:lnTo>
                  <a:pt x="400" y="518"/>
                </a:lnTo>
                <a:lnTo>
                  <a:pt x="378" y="526"/>
                </a:lnTo>
                <a:lnTo>
                  <a:pt x="374" y="546"/>
                </a:lnTo>
                <a:lnTo>
                  <a:pt x="368" y="572"/>
                </a:lnTo>
                <a:lnTo>
                  <a:pt x="350" y="590"/>
                </a:lnTo>
                <a:lnTo>
                  <a:pt x="338" y="644"/>
                </a:lnTo>
                <a:lnTo>
                  <a:pt x="332" y="726"/>
                </a:lnTo>
                <a:lnTo>
                  <a:pt x="336" y="778"/>
                </a:lnTo>
                <a:lnTo>
                  <a:pt x="332" y="816"/>
                </a:lnTo>
                <a:lnTo>
                  <a:pt x="314" y="860"/>
                </a:lnTo>
                <a:lnTo>
                  <a:pt x="292" y="860"/>
                </a:lnTo>
                <a:lnTo>
                  <a:pt x="282" y="874"/>
                </a:lnTo>
                <a:lnTo>
                  <a:pt x="282" y="900"/>
                </a:lnTo>
                <a:lnTo>
                  <a:pt x="252" y="914"/>
                </a:lnTo>
                <a:lnTo>
                  <a:pt x="210" y="924"/>
                </a:lnTo>
                <a:lnTo>
                  <a:pt x="152" y="918"/>
                </a:lnTo>
                <a:lnTo>
                  <a:pt x="126" y="892"/>
                </a:lnTo>
                <a:lnTo>
                  <a:pt x="102" y="860"/>
                </a:lnTo>
                <a:lnTo>
                  <a:pt x="94" y="842"/>
                </a:lnTo>
                <a:lnTo>
                  <a:pt x="98" y="820"/>
                </a:lnTo>
                <a:lnTo>
                  <a:pt x="90" y="784"/>
                </a:lnTo>
                <a:lnTo>
                  <a:pt x="84" y="748"/>
                </a:lnTo>
                <a:lnTo>
                  <a:pt x="58" y="720"/>
                </a:lnTo>
                <a:lnTo>
                  <a:pt x="58" y="706"/>
                </a:lnTo>
                <a:lnTo>
                  <a:pt x="76" y="684"/>
                </a:lnTo>
                <a:lnTo>
                  <a:pt x="76" y="652"/>
                </a:lnTo>
                <a:lnTo>
                  <a:pt x="62" y="634"/>
                </a:lnTo>
                <a:lnTo>
                  <a:pt x="76" y="622"/>
                </a:lnTo>
                <a:lnTo>
                  <a:pt x="90" y="612"/>
                </a:lnTo>
                <a:lnTo>
                  <a:pt x="86" y="594"/>
                </a:lnTo>
                <a:lnTo>
                  <a:pt x="76" y="582"/>
                </a:lnTo>
                <a:lnTo>
                  <a:pt x="76" y="568"/>
                </a:lnTo>
                <a:lnTo>
                  <a:pt x="94" y="562"/>
                </a:lnTo>
                <a:lnTo>
                  <a:pt x="68" y="536"/>
                </a:lnTo>
                <a:lnTo>
                  <a:pt x="54" y="528"/>
                </a:lnTo>
                <a:lnTo>
                  <a:pt x="40" y="508"/>
                </a:lnTo>
                <a:lnTo>
                  <a:pt x="0" y="478"/>
                </a:lnTo>
                <a:lnTo>
                  <a:pt x="18" y="468"/>
                </a:lnTo>
                <a:lnTo>
                  <a:pt x="44" y="468"/>
                </a:lnTo>
                <a:lnTo>
                  <a:pt x="76" y="486"/>
                </a:lnTo>
                <a:lnTo>
                  <a:pt x="102" y="492"/>
                </a:lnTo>
                <a:lnTo>
                  <a:pt x="98" y="518"/>
                </a:lnTo>
                <a:lnTo>
                  <a:pt x="112" y="540"/>
                </a:lnTo>
                <a:lnTo>
                  <a:pt x="126" y="532"/>
                </a:lnTo>
                <a:lnTo>
                  <a:pt x="130" y="500"/>
                </a:lnTo>
                <a:lnTo>
                  <a:pt x="126" y="486"/>
                </a:lnTo>
                <a:lnTo>
                  <a:pt x="140" y="478"/>
                </a:lnTo>
                <a:lnTo>
                  <a:pt x="158" y="474"/>
                </a:lnTo>
                <a:lnTo>
                  <a:pt x="156" y="442"/>
                </a:lnTo>
                <a:lnTo>
                  <a:pt x="184" y="424"/>
                </a:lnTo>
                <a:lnTo>
                  <a:pt x="234" y="402"/>
                </a:lnTo>
                <a:lnTo>
                  <a:pt x="282" y="396"/>
                </a:lnTo>
                <a:lnTo>
                  <a:pt x="324" y="392"/>
                </a:lnTo>
                <a:lnTo>
                  <a:pt x="342" y="378"/>
                </a:lnTo>
                <a:lnTo>
                  <a:pt x="342" y="346"/>
                </a:lnTo>
                <a:lnTo>
                  <a:pt x="350" y="330"/>
                </a:lnTo>
                <a:lnTo>
                  <a:pt x="396" y="338"/>
                </a:lnTo>
                <a:lnTo>
                  <a:pt x="418" y="316"/>
                </a:lnTo>
                <a:lnTo>
                  <a:pt x="414" y="284"/>
                </a:lnTo>
                <a:lnTo>
                  <a:pt x="422" y="244"/>
                </a:lnTo>
                <a:lnTo>
                  <a:pt x="444" y="212"/>
                </a:lnTo>
                <a:lnTo>
                  <a:pt x="458" y="198"/>
                </a:lnTo>
                <a:lnTo>
                  <a:pt x="480" y="166"/>
                </a:lnTo>
                <a:lnTo>
                  <a:pt x="490" y="130"/>
                </a:lnTo>
                <a:lnTo>
                  <a:pt x="486" y="94"/>
                </a:lnTo>
                <a:lnTo>
                  <a:pt x="490" y="68"/>
                </a:lnTo>
                <a:lnTo>
                  <a:pt x="508" y="32"/>
                </a:lnTo>
                <a:lnTo>
                  <a:pt x="530" y="4"/>
                </a:lnTo>
                <a:lnTo>
                  <a:pt x="552" y="0"/>
                </a:lnTo>
                <a:close/>
              </a:path>
            </a:pathLst>
          </a:custGeom>
          <a:solidFill>
            <a:srgbClr val="92D050"/>
          </a:solidFill>
          <a:ln>
            <a:noFill/>
          </a:ln>
          <a:extLst/>
        </p:spPr>
        <p:txBody>
          <a:bodyPr/>
          <a:lstStyle/>
          <a:p>
            <a:endParaRPr lang="en-US" dirty="0"/>
          </a:p>
        </p:txBody>
      </p:sp>
      <p:sp>
        <p:nvSpPr>
          <p:cNvPr id="2134" name="Text Box 138"/>
          <p:cNvSpPr txBox="1">
            <a:spLocks noChangeArrowheads="1"/>
          </p:cNvSpPr>
          <p:nvPr/>
        </p:nvSpPr>
        <p:spPr bwMode="auto">
          <a:xfrm>
            <a:off x="685800" y="5348288"/>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PW</a:t>
            </a:r>
          </a:p>
        </p:txBody>
      </p:sp>
      <p:grpSp>
        <p:nvGrpSpPr>
          <p:cNvPr id="2135" name="Group 139"/>
          <p:cNvGrpSpPr>
            <a:grpSpLocks/>
          </p:cNvGrpSpPr>
          <p:nvPr/>
        </p:nvGrpSpPr>
        <p:grpSpPr bwMode="auto">
          <a:xfrm>
            <a:off x="609600" y="5210175"/>
            <a:ext cx="196850" cy="290513"/>
            <a:chOff x="1364" y="1730"/>
            <a:chExt cx="470" cy="944"/>
          </a:xfrm>
          <a:solidFill>
            <a:schemeClr val="tx1"/>
          </a:solidFill>
        </p:grpSpPr>
        <p:sp>
          <p:nvSpPr>
            <p:cNvPr id="2213" name="Freeform 140"/>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4" name="Freeform 141"/>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5" name="Freeform 142"/>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6" name="Freeform 143"/>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7" name="Freeform 144"/>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8" name="Freeform 145"/>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9" name="Freeform 146"/>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0" name="Freeform 147"/>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1" name="Freeform 148"/>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2" name="Freeform 149"/>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3" name="Freeform 150"/>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4" name="Freeform 151"/>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5" name="Freeform 152"/>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6" name="Freeform 153"/>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7" name="Freeform 154"/>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8" name="Freeform 155"/>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9" name="Freeform 156"/>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0" name="Freeform 157"/>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1" name="Freeform 158"/>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2" name="Freeform 159"/>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3" name="Freeform 160"/>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4" name="Freeform 161"/>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5" name="Freeform 162"/>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6" name="Freeform 163"/>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7" name="Freeform 164"/>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8" name="Freeform 165"/>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9" name="Freeform 166"/>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2136" name="Group 167"/>
          <p:cNvGrpSpPr>
            <a:grpSpLocks/>
          </p:cNvGrpSpPr>
          <p:nvPr/>
        </p:nvGrpSpPr>
        <p:grpSpPr bwMode="auto">
          <a:xfrm>
            <a:off x="1676400" y="4724400"/>
            <a:ext cx="304800" cy="290513"/>
            <a:chOff x="2394" y="2179"/>
            <a:chExt cx="954" cy="554"/>
          </a:xfrm>
          <a:solidFill>
            <a:schemeClr val="tx1"/>
          </a:solidFill>
        </p:grpSpPr>
        <p:sp>
          <p:nvSpPr>
            <p:cNvPr id="2191" name="Freeform 168"/>
            <p:cNvSpPr>
              <a:spLocks noEditPoints="1"/>
            </p:cNvSpPr>
            <p:nvPr/>
          </p:nvSpPr>
          <p:spPr bwMode="auto">
            <a:xfrm>
              <a:off x="2394" y="2179"/>
              <a:ext cx="954" cy="554"/>
            </a:xfrm>
            <a:custGeom>
              <a:avLst/>
              <a:gdLst>
                <a:gd name="T0" fmla="*/ 110 w 954"/>
                <a:gd name="T1" fmla="*/ 8 h 554"/>
                <a:gd name="T2" fmla="*/ 94 w 954"/>
                <a:gd name="T3" fmla="*/ 58 h 554"/>
                <a:gd name="T4" fmla="*/ 130 w 954"/>
                <a:gd name="T5" fmla="*/ 60 h 554"/>
                <a:gd name="T6" fmla="*/ 0 w 954"/>
                <a:gd name="T7" fmla="*/ 76 h 554"/>
                <a:gd name="T8" fmla="*/ 564 w 954"/>
                <a:gd name="T9" fmla="*/ 46 h 554"/>
                <a:gd name="T10" fmla="*/ 372 w 954"/>
                <a:gd name="T11" fmla="*/ 46 h 554"/>
                <a:gd name="T12" fmla="*/ 378 w 954"/>
                <a:gd name="T13" fmla="*/ 10 h 554"/>
                <a:gd name="T14" fmla="*/ 332 w 954"/>
                <a:gd name="T15" fmla="*/ 46 h 554"/>
                <a:gd name="T16" fmla="*/ 400 w 954"/>
                <a:gd name="T17" fmla="*/ 222 h 554"/>
                <a:gd name="T18" fmla="*/ 354 w 954"/>
                <a:gd name="T19" fmla="*/ 222 h 554"/>
                <a:gd name="T20" fmla="*/ 364 w 954"/>
                <a:gd name="T21" fmla="*/ 256 h 554"/>
                <a:gd name="T22" fmla="*/ 404 w 954"/>
                <a:gd name="T23" fmla="*/ 238 h 554"/>
                <a:gd name="T24" fmla="*/ 704 w 954"/>
                <a:gd name="T25" fmla="*/ 164 h 554"/>
                <a:gd name="T26" fmla="*/ 638 w 954"/>
                <a:gd name="T27" fmla="*/ 152 h 554"/>
                <a:gd name="T28" fmla="*/ 698 w 954"/>
                <a:gd name="T29" fmla="*/ 40 h 554"/>
                <a:gd name="T30" fmla="*/ 924 w 954"/>
                <a:gd name="T31" fmla="*/ 432 h 554"/>
                <a:gd name="T32" fmla="*/ 930 w 954"/>
                <a:gd name="T33" fmla="*/ 390 h 554"/>
                <a:gd name="T34" fmla="*/ 900 w 954"/>
                <a:gd name="T35" fmla="*/ 434 h 554"/>
                <a:gd name="T36" fmla="*/ 410 w 954"/>
                <a:gd name="T37" fmla="*/ 184 h 554"/>
                <a:gd name="T38" fmla="*/ 416 w 954"/>
                <a:gd name="T39" fmla="*/ 128 h 554"/>
                <a:gd name="T40" fmla="*/ 760 w 954"/>
                <a:gd name="T41" fmla="*/ 118 h 554"/>
                <a:gd name="T42" fmla="*/ 730 w 954"/>
                <a:gd name="T43" fmla="*/ 8 h 554"/>
                <a:gd name="T44" fmla="*/ 750 w 954"/>
                <a:gd name="T45" fmla="*/ 180 h 554"/>
                <a:gd name="T46" fmla="*/ 720 w 954"/>
                <a:gd name="T47" fmla="*/ 180 h 554"/>
                <a:gd name="T48" fmla="*/ 760 w 954"/>
                <a:gd name="T49" fmla="*/ 222 h 554"/>
                <a:gd name="T50" fmla="*/ 500 w 954"/>
                <a:gd name="T51" fmla="*/ 62 h 554"/>
                <a:gd name="T52" fmla="*/ 510 w 954"/>
                <a:gd name="T53" fmla="*/ 22 h 554"/>
                <a:gd name="T54" fmla="*/ 462 w 954"/>
                <a:gd name="T55" fmla="*/ 20 h 554"/>
                <a:gd name="T56" fmla="*/ 494 w 954"/>
                <a:gd name="T57" fmla="*/ 84 h 554"/>
                <a:gd name="T58" fmla="*/ 828 w 954"/>
                <a:gd name="T59" fmla="*/ 314 h 554"/>
                <a:gd name="T60" fmla="*/ 924 w 954"/>
                <a:gd name="T61" fmla="*/ 478 h 554"/>
                <a:gd name="T62" fmla="*/ 902 w 954"/>
                <a:gd name="T63" fmla="*/ 530 h 554"/>
                <a:gd name="T64" fmla="*/ 954 w 954"/>
                <a:gd name="T65" fmla="*/ 528 h 554"/>
                <a:gd name="T66" fmla="*/ 876 w 954"/>
                <a:gd name="T67" fmla="*/ 260 h 554"/>
                <a:gd name="T68" fmla="*/ 832 w 954"/>
                <a:gd name="T69" fmla="*/ 202 h 554"/>
                <a:gd name="T70" fmla="*/ 852 w 954"/>
                <a:gd name="T71" fmla="*/ 274 h 554"/>
                <a:gd name="T72" fmla="*/ 876 w 954"/>
                <a:gd name="T73" fmla="*/ 262 h 554"/>
                <a:gd name="T74" fmla="*/ 844 w 954"/>
                <a:gd name="T75" fmla="*/ 378 h 554"/>
                <a:gd name="T76" fmla="*/ 848 w 954"/>
                <a:gd name="T77" fmla="*/ 418 h 554"/>
                <a:gd name="T78" fmla="*/ 610 w 954"/>
                <a:gd name="T79" fmla="*/ 318 h 554"/>
                <a:gd name="T80" fmla="*/ 590 w 954"/>
                <a:gd name="T81" fmla="*/ 294 h 554"/>
                <a:gd name="T82" fmla="*/ 574 w 954"/>
                <a:gd name="T83" fmla="*/ 334 h 554"/>
                <a:gd name="T84" fmla="*/ 574 w 954"/>
                <a:gd name="T85" fmla="*/ 250 h 554"/>
                <a:gd name="T86" fmla="*/ 568 w 954"/>
                <a:gd name="T87" fmla="*/ 224 h 554"/>
                <a:gd name="T88" fmla="*/ 536 w 954"/>
                <a:gd name="T89" fmla="*/ 190 h 554"/>
                <a:gd name="T90" fmla="*/ 514 w 954"/>
                <a:gd name="T91" fmla="*/ 200 h 554"/>
                <a:gd name="T92" fmla="*/ 478 w 954"/>
                <a:gd name="T93" fmla="*/ 196 h 554"/>
                <a:gd name="T94" fmla="*/ 488 w 954"/>
                <a:gd name="T95" fmla="*/ 238 h 554"/>
                <a:gd name="T96" fmla="*/ 510 w 954"/>
                <a:gd name="T97" fmla="*/ 250 h 554"/>
                <a:gd name="T98" fmla="*/ 528 w 954"/>
                <a:gd name="T99" fmla="*/ 250 h 554"/>
                <a:gd name="T100" fmla="*/ 654 w 954"/>
                <a:gd name="T101" fmla="*/ 352 h 554"/>
                <a:gd name="T102" fmla="*/ 616 w 954"/>
                <a:gd name="T103" fmla="*/ 360 h 554"/>
                <a:gd name="T104" fmla="*/ 628 w 954"/>
                <a:gd name="T105" fmla="*/ 408 h 554"/>
                <a:gd name="T106" fmla="*/ 664 w 954"/>
                <a:gd name="T107" fmla="*/ 390 h 554"/>
                <a:gd name="T108" fmla="*/ 722 w 954"/>
                <a:gd name="T109" fmla="*/ 468 h 554"/>
                <a:gd name="T110" fmla="*/ 686 w 954"/>
                <a:gd name="T111" fmla="*/ 452 h 554"/>
                <a:gd name="T112" fmla="*/ 678 w 954"/>
                <a:gd name="T113" fmla="*/ 484 h 554"/>
                <a:gd name="T114" fmla="*/ 694 w 954"/>
                <a:gd name="T115" fmla="*/ 528 h 554"/>
                <a:gd name="T116" fmla="*/ 744 w 954"/>
                <a:gd name="T117" fmla="*/ 486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4"/>
                <a:gd name="T178" fmla="*/ 0 h 554"/>
                <a:gd name="T179" fmla="*/ 954 w 954"/>
                <a:gd name="T180" fmla="*/ 554 h 5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4" h="554">
                  <a:moveTo>
                    <a:pt x="134" y="22"/>
                  </a:moveTo>
                  <a:lnTo>
                    <a:pt x="124" y="14"/>
                  </a:lnTo>
                  <a:lnTo>
                    <a:pt x="114" y="10"/>
                  </a:lnTo>
                  <a:lnTo>
                    <a:pt x="110" y="8"/>
                  </a:lnTo>
                  <a:lnTo>
                    <a:pt x="108" y="8"/>
                  </a:lnTo>
                  <a:lnTo>
                    <a:pt x="88" y="10"/>
                  </a:lnTo>
                  <a:lnTo>
                    <a:pt x="72" y="34"/>
                  </a:lnTo>
                  <a:lnTo>
                    <a:pt x="90" y="54"/>
                  </a:lnTo>
                  <a:lnTo>
                    <a:pt x="94" y="58"/>
                  </a:lnTo>
                  <a:lnTo>
                    <a:pt x="106" y="62"/>
                  </a:lnTo>
                  <a:lnTo>
                    <a:pt x="114" y="64"/>
                  </a:lnTo>
                  <a:lnTo>
                    <a:pt x="120" y="66"/>
                  </a:lnTo>
                  <a:lnTo>
                    <a:pt x="126" y="64"/>
                  </a:lnTo>
                  <a:lnTo>
                    <a:pt x="130" y="60"/>
                  </a:lnTo>
                  <a:lnTo>
                    <a:pt x="140" y="40"/>
                  </a:lnTo>
                  <a:lnTo>
                    <a:pt x="134" y="22"/>
                  </a:lnTo>
                  <a:close/>
                  <a:moveTo>
                    <a:pt x="26" y="40"/>
                  </a:moveTo>
                  <a:lnTo>
                    <a:pt x="22" y="40"/>
                  </a:lnTo>
                  <a:lnTo>
                    <a:pt x="4" y="44"/>
                  </a:lnTo>
                  <a:lnTo>
                    <a:pt x="0" y="76"/>
                  </a:lnTo>
                  <a:lnTo>
                    <a:pt x="30" y="82"/>
                  </a:lnTo>
                  <a:lnTo>
                    <a:pt x="54" y="70"/>
                  </a:lnTo>
                  <a:lnTo>
                    <a:pt x="38" y="46"/>
                  </a:lnTo>
                  <a:lnTo>
                    <a:pt x="26" y="40"/>
                  </a:lnTo>
                  <a:close/>
                  <a:moveTo>
                    <a:pt x="564" y="74"/>
                  </a:moveTo>
                  <a:lnTo>
                    <a:pt x="564" y="46"/>
                  </a:lnTo>
                  <a:lnTo>
                    <a:pt x="552" y="32"/>
                  </a:lnTo>
                  <a:lnTo>
                    <a:pt x="528" y="32"/>
                  </a:lnTo>
                  <a:lnTo>
                    <a:pt x="516" y="54"/>
                  </a:lnTo>
                  <a:lnTo>
                    <a:pt x="530" y="74"/>
                  </a:lnTo>
                  <a:lnTo>
                    <a:pt x="564" y="74"/>
                  </a:lnTo>
                  <a:close/>
                  <a:moveTo>
                    <a:pt x="372" y="46"/>
                  </a:moveTo>
                  <a:lnTo>
                    <a:pt x="372" y="46"/>
                  </a:lnTo>
                  <a:lnTo>
                    <a:pt x="380" y="46"/>
                  </a:lnTo>
                  <a:lnTo>
                    <a:pt x="386" y="46"/>
                  </a:lnTo>
                  <a:lnTo>
                    <a:pt x="392" y="20"/>
                  </a:lnTo>
                  <a:lnTo>
                    <a:pt x="378" y="10"/>
                  </a:lnTo>
                  <a:lnTo>
                    <a:pt x="370" y="4"/>
                  </a:lnTo>
                  <a:lnTo>
                    <a:pt x="354" y="0"/>
                  </a:lnTo>
                  <a:lnTo>
                    <a:pt x="350" y="0"/>
                  </a:lnTo>
                  <a:lnTo>
                    <a:pt x="322" y="14"/>
                  </a:lnTo>
                  <a:lnTo>
                    <a:pt x="332" y="46"/>
                  </a:lnTo>
                  <a:lnTo>
                    <a:pt x="364" y="58"/>
                  </a:lnTo>
                  <a:lnTo>
                    <a:pt x="372" y="46"/>
                  </a:lnTo>
                  <a:close/>
                  <a:moveTo>
                    <a:pt x="400" y="222"/>
                  </a:moveTo>
                  <a:lnTo>
                    <a:pt x="400" y="222"/>
                  </a:lnTo>
                  <a:lnTo>
                    <a:pt x="384" y="220"/>
                  </a:lnTo>
                  <a:lnTo>
                    <a:pt x="378" y="216"/>
                  </a:lnTo>
                  <a:lnTo>
                    <a:pt x="374" y="216"/>
                  </a:lnTo>
                  <a:lnTo>
                    <a:pt x="354" y="222"/>
                  </a:lnTo>
                  <a:lnTo>
                    <a:pt x="354" y="228"/>
                  </a:lnTo>
                  <a:lnTo>
                    <a:pt x="356" y="236"/>
                  </a:lnTo>
                  <a:lnTo>
                    <a:pt x="362" y="242"/>
                  </a:lnTo>
                  <a:lnTo>
                    <a:pt x="364" y="256"/>
                  </a:lnTo>
                  <a:lnTo>
                    <a:pt x="378" y="266"/>
                  </a:lnTo>
                  <a:lnTo>
                    <a:pt x="402" y="274"/>
                  </a:lnTo>
                  <a:lnTo>
                    <a:pt x="412" y="250"/>
                  </a:lnTo>
                  <a:lnTo>
                    <a:pt x="404" y="238"/>
                  </a:lnTo>
                  <a:lnTo>
                    <a:pt x="400" y="222"/>
                  </a:lnTo>
                  <a:close/>
                  <a:moveTo>
                    <a:pt x="656" y="184"/>
                  </a:moveTo>
                  <a:lnTo>
                    <a:pt x="682" y="194"/>
                  </a:lnTo>
                  <a:lnTo>
                    <a:pt x="704" y="164"/>
                  </a:lnTo>
                  <a:lnTo>
                    <a:pt x="684" y="150"/>
                  </a:lnTo>
                  <a:lnTo>
                    <a:pt x="674" y="140"/>
                  </a:lnTo>
                  <a:lnTo>
                    <a:pt x="650" y="132"/>
                  </a:lnTo>
                  <a:lnTo>
                    <a:pt x="646" y="138"/>
                  </a:lnTo>
                  <a:lnTo>
                    <a:pt x="638" y="152"/>
                  </a:lnTo>
                  <a:lnTo>
                    <a:pt x="646" y="170"/>
                  </a:lnTo>
                  <a:lnTo>
                    <a:pt x="656" y="184"/>
                  </a:lnTo>
                  <a:close/>
                  <a:moveTo>
                    <a:pt x="712" y="88"/>
                  </a:moveTo>
                  <a:lnTo>
                    <a:pt x="734" y="70"/>
                  </a:lnTo>
                  <a:lnTo>
                    <a:pt x="720" y="44"/>
                  </a:lnTo>
                  <a:lnTo>
                    <a:pt x="698" y="40"/>
                  </a:lnTo>
                  <a:lnTo>
                    <a:pt x="694" y="46"/>
                  </a:lnTo>
                  <a:lnTo>
                    <a:pt x="686" y="56"/>
                  </a:lnTo>
                  <a:lnTo>
                    <a:pt x="690" y="78"/>
                  </a:lnTo>
                  <a:lnTo>
                    <a:pt x="712" y="88"/>
                  </a:lnTo>
                  <a:close/>
                  <a:moveTo>
                    <a:pt x="924" y="432"/>
                  </a:moveTo>
                  <a:lnTo>
                    <a:pt x="924" y="432"/>
                  </a:lnTo>
                  <a:lnTo>
                    <a:pt x="940" y="428"/>
                  </a:lnTo>
                  <a:lnTo>
                    <a:pt x="950" y="426"/>
                  </a:lnTo>
                  <a:lnTo>
                    <a:pt x="954" y="398"/>
                  </a:lnTo>
                  <a:lnTo>
                    <a:pt x="932" y="390"/>
                  </a:lnTo>
                  <a:lnTo>
                    <a:pt x="930" y="390"/>
                  </a:lnTo>
                  <a:lnTo>
                    <a:pt x="914" y="366"/>
                  </a:lnTo>
                  <a:lnTo>
                    <a:pt x="906" y="376"/>
                  </a:lnTo>
                  <a:lnTo>
                    <a:pt x="894" y="388"/>
                  </a:lnTo>
                  <a:lnTo>
                    <a:pt x="886" y="410"/>
                  </a:lnTo>
                  <a:lnTo>
                    <a:pt x="900" y="434"/>
                  </a:lnTo>
                  <a:lnTo>
                    <a:pt x="924" y="432"/>
                  </a:lnTo>
                  <a:close/>
                  <a:moveTo>
                    <a:pt x="416" y="128"/>
                  </a:moveTo>
                  <a:lnTo>
                    <a:pt x="410" y="130"/>
                  </a:lnTo>
                  <a:lnTo>
                    <a:pt x="388" y="136"/>
                  </a:lnTo>
                  <a:lnTo>
                    <a:pt x="384" y="162"/>
                  </a:lnTo>
                  <a:lnTo>
                    <a:pt x="410" y="184"/>
                  </a:lnTo>
                  <a:lnTo>
                    <a:pt x="432" y="162"/>
                  </a:lnTo>
                  <a:lnTo>
                    <a:pt x="428" y="156"/>
                  </a:lnTo>
                  <a:lnTo>
                    <a:pt x="434" y="152"/>
                  </a:lnTo>
                  <a:lnTo>
                    <a:pt x="416" y="128"/>
                  </a:lnTo>
                  <a:close/>
                  <a:moveTo>
                    <a:pt x="726" y="108"/>
                  </a:moveTo>
                  <a:lnTo>
                    <a:pt x="720" y="116"/>
                  </a:lnTo>
                  <a:lnTo>
                    <a:pt x="712" y="130"/>
                  </a:lnTo>
                  <a:lnTo>
                    <a:pt x="722" y="154"/>
                  </a:lnTo>
                  <a:lnTo>
                    <a:pt x="750" y="154"/>
                  </a:lnTo>
                  <a:lnTo>
                    <a:pt x="760" y="118"/>
                  </a:lnTo>
                  <a:lnTo>
                    <a:pt x="732" y="104"/>
                  </a:lnTo>
                  <a:lnTo>
                    <a:pt x="726" y="108"/>
                  </a:lnTo>
                  <a:close/>
                  <a:moveTo>
                    <a:pt x="754" y="54"/>
                  </a:moveTo>
                  <a:lnTo>
                    <a:pt x="772" y="24"/>
                  </a:lnTo>
                  <a:lnTo>
                    <a:pt x="750" y="8"/>
                  </a:lnTo>
                  <a:lnTo>
                    <a:pt x="730" y="8"/>
                  </a:lnTo>
                  <a:lnTo>
                    <a:pt x="720" y="28"/>
                  </a:lnTo>
                  <a:lnTo>
                    <a:pt x="734" y="42"/>
                  </a:lnTo>
                  <a:lnTo>
                    <a:pt x="754" y="54"/>
                  </a:lnTo>
                  <a:close/>
                  <a:moveTo>
                    <a:pt x="752" y="180"/>
                  </a:moveTo>
                  <a:lnTo>
                    <a:pt x="750" y="180"/>
                  </a:lnTo>
                  <a:lnTo>
                    <a:pt x="746" y="180"/>
                  </a:lnTo>
                  <a:lnTo>
                    <a:pt x="734" y="180"/>
                  </a:lnTo>
                  <a:lnTo>
                    <a:pt x="720" y="180"/>
                  </a:lnTo>
                  <a:lnTo>
                    <a:pt x="706" y="182"/>
                  </a:lnTo>
                  <a:lnTo>
                    <a:pt x="712" y="210"/>
                  </a:lnTo>
                  <a:lnTo>
                    <a:pt x="726" y="226"/>
                  </a:lnTo>
                  <a:lnTo>
                    <a:pt x="752" y="226"/>
                  </a:lnTo>
                  <a:lnTo>
                    <a:pt x="760" y="222"/>
                  </a:lnTo>
                  <a:lnTo>
                    <a:pt x="784" y="218"/>
                  </a:lnTo>
                  <a:lnTo>
                    <a:pt x="774" y="184"/>
                  </a:lnTo>
                  <a:lnTo>
                    <a:pt x="752" y="180"/>
                  </a:lnTo>
                  <a:close/>
                  <a:moveTo>
                    <a:pt x="494" y="84"/>
                  </a:moveTo>
                  <a:lnTo>
                    <a:pt x="500" y="62"/>
                  </a:lnTo>
                  <a:lnTo>
                    <a:pt x="502" y="54"/>
                  </a:lnTo>
                  <a:lnTo>
                    <a:pt x="510" y="46"/>
                  </a:lnTo>
                  <a:lnTo>
                    <a:pt x="510" y="22"/>
                  </a:lnTo>
                  <a:lnTo>
                    <a:pt x="498" y="18"/>
                  </a:lnTo>
                  <a:lnTo>
                    <a:pt x="480" y="20"/>
                  </a:lnTo>
                  <a:lnTo>
                    <a:pt x="462" y="20"/>
                  </a:lnTo>
                  <a:lnTo>
                    <a:pt x="458" y="34"/>
                  </a:lnTo>
                  <a:lnTo>
                    <a:pt x="448" y="38"/>
                  </a:lnTo>
                  <a:lnTo>
                    <a:pt x="450" y="62"/>
                  </a:lnTo>
                  <a:lnTo>
                    <a:pt x="464" y="76"/>
                  </a:lnTo>
                  <a:lnTo>
                    <a:pt x="494" y="84"/>
                  </a:lnTo>
                  <a:close/>
                  <a:moveTo>
                    <a:pt x="870" y="310"/>
                  </a:moveTo>
                  <a:lnTo>
                    <a:pt x="870" y="290"/>
                  </a:lnTo>
                  <a:lnTo>
                    <a:pt x="846" y="276"/>
                  </a:lnTo>
                  <a:lnTo>
                    <a:pt x="842" y="278"/>
                  </a:lnTo>
                  <a:lnTo>
                    <a:pt x="822" y="284"/>
                  </a:lnTo>
                  <a:lnTo>
                    <a:pt x="828" y="314"/>
                  </a:lnTo>
                  <a:lnTo>
                    <a:pt x="856" y="332"/>
                  </a:lnTo>
                  <a:lnTo>
                    <a:pt x="870" y="310"/>
                  </a:lnTo>
                  <a:close/>
                  <a:moveTo>
                    <a:pt x="946" y="508"/>
                  </a:moveTo>
                  <a:lnTo>
                    <a:pt x="946" y="508"/>
                  </a:lnTo>
                  <a:lnTo>
                    <a:pt x="946" y="492"/>
                  </a:lnTo>
                  <a:lnTo>
                    <a:pt x="924" y="478"/>
                  </a:lnTo>
                  <a:lnTo>
                    <a:pt x="896" y="476"/>
                  </a:lnTo>
                  <a:lnTo>
                    <a:pt x="892" y="478"/>
                  </a:lnTo>
                  <a:lnTo>
                    <a:pt x="876" y="490"/>
                  </a:lnTo>
                  <a:lnTo>
                    <a:pt x="876" y="520"/>
                  </a:lnTo>
                  <a:lnTo>
                    <a:pt x="902" y="530"/>
                  </a:lnTo>
                  <a:lnTo>
                    <a:pt x="912" y="530"/>
                  </a:lnTo>
                  <a:lnTo>
                    <a:pt x="916" y="536"/>
                  </a:lnTo>
                  <a:lnTo>
                    <a:pt x="938" y="554"/>
                  </a:lnTo>
                  <a:lnTo>
                    <a:pt x="954" y="528"/>
                  </a:lnTo>
                  <a:lnTo>
                    <a:pt x="946" y="508"/>
                  </a:lnTo>
                  <a:close/>
                  <a:moveTo>
                    <a:pt x="876" y="262"/>
                  </a:moveTo>
                  <a:lnTo>
                    <a:pt x="876" y="262"/>
                  </a:lnTo>
                  <a:lnTo>
                    <a:pt x="876" y="260"/>
                  </a:lnTo>
                  <a:lnTo>
                    <a:pt x="870" y="230"/>
                  </a:lnTo>
                  <a:lnTo>
                    <a:pt x="862" y="220"/>
                  </a:lnTo>
                  <a:lnTo>
                    <a:pt x="848" y="210"/>
                  </a:lnTo>
                  <a:lnTo>
                    <a:pt x="832" y="202"/>
                  </a:lnTo>
                  <a:lnTo>
                    <a:pt x="828" y="204"/>
                  </a:lnTo>
                  <a:lnTo>
                    <a:pt x="806" y="212"/>
                  </a:lnTo>
                  <a:lnTo>
                    <a:pt x="812" y="246"/>
                  </a:lnTo>
                  <a:lnTo>
                    <a:pt x="828" y="264"/>
                  </a:lnTo>
                  <a:lnTo>
                    <a:pt x="852" y="274"/>
                  </a:lnTo>
                  <a:lnTo>
                    <a:pt x="876" y="262"/>
                  </a:lnTo>
                  <a:close/>
                  <a:moveTo>
                    <a:pt x="848" y="380"/>
                  </a:moveTo>
                  <a:lnTo>
                    <a:pt x="848" y="380"/>
                  </a:lnTo>
                  <a:lnTo>
                    <a:pt x="844" y="376"/>
                  </a:lnTo>
                  <a:lnTo>
                    <a:pt x="844" y="378"/>
                  </a:lnTo>
                  <a:lnTo>
                    <a:pt x="834" y="370"/>
                  </a:lnTo>
                  <a:lnTo>
                    <a:pt x="818" y="358"/>
                  </a:lnTo>
                  <a:lnTo>
                    <a:pt x="814" y="370"/>
                  </a:lnTo>
                  <a:lnTo>
                    <a:pt x="808" y="392"/>
                  </a:lnTo>
                  <a:lnTo>
                    <a:pt x="824" y="410"/>
                  </a:lnTo>
                  <a:lnTo>
                    <a:pt x="848" y="418"/>
                  </a:lnTo>
                  <a:lnTo>
                    <a:pt x="874" y="408"/>
                  </a:lnTo>
                  <a:lnTo>
                    <a:pt x="864" y="378"/>
                  </a:lnTo>
                  <a:lnTo>
                    <a:pt x="848" y="380"/>
                  </a:lnTo>
                  <a:close/>
                  <a:moveTo>
                    <a:pt x="610" y="318"/>
                  </a:moveTo>
                  <a:lnTo>
                    <a:pt x="610" y="318"/>
                  </a:lnTo>
                  <a:lnTo>
                    <a:pt x="604" y="312"/>
                  </a:lnTo>
                  <a:lnTo>
                    <a:pt x="604" y="298"/>
                  </a:lnTo>
                  <a:lnTo>
                    <a:pt x="590" y="294"/>
                  </a:lnTo>
                  <a:lnTo>
                    <a:pt x="570" y="290"/>
                  </a:lnTo>
                  <a:lnTo>
                    <a:pt x="566" y="294"/>
                  </a:lnTo>
                  <a:lnTo>
                    <a:pt x="554" y="306"/>
                  </a:lnTo>
                  <a:lnTo>
                    <a:pt x="566" y="326"/>
                  </a:lnTo>
                  <a:lnTo>
                    <a:pt x="574" y="334"/>
                  </a:lnTo>
                  <a:lnTo>
                    <a:pt x="576" y="344"/>
                  </a:lnTo>
                  <a:lnTo>
                    <a:pt x="600" y="368"/>
                  </a:lnTo>
                  <a:lnTo>
                    <a:pt x="618" y="334"/>
                  </a:lnTo>
                  <a:lnTo>
                    <a:pt x="610" y="318"/>
                  </a:lnTo>
                  <a:close/>
                  <a:moveTo>
                    <a:pt x="574" y="250"/>
                  </a:moveTo>
                  <a:lnTo>
                    <a:pt x="574" y="250"/>
                  </a:lnTo>
                  <a:lnTo>
                    <a:pt x="570" y="242"/>
                  </a:lnTo>
                  <a:lnTo>
                    <a:pt x="572" y="242"/>
                  </a:lnTo>
                  <a:lnTo>
                    <a:pt x="568" y="224"/>
                  </a:lnTo>
                  <a:lnTo>
                    <a:pt x="558" y="214"/>
                  </a:lnTo>
                  <a:lnTo>
                    <a:pt x="552" y="210"/>
                  </a:lnTo>
                  <a:lnTo>
                    <a:pt x="544" y="188"/>
                  </a:lnTo>
                  <a:lnTo>
                    <a:pt x="536" y="190"/>
                  </a:lnTo>
                  <a:lnTo>
                    <a:pt x="524" y="194"/>
                  </a:lnTo>
                  <a:lnTo>
                    <a:pt x="514" y="200"/>
                  </a:lnTo>
                  <a:lnTo>
                    <a:pt x="504" y="198"/>
                  </a:lnTo>
                  <a:lnTo>
                    <a:pt x="504" y="200"/>
                  </a:lnTo>
                  <a:lnTo>
                    <a:pt x="492" y="200"/>
                  </a:lnTo>
                  <a:lnTo>
                    <a:pt x="478" y="196"/>
                  </a:lnTo>
                  <a:lnTo>
                    <a:pt x="458" y="216"/>
                  </a:lnTo>
                  <a:lnTo>
                    <a:pt x="474" y="232"/>
                  </a:lnTo>
                  <a:lnTo>
                    <a:pt x="484" y="234"/>
                  </a:lnTo>
                  <a:lnTo>
                    <a:pt x="488" y="238"/>
                  </a:lnTo>
                  <a:lnTo>
                    <a:pt x="506" y="248"/>
                  </a:lnTo>
                  <a:lnTo>
                    <a:pt x="510" y="250"/>
                  </a:lnTo>
                  <a:lnTo>
                    <a:pt x="522" y="246"/>
                  </a:lnTo>
                  <a:lnTo>
                    <a:pt x="524" y="246"/>
                  </a:lnTo>
                  <a:lnTo>
                    <a:pt x="528" y="250"/>
                  </a:lnTo>
                  <a:lnTo>
                    <a:pt x="530" y="260"/>
                  </a:lnTo>
                  <a:lnTo>
                    <a:pt x="550" y="280"/>
                  </a:lnTo>
                  <a:lnTo>
                    <a:pt x="570" y="268"/>
                  </a:lnTo>
                  <a:lnTo>
                    <a:pt x="574" y="250"/>
                  </a:lnTo>
                  <a:close/>
                  <a:moveTo>
                    <a:pt x="654" y="352"/>
                  </a:moveTo>
                  <a:lnTo>
                    <a:pt x="654" y="352"/>
                  </a:lnTo>
                  <a:lnTo>
                    <a:pt x="642" y="356"/>
                  </a:lnTo>
                  <a:lnTo>
                    <a:pt x="636" y="356"/>
                  </a:lnTo>
                  <a:lnTo>
                    <a:pt x="620" y="360"/>
                  </a:lnTo>
                  <a:lnTo>
                    <a:pt x="616" y="360"/>
                  </a:lnTo>
                  <a:lnTo>
                    <a:pt x="602" y="374"/>
                  </a:lnTo>
                  <a:lnTo>
                    <a:pt x="610" y="398"/>
                  </a:lnTo>
                  <a:lnTo>
                    <a:pt x="620" y="402"/>
                  </a:lnTo>
                  <a:lnTo>
                    <a:pt x="628" y="408"/>
                  </a:lnTo>
                  <a:lnTo>
                    <a:pt x="630" y="408"/>
                  </a:lnTo>
                  <a:lnTo>
                    <a:pt x="632" y="410"/>
                  </a:lnTo>
                  <a:lnTo>
                    <a:pt x="654" y="416"/>
                  </a:lnTo>
                  <a:lnTo>
                    <a:pt x="664" y="390"/>
                  </a:lnTo>
                  <a:lnTo>
                    <a:pt x="670" y="382"/>
                  </a:lnTo>
                  <a:lnTo>
                    <a:pt x="672" y="376"/>
                  </a:lnTo>
                  <a:lnTo>
                    <a:pt x="664" y="348"/>
                  </a:lnTo>
                  <a:lnTo>
                    <a:pt x="654" y="352"/>
                  </a:lnTo>
                  <a:close/>
                  <a:moveTo>
                    <a:pt x="722" y="468"/>
                  </a:moveTo>
                  <a:lnTo>
                    <a:pt x="722" y="468"/>
                  </a:lnTo>
                  <a:lnTo>
                    <a:pt x="720" y="464"/>
                  </a:lnTo>
                  <a:lnTo>
                    <a:pt x="710" y="456"/>
                  </a:lnTo>
                  <a:lnTo>
                    <a:pt x="702" y="452"/>
                  </a:lnTo>
                  <a:lnTo>
                    <a:pt x="692" y="446"/>
                  </a:lnTo>
                  <a:lnTo>
                    <a:pt x="686" y="452"/>
                  </a:lnTo>
                  <a:lnTo>
                    <a:pt x="672" y="468"/>
                  </a:lnTo>
                  <a:lnTo>
                    <a:pt x="678" y="480"/>
                  </a:lnTo>
                  <a:lnTo>
                    <a:pt x="678" y="484"/>
                  </a:lnTo>
                  <a:lnTo>
                    <a:pt x="676" y="496"/>
                  </a:lnTo>
                  <a:lnTo>
                    <a:pt x="676" y="502"/>
                  </a:lnTo>
                  <a:lnTo>
                    <a:pt x="686" y="510"/>
                  </a:lnTo>
                  <a:lnTo>
                    <a:pt x="694" y="528"/>
                  </a:lnTo>
                  <a:lnTo>
                    <a:pt x="730" y="528"/>
                  </a:lnTo>
                  <a:lnTo>
                    <a:pt x="728" y="510"/>
                  </a:lnTo>
                  <a:lnTo>
                    <a:pt x="732" y="506"/>
                  </a:lnTo>
                  <a:lnTo>
                    <a:pt x="744" y="486"/>
                  </a:lnTo>
                  <a:lnTo>
                    <a:pt x="726" y="468"/>
                  </a:lnTo>
                  <a:lnTo>
                    <a:pt x="722"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2" name="Freeform 169"/>
            <p:cNvSpPr>
              <a:spLocks/>
            </p:cNvSpPr>
            <p:nvPr/>
          </p:nvSpPr>
          <p:spPr bwMode="auto">
            <a:xfrm>
              <a:off x="3112" y="2367"/>
              <a:ext cx="54" cy="28"/>
            </a:xfrm>
            <a:custGeom>
              <a:avLst/>
              <a:gdLst>
                <a:gd name="T0" fmla="*/ 34 w 54"/>
                <a:gd name="T1" fmla="*/ 0 h 28"/>
                <a:gd name="T2" fmla="*/ 34 w 54"/>
                <a:gd name="T3" fmla="*/ 0 h 28"/>
                <a:gd name="T4" fmla="*/ 34 w 54"/>
                <a:gd name="T5" fmla="*/ 0 h 28"/>
                <a:gd name="T6" fmla="*/ 28 w 54"/>
                <a:gd name="T7" fmla="*/ 2 h 28"/>
                <a:gd name="T8" fmla="*/ 28 w 54"/>
                <a:gd name="T9" fmla="*/ 2 h 28"/>
                <a:gd name="T10" fmla="*/ 16 w 54"/>
                <a:gd name="T11" fmla="*/ 0 h 28"/>
                <a:gd name="T12" fmla="*/ 16 w 54"/>
                <a:gd name="T13" fmla="*/ 0 h 28"/>
                <a:gd name="T14" fmla="*/ 4 w 54"/>
                <a:gd name="T15" fmla="*/ 2 h 28"/>
                <a:gd name="T16" fmla="*/ 0 w 54"/>
                <a:gd name="T17" fmla="*/ 2 h 28"/>
                <a:gd name="T18" fmla="*/ 4 w 54"/>
                <a:gd name="T19" fmla="*/ 18 h 28"/>
                <a:gd name="T20" fmla="*/ 12 w 54"/>
                <a:gd name="T21" fmla="*/ 28 h 28"/>
                <a:gd name="T22" fmla="*/ 32 w 54"/>
                <a:gd name="T23" fmla="*/ 28 h 28"/>
                <a:gd name="T24" fmla="*/ 32 w 54"/>
                <a:gd name="T25" fmla="*/ 28 h 28"/>
                <a:gd name="T26" fmla="*/ 38 w 54"/>
                <a:gd name="T27" fmla="*/ 24 h 28"/>
                <a:gd name="T28" fmla="*/ 38 w 54"/>
                <a:gd name="T29" fmla="*/ 24 h 28"/>
                <a:gd name="T30" fmla="*/ 54 w 54"/>
                <a:gd name="T31" fmla="*/ 22 h 28"/>
                <a:gd name="T32" fmla="*/ 48 w 54"/>
                <a:gd name="T33" fmla="*/ 4 h 28"/>
                <a:gd name="T34" fmla="*/ 34 w 54"/>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8"/>
                <a:gd name="T56" fmla="*/ 54 w 5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8">
                  <a:moveTo>
                    <a:pt x="34" y="0"/>
                  </a:moveTo>
                  <a:lnTo>
                    <a:pt x="34" y="0"/>
                  </a:lnTo>
                  <a:lnTo>
                    <a:pt x="28" y="2"/>
                  </a:lnTo>
                  <a:lnTo>
                    <a:pt x="16" y="0"/>
                  </a:lnTo>
                  <a:lnTo>
                    <a:pt x="4" y="2"/>
                  </a:lnTo>
                  <a:lnTo>
                    <a:pt x="0" y="2"/>
                  </a:lnTo>
                  <a:lnTo>
                    <a:pt x="4" y="18"/>
                  </a:lnTo>
                  <a:lnTo>
                    <a:pt x="12" y="28"/>
                  </a:lnTo>
                  <a:lnTo>
                    <a:pt x="32" y="28"/>
                  </a:lnTo>
                  <a:lnTo>
                    <a:pt x="38" y="24"/>
                  </a:lnTo>
                  <a:lnTo>
                    <a:pt x="54" y="22"/>
                  </a:lnTo>
                  <a:lnTo>
                    <a:pt x="48" y="4"/>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3" name="Freeform 170"/>
            <p:cNvSpPr>
              <a:spLocks/>
            </p:cNvSpPr>
            <p:nvPr/>
          </p:nvSpPr>
          <p:spPr bwMode="auto">
            <a:xfrm>
              <a:off x="3078" y="2637"/>
              <a:ext cx="48" cy="60"/>
            </a:xfrm>
            <a:custGeom>
              <a:avLst/>
              <a:gdLst>
                <a:gd name="T0" fmla="*/ 32 w 48"/>
                <a:gd name="T1" fmla="*/ 18 h 60"/>
                <a:gd name="T2" fmla="*/ 32 w 48"/>
                <a:gd name="T3" fmla="*/ 18 h 60"/>
                <a:gd name="T4" fmla="*/ 28 w 48"/>
                <a:gd name="T5" fmla="*/ 12 h 60"/>
                <a:gd name="T6" fmla="*/ 20 w 48"/>
                <a:gd name="T7" fmla="*/ 6 h 60"/>
                <a:gd name="T8" fmla="*/ 20 w 48"/>
                <a:gd name="T9" fmla="*/ 6 h 60"/>
                <a:gd name="T10" fmla="*/ 12 w 48"/>
                <a:gd name="T11" fmla="*/ 0 h 60"/>
                <a:gd name="T12" fmla="*/ 10 w 48"/>
                <a:gd name="T13" fmla="*/ 0 h 60"/>
                <a:gd name="T14" fmla="*/ 8 w 48"/>
                <a:gd name="T15" fmla="*/ 2 h 60"/>
                <a:gd name="T16" fmla="*/ 0 w 48"/>
                <a:gd name="T17" fmla="*/ 12 h 60"/>
                <a:gd name="T18" fmla="*/ 0 w 48"/>
                <a:gd name="T19" fmla="*/ 12 h 60"/>
                <a:gd name="T20" fmla="*/ 4 w 48"/>
                <a:gd name="T21" fmla="*/ 22 h 60"/>
                <a:gd name="T22" fmla="*/ 4 w 48"/>
                <a:gd name="T23" fmla="*/ 22 h 60"/>
                <a:gd name="T24" fmla="*/ 2 w 48"/>
                <a:gd name="T25" fmla="*/ 28 h 60"/>
                <a:gd name="T26" fmla="*/ 2 w 48"/>
                <a:gd name="T27" fmla="*/ 28 h 60"/>
                <a:gd name="T28" fmla="*/ 2 w 48"/>
                <a:gd name="T29" fmla="*/ 40 h 60"/>
                <a:gd name="T30" fmla="*/ 2 w 48"/>
                <a:gd name="T31" fmla="*/ 40 h 60"/>
                <a:gd name="T32" fmla="*/ 8 w 48"/>
                <a:gd name="T33" fmla="*/ 46 h 60"/>
                <a:gd name="T34" fmla="*/ 8 w 48"/>
                <a:gd name="T35" fmla="*/ 46 h 60"/>
                <a:gd name="T36" fmla="*/ 16 w 48"/>
                <a:gd name="T37" fmla="*/ 60 h 60"/>
                <a:gd name="T38" fmla="*/ 36 w 48"/>
                <a:gd name="T39" fmla="*/ 60 h 60"/>
                <a:gd name="T40" fmla="*/ 36 w 48"/>
                <a:gd name="T41" fmla="*/ 60 h 60"/>
                <a:gd name="T42" fmla="*/ 34 w 48"/>
                <a:gd name="T43" fmla="*/ 48 h 60"/>
                <a:gd name="T44" fmla="*/ 34 w 48"/>
                <a:gd name="T45" fmla="*/ 48 h 60"/>
                <a:gd name="T46" fmla="*/ 40 w 48"/>
                <a:gd name="T47" fmla="*/ 42 h 60"/>
                <a:gd name="T48" fmla="*/ 48 w 48"/>
                <a:gd name="T49" fmla="*/ 28 h 60"/>
                <a:gd name="T50" fmla="*/ 38 w 48"/>
                <a:gd name="T51" fmla="*/ 18 h 60"/>
                <a:gd name="T52" fmla="*/ 38 w 48"/>
                <a:gd name="T53" fmla="*/ 18 h 60"/>
                <a:gd name="T54" fmla="*/ 32 w 48"/>
                <a:gd name="T55" fmla="*/ 18 h 60"/>
                <a:gd name="T56" fmla="*/ 32 w 48"/>
                <a:gd name="T57" fmla="*/ 1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0"/>
                <a:gd name="T89" fmla="*/ 48 w 4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0">
                  <a:moveTo>
                    <a:pt x="32" y="18"/>
                  </a:moveTo>
                  <a:lnTo>
                    <a:pt x="32" y="18"/>
                  </a:lnTo>
                  <a:lnTo>
                    <a:pt x="28" y="12"/>
                  </a:lnTo>
                  <a:lnTo>
                    <a:pt x="20" y="6"/>
                  </a:lnTo>
                  <a:lnTo>
                    <a:pt x="12" y="0"/>
                  </a:lnTo>
                  <a:lnTo>
                    <a:pt x="10" y="0"/>
                  </a:lnTo>
                  <a:lnTo>
                    <a:pt x="8" y="2"/>
                  </a:lnTo>
                  <a:lnTo>
                    <a:pt x="0" y="12"/>
                  </a:lnTo>
                  <a:lnTo>
                    <a:pt x="4" y="22"/>
                  </a:lnTo>
                  <a:lnTo>
                    <a:pt x="2" y="28"/>
                  </a:lnTo>
                  <a:lnTo>
                    <a:pt x="2" y="40"/>
                  </a:lnTo>
                  <a:lnTo>
                    <a:pt x="8" y="46"/>
                  </a:lnTo>
                  <a:lnTo>
                    <a:pt x="16" y="60"/>
                  </a:lnTo>
                  <a:lnTo>
                    <a:pt x="36" y="60"/>
                  </a:lnTo>
                  <a:lnTo>
                    <a:pt x="34" y="48"/>
                  </a:lnTo>
                  <a:lnTo>
                    <a:pt x="40" y="42"/>
                  </a:lnTo>
                  <a:lnTo>
                    <a:pt x="48" y="28"/>
                  </a:lnTo>
                  <a:lnTo>
                    <a:pt x="38" y="18"/>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4" name="Freeform 171"/>
            <p:cNvSpPr>
              <a:spLocks/>
            </p:cNvSpPr>
            <p:nvPr/>
          </p:nvSpPr>
          <p:spPr bwMode="auto">
            <a:xfrm>
              <a:off x="3006" y="2539"/>
              <a:ext cx="50" cy="44"/>
            </a:xfrm>
            <a:custGeom>
              <a:avLst/>
              <a:gdLst>
                <a:gd name="T0" fmla="*/ 42 w 50"/>
                <a:gd name="T1" fmla="*/ 2 h 44"/>
                <a:gd name="T2" fmla="*/ 42 w 50"/>
                <a:gd name="T3" fmla="*/ 2 h 44"/>
                <a:gd name="T4" fmla="*/ 32 w 50"/>
                <a:gd name="T5" fmla="*/ 6 h 44"/>
                <a:gd name="T6" fmla="*/ 32 w 50"/>
                <a:gd name="T7" fmla="*/ 6 h 44"/>
                <a:gd name="T8" fmla="*/ 24 w 50"/>
                <a:gd name="T9" fmla="*/ 6 h 44"/>
                <a:gd name="T10" fmla="*/ 24 w 50"/>
                <a:gd name="T11" fmla="*/ 6 h 44"/>
                <a:gd name="T12" fmla="*/ 10 w 50"/>
                <a:gd name="T13" fmla="*/ 8 h 44"/>
                <a:gd name="T14" fmla="*/ 8 w 50"/>
                <a:gd name="T15" fmla="*/ 8 h 44"/>
                <a:gd name="T16" fmla="*/ 0 w 50"/>
                <a:gd name="T17" fmla="*/ 16 h 44"/>
                <a:gd name="T18" fmla="*/ 6 w 50"/>
                <a:gd name="T19" fmla="*/ 30 h 44"/>
                <a:gd name="T20" fmla="*/ 6 w 50"/>
                <a:gd name="T21" fmla="*/ 30 h 44"/>
                <a:gd name="T22" fmla="*/ 12 w 50"/>
                <a:gd name="T23" fmla="*/ 34 h 44"/>
                <a:gd name="T24" fmla="*/ 12 w 50"/>
                <a:gd name="T25" fmla="*/ 34 h 44"/>
                <a:gd name="T26" fmla="*/ 22 w 50"/>
                <a:gd name="T27" fmla="*/ 40 h 44"/>
                <a:gd name="T28" fmla="*/ 22 w 50"/>
                <a:gd name="T29" fmla="*/ 40 h 44"/>
                <a:gd name="T30" fmla="*/ 36 w 50"/>
                <a:gd name="T31" fmla="*/ 44 h 44"/>
                <a:gd name="T32" fmla="*/ 36 w 50"/>
                <a:gd name="T33" fmla="*/ 44 h 44"/>
                <a:gd name="T34" fmla="*/ 44 w 50"/>
                <a:gd name="T35" fmla="*/ 26 h 44"/>
                <a:gd name="T36" fmla="*/ 44 w 50"/>
                <a:gd name="T37" fmla="*/ 26 h 44"/>
                <a:gd name="T38" fmla="*/ 50 w 50"/>
                <a:gd name="T39" fmla="*/ 16 h 44"/>
                <a:gd name="T40" fmla="*/ 50 w 50"/>
                <a:gd name="T41" fmla="*/ 16 h 44"/>
                <a:gd name="T42" fmla="*/ 46 w 50"/>
                <a:gd name="T43" fmla="*/ 0 h 44"/>
                <a:gd name="T44" fmla="*/ 42 w 50"/>
                <a:gd name="T45" fmla="*/ 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4"/>
                <a:gd name="T71" fmla="*/ 50 w 5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4">
                  <a:moveTo>
                    <a:pt x="42" y="2"/>
                  </a:moveTo>
                  <a:lnTo>
                    <a:pt x="42" y="2"/>
                  </a:lnTo>
                  <a:lnTo>
                    <a:pt x="32" y="6"/>
                  </a:lnTo>
                  <a:lnTo>
                    <a:pt x="24" y="6"/>
                  </a:lnTo>
                  <a:lnTo>
                    <a:pt x="10" y="8"/>
                  </a:lnTo>
                  <a:lnTo>
                    <a:pt x="8" y="8"/>
                  </a:lnTo>
                  <a:lnTo>
                    <a:pt x="0" y="16"/>
                  </a:lnTo>
                  <a:lnTo>
                    <a:pt x="6" y="30"/>
                  </a:lnTo>
                  <a:lnTo>
                    <a:pt x="12" y="34"/>
                  </a:lnTo>
                  <a:lnTo>
                    <a:pt x="22" y="40"/>
                  </a:lnTo>
                  <a:lnTo>
                    <a:pt x="36" y="44"/>
                  </a:lnTo>
                  <a:lnTo>
                    <a:pt x="44" y="26"/>
                  </a:lnTo>
                  <a:lnTo>
                    <a:pt x="50" y="16"/>
                  </a:lnTo>
                  <a:lnTo>
                    <a:pt x="46" y="0"/>
                  </a:ln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5" name="Freeform 172"/>
            <p:cNvSpPr>
              <a:spLocks/>
            </p:cNvSpPr>
            <p:nvPr/>
          </p:nvSpPr>
          <p:spPr bwMode="auto">
            <a:xfrm>
              <a:off x="3210" y="2391"/>
              <a:ext cx="48" cy="52"/>
            </a:xfrm>
            <a:custGeom>
              <a:avLst/>
              <a:gdLst>
                <a:gd name="T0" fmla="*/ 36 w 48"/>
                <a:gd name="T1" fmla="*/ 52 h 52"/>
                <a:gd name="T2" fmla="*/ 48 w 48"/>
                <a:gd name="T3" fmla="*/ 44 h 52"/>
                <a:gd name="T4" fmla="*/ 48 w 48"/>
                <a:gd name="T5" fmla="*/ 44 h 52"/>
                <a:gd name="T6" fmla="*/ 42 w 48"/>
                <a:gd name="T7" fmla="*/ 34 h 52"/>
                <a:gd name="T8" fmla="*/ 42 w 48"/>
                <a:gd name="T9" fmla="*/ 34 h 52"/>
                <a:gd name="T10" fmla="*/ 48 w 48"/>
                <a:gd name="T11" fmla="*/ 36 h 52"/>
                <a:gd name="T12" fmla="*/ 46 w 48"/>
                <a:gd name="T13" fmla="*/ 22 h 52"/>
                <a:gd name="T14" fmla="*/ 40 w 48"/>
                <a:gd name="T15" fmla="*/ 14 h 52"/>
                <a:gd name="T16" fmla="*/ 28 w 48"/>
                <a:gd name="T17" fmla="*/ 6 h 52"/>
                <a:gd name="T18" fmla="*/ 16 w 48"/>
                <a:gd name="T19" fmla="*/ 0 h 52"/>
                <a:gd name="T20" fmla="*/ 14 w 48"/>
                <a:gd name="T21" fmla="*/ 2 h 52"/>
                <a:gd name="T22" fmla="*/ 0 w 48"/>
                <a:gd name="T23" fmla="*/ 6 h 52"/>
                <a:gd name="T24" fmla="*/ 6 w 48"/>
                <a:gd name="T25" fmla="*/ 30 h 52"/>
                <a:gd name="T26" fmla="*/ 18 w 48"/>
                <a:gd name="T27" fmla="*/ 44 h 52"/>
                <a:gd name="T28" fmla="*/ 36 w 48"/>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2"/>
                <a:gd name="T47" fmla="*/ 48 w 4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2">
                  <a:moveTo>
                    <a:pt x="36" y="52"/>
                  </a:moveTo>
                  <a:lnTo>
                    <a:pt x="48" y="44"/>
                  </a:lnTo>
                  <a:lnTo>
                    <a:pt x="42" y="34"/>
                  </a:lnTo>
                  <a:lnTo>
                    <a:pt x="48" y="36"/>
                  </a:lnTo>
                  <a:lnTo>
                    <a:pt x="46" y="22"/>
                  </a:lnTo>
                  <a:lnTo>
                    <a:pt x="40" y="14"/>
                  </a:lnTo>
                  <a:lnTo>
                    <a:pt x="28" y="6"/>
                  </a:lnTo>
                  <a:lnTo>
                    <a:pt x="16" y="0"/>
                  </a:lnTo>
                  <a:lnTo>
                    <a:pt x="14" y="2"/>
                  </a:lnTo>
                  <a:lnTo>
                    <a:pt x="0" y="6"/>
                  </a:lnTo>
                  <a:lnTo>
                    <a:pt x="6" y="30"/>
                  </a:lnTo>
                  <a:lnTo>
                    <a:pt x="18"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6" name="Freeform 173"/>
            <p:cNvSpPr>
              <a:spLocks/>
            </p:cNvSpPr>
            <p:nvPr/>
          </p:nvSpPr>
          <p:spPr bwMode="auto">
            <a:xfrm>
              <a:off x="3042" y="2323"/>
              <a:ext cx="44" cy="38"/>
            </a:xfrm>
            <a:custGeom>
              <a:avLst/>
              <a:gdLst>
                <a:gd name="T0" fmla="*/ 30 w 44"/>
                <a:gd name="T1" fmla="*/ 14 h 38"/>
                <a:gd name="T2" fmla="*/ 30 w 44"/>
                <a:gd name="T3" fmla="*/ 14 h 38"/>
                <a:gd name="T4" fmla="*/ 20 w 44"/>
                <a:gd name="T5" fmla="*/ 4 h 38"/>
                <a:gd name="T6" fmla="*/ 6 w 44"/>
                <a:gd name="T7" fmla="*/ 0 h 38"/>
                <a:gd name="T8" fmla="*/ 4 w 44"/>
                <a:gd name="T9" fmla="*/ 2 h 38"/>
                <a:gd name="T10" fmla="*/ 0 w 44"/>
                <a:gd name="T11" fmla="*/ 10 h 38"/>
                <a:gd name="T12" fmla="*/ 6 w 44"/>
                <a:gd name="T13" fmla="*/ 22 h 38"/>
                <a:gd name="T14" fmla="*/ 12 w 44"/>
                <a:gd name="T15" fmla="*/ 32 h 38"/>
                <a:gd name="T16" fmla="*/ 32 w 44"/>
                <a:gd name="T17" fmla="*/ 38 h 38"/>
                <a:gd name="T18" fmla="*/ 44 w 44"/>
                <a:gd name="T19" fmla="*/ 22 h 38"/>
                <a:gd name="T20" fmla="*/ 44 w 44"/>
                <a:gd name="T21" fmla="*/ 22 h 38"/>
                <a:gd name="T22" fmla="*/ 30 w 44"/>
                <a:gd name="T23" fmla="*/ 14 h 38"/>
                <a:gd name="T24" fmla="*/ 30 w 44"/>
                <a:gd name="T25" fmla="*/ 1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8"/>
                <a:gd name="T41" fmla="*/ 44 w 4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8">
                  <a:moveTo>
                    <a:pt x="30" y="14"/>
                  </a:moveTo>
                  <a:lnTo>
                    <a:pt x="30" y="14"/>
                  </a:lnTo>
                  <a:lnTo>
                    <a:pt x="20" y="4"/>
                  </a:lnTo>
                  <a:lnTo>
                    <a:pt x="6" y="0"/>
                  </a:lnTo>
                  <a:lnTo>
                    <a:pt x="4" y="2"/>
                  </a:lnTo>
                  <a:lnTo>
                    <a:pt x="0" y="10"/>
                  </a:lnTo>
                  <a:lnTo>
                    <a:pt x="6" y="22"/>
                  </a:lnTo>
                  <a:lnTo>
                    <a:pt x="12" y="32"/>
                  </a:lnTo>
                  <a:lnTo>
                    <a:pt x="32" y="38"/>
                  </a:lnTo>
                  <a:lnTo>
                    <a:pt x="44" y="22"/>
                  </a:lnTo>
                  <a:lnTo>
                    <a:pt x="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7" name="Freeform 174"/>
            <p:cNvSpPr>
              <a:spLocks/>
            </p:cNvSpPr>
            <p:nvPr/>
          </p:nvSpPr>
          <p:spPr bwMode="auto">
            <a:xfrm>
              <a:off x="3290" y="2561"/>
              <a:ext cx="48" cy="42"/>
            </a:xfrm>
            <a:custGeom>
              <a:avLst/>
              <a:gdLst>
                <a:gd name="T0" fmla="*/ 42 w 48"/>
                <a:gd name="T1" fmla="*/ 38 h 42"/>
                <a:gd name="T2" fmla="*/ 46 w 48"/>
                <a:gd name="T3" fmla="*/ 36 h 42"/>
                <a:gd name="T4" fmla="*/ 48 w 48"/>
                <a:gd name="T5" fmla="*/ 22 h 42"/>
                <a:gd name="T6" fmla="*/ 36 w 48"/>
                <a:gd name="T7" fmla="*/ 18 h 42"/>
                <a:gd name="T8" fmla="*/ 36 w 48"/>
                <a:gd name="T9" fmla="*/ 18 h 42"/>
                <a:gd name="T10" fmla="*/ 32 w 48"/>
                <a:gd name="T11" fmla="*/ 22 h 42"/>
                <a:gd name="T12" fmla="*/ 26 w 48"/>
                <a:gd name="T13" fmla="*/ 28 h 42"/>
                <a:gd name="T14" fmla="*/ 26 w 48"/>
                <a:gd name="T15" fmla="*/ 28 h 42"/>
                <a:gd name="T16" fmla="*/ 22 w 48"/>
                <a:gd name="T17" fmla="*/ 22 h 42"/>
                <a:gd name="T18" fmla="*/ 22 w 48"/>
                <a:gd name="T19" fmla="*/ 22 h 42"/>
                <a:gd name="T20" fmla="*/ 28 w 48"/>
                <a:gd name="T21" fmla="*/ 16 h 42"/>
                <a:gd name="T22" fmla="*/ 18 w 48"/>
                <a:gd name="T23" fmla="*/ 0 h 42"/>
                <a:gd name="T24" fmla="*/ 14 w 48"/>
                <a:gd name="T25" fmla="*/ 4 h 42"/>
                <a:gd name="T26" fmla="*/ 6 w 48"/>
                <a:gd name="T27" fmla="*/ 12 h 42"/>
                <a:gd name="T28" fmla="*/ 0 w 48"/>
                <a:gd name="T29" fmla="*/ 28 h 42"/>
                <a:gd name="T30" fmla="*/ 10 w 48"/>
                <a:gd name="T31" fmla="*/ 42 h 42"/>
                <a:gd name="T32" fmla="*/ 28 w 48"/>
                <a:gd name="T33" fmla="*/ 40 h 42"/>
                <a:gd name="T34" fmla="*/ 28 w 48"/>
                <a:gd name="T35" fmla="*/ 40 h 42"/>
                <a:gd name="T36" fmla="*/ 42 w 48"/>
                <a:gd name="T37" fmla="*/ 38 h 42"/>
                <a:gd name="T38" fmla="*/ 42 w 48"/>
                <a:gd name="T39" fmla="*/ 3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42"/>
                <a:gd name="T62" fmla="*/ 48 w 4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42">
                  <a:moveTo>
                    <a:pt x="42" y="38"/>
                  </a:moveTo>
                  <a:lnTo>
                    <a:pt x="46" y="36"/>
                  </a:lnTo>
                  <a:lnTo>
                    <a:pt x="48" y="22"/>
                  </a:lnTo>
                  <a:lnTo>
                    <a:pt x="36" y="18"/>
                  </a:lnTo>
                  <a:lnTo>
                    <a:pt x="32" y="22"/>
                  </a:lnTo>
                  <a:lnTo>
                    <a:pt x="26" y="28"/>
                  </a:lnTo>
                  <a:lnTo>
                    <a:pt x="22" y="22"/>
                  </a:lnTo>
                  <a:lnTo>
                    <a:pt x="28" y="16"/>
                  </a:lnTo>
                  <a:lnTo>
                    <a:pt x="18" y="0"/>
                  </a:lnTo>
                  <a:lnTo>
                    <a:pt x="14" y="4"/>
                  </a:lnTo>
                  <a:lnTo>
                    <a:pt x="6" y="12"/>
                  </a:lnTo>
                  <a:lnTo>
                    <a:pt x="0" y="28"/>
                  </a:lnTo>
                  <a:lnTo>
                    <a:pt x="10" y="42"/>
                  </a:lnTo>
                  <a:lnTo>
                    <a:pt x="28" y="40"/>
                  </a:lnTo>
                  <a:lnTo>
                    <a:pt x="4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8" name="Freeform 175"/>
            <p:cNvSpPr>
              <a:spLocks/>
            </p:cNvSpPr>
            <p:nvPr/>
          </p:nvSpPr>
          <p:spPr bwMode="auto">
            <a:xfrm>
              <a:off x="3278" y="2663"/>
              <a:ext cx="60" cy="58"/>
            </a:xfrm>
            <a:custGeom>
              <a:avLst/>
              <a:gdLst>
                <a:gd name="T0" fmla="*/ 54 w 60"/>
                <a:gd name="T1" fmla="*/ 26 h 58"/>
                <a:gd name="T2" fmla="*/ 54 w 60"/>
                <a:gd name="T3" fmla="*/ 26 h 58"/>
                <a:gd name="T4" fmla="*/ 54 w 60"/>
                <a:gd name="T5" fmla="*/ 14 h 58"/>
                <a:gd name="T6" fmla="*/ 38 w 60"/>
                <a:gd name="T7" fmla="*/ 4 h 58"/>
                <a:gd name="T8" fmla="*/ 14 w 60"/>
                <a:gd name="T9" fmla="*/ 0 h 58"/>
                <a:gd name="T10" fmla="*/ 12 w 60"/>
                <a:gd name="T11" fmla="*/ 2 h 58"/>
                <a:gd name="T12" fmla="*/ 0 w 60"/>
                <a:gd name="T13" fmla="*/ 10 h 58"/>
                <a:gd name="T14" fmla="*/ 0 w 60"/>
                <a:gd name="T15" fmla="*/ 30 h 58"/>
                <a:gd name="T16" fmla="*/ 20 w 60"/>
                <a:gd name="T17" fmla="*/ 38 h 58"/>
                <a:gd name="T18" fmla="*/ 20 w 60"/>
                <a:gd name="T19" fmla="*/ 38 h 58"/>
                <a:gd name="T20" fmla="*/ 32 w 60"/>
                <a:gd name="T21" fmla="*/ 38 h 58"/>
                <a:gd name="T22" fmla="*/ 32 w 60"/>
                <a:gd name="T23" fmla="*/ 38 h 58"/>
                <a:gd name="T24" fmla="*/ 38 w 60"/>
                <a:gd name="T25" fmla="*/ 46 h 58"/>
                <a:gd name="T26" fmla="*/ 54 w 60"/>
                <a:gd name="T27" fmla="*/ 58 h 58"/>
                <a:gd name="T28" fmla="*/ 60 w 60"/>
                <a:gd name="T29" fmla="*/ 44 h 58"/>
                <a:gd name="T30" fmla="*/ 60 w 60"/>
                <a:gd name="T31" fmla="*/ 44 h 58"/>
                <a:gd name="T32" fmla="*/ 54 w 60"/>
                <a:gd name="T33" fmla="*/ 26 h 58"/>
                <a:gd name="T34" fmla="*/ 54 w 60"/>
                <a:gd name="T35" fmla="*/ 2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8"/>
                <a:gd name="T56" fmla="*/ 60 w 60"/>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8">
                  <a:moveTo>
                    <a:pt x="54" y="26"/>
                  </a:moveTo>
                  <a:lnTo>
                    <a:pt x="54" y="26"/>
                  </a:lnTo>
                  <a:lnTo>
                    <a:pt x="54" y="14"/>
                  </a:lnTo>
                  <a:lnTo>
                    <a:pt x="38" y="4"/>
                  </a:lnTo>
                  <a:lnTo>
                    <a:pt x="14" y="0"/>
                  </a:lnTo>
                  <a:lnTo>
                    <a:pt x="12" y="2"/>
                  </a:lnTo>
                  <a:lnTo>
                    <a:pt x="0" y="10"/>
                  </a:lnTo>
                  <a:lnTo>
                    <a:pt x="0" y="30"/>
                  </a:lnTo>
                  <a:lnTo>
                    <a:pt x="20" y="38"/>
                  </a:lnTo>
                  <a:lnTo>
                    <a:pt x="32" y="38"/>
                  </a:lnTo>
                  <a:lnTo>
                    <a:pt x="38" y="46"/>
                  </a:lnTo>
                  <a:lnTo>
                    <a:pt x="54" y="58"/>
                  </a:lnTo>
                  <a:lnTo>
                    <a:pt x="60" y="44"/>
                  </a:lnTo>
                  <a:lnTo>
                    <a:pt x="5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9" name="Freeform 176"/>
            <p:cNvSpPr>
              <a:spLocks/>
            </p:cNvSpPr>
            <p:nvPr/>
          </p:nvSpPr>
          <p:spPr bwMode="auto">
            <a:xfrm>
              <a:off x="2960" y="2479"/>
              <a:ext cx="42" cy="52"/>
            </a:xfrm>
            <a:custGeom>
              <a:avLst/>
              <a:gdLst>
                <a:gd name="T0" fmla="*/ 30 w 42"/>
                <a:gd name="T1" fmla="*/ 16 h 52"/>
                <a:gd name="T2" fmla="*/ 30 w 42"/>
                <a:gd name="T3" fmla="*/ 16 h 52"/>
                <a:gd name="T4" fmla="*/ 30 w 42"/>
                <a:gd name="T5" fmla="*/ 4 h 52"/>
                <a:gd name="T6" fmla="*/ 22 w 42"/>
                <a:gd name="T7" fmla="*/ 2 h 52"/>
                <a:gd name="T8" fmla="*/ 8 w 42"/>
                <a:gd name="T9" fmla="*/ 0 h 52"/>
                <a:gd name="T10" fmla="*/ 6 w 42"/>
                <a:gd name="T11" fmla="*/ 2 h 52"/>
                <a:gd name="T12" fmla="*/ 0 w 42"/>
                <a:gd name="T13" fmla="*/ 8 h 52"/>
                <a:gd name="T14" fmla="*/ 6 w 42"/>
                <a:gd name="T15" fmla="*/ 20 h 52"/>
                <a:gd name="T16" fmla="*/ 6 w 42"/>
                <a:gd name="T17" fmla="*/ 20 h 52"/>
                <a:gd name="T18" fmla="*/ 16 w 42"/>
                <a:gd name="T19" fmla="*/ 28 h 52"/>
                <a:gd name="T20" fmla="*/ 16 w 42"/>
                <a:gd name="T21" fmla="*/ 28 h 52"/>
                <a:gd name="T22" fmla="*/ 20 w 42"/>
                <a:gd name="T23" fmla="*/ 40 h 52"/>
                <a:gd name="T24" fmla="*/ 32 w 42"/>
                <a:gd name="T25" fmla="*/ 52 h 52"/>
                <a:gd name="T26" fmla="*/ 42 w 42"/>
                <a:gd name="T27" fmla="*/ 34 h 52"/>
                <a:gd name="T28" fmla="*/ 36 w 42"/>
                <a:gd name="T29" fmla="*/ 22 h 52"/>
                <a:gd name="T30" fmla="*/ 36 w 42"/>
                <a:gd name="T31" fmla="*/ 22 h 52"/>
                <a:gd name="T32" fmla="*/ 30 w 42"/>
                <a:gd name="T33" fmla="*/ 16 h 52"/>
                <a:gd name="T34" fmla="*/ 30 w 42"/>
                <a:gd name="T35" fmla="*/ 16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2"/>
                <a:gd name="T56" fmla="*/ 42 w 42"/>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2">
                  <a:moveTo>
                    <a:pt x="30" y="16"/>
                  </a:moveTo>
                  <a:lnTo>
                    <a:pt x="30" y="16"/>
                  </a:lnTo>
                  <a:lnTo>
                    <a:pt x="30" y="4"/>
                  </a:lnTo>
                  <a:lnTo>
                    <a:pt x="22" y="2"/>
                  </a:lnTo>
                  <a:lnTo>
                    <a:pt x="8" y="0"/>
                  </a:lnTo>
                  <a:lnTo>
                    <a:pt x="6" y="2"/>
                  </a:lnTo>
                  <a:lnTo>
                    <a:pt x="0" y="8"/>
                  </a:lnTo>
                  <a:lnTo>
                    <a:pt x="6" y="20"/>
                  </a:lnTo>
                  <a:lnTo>
                    <a:pt x="16" y="28"/>
                  </a:lnTo>
                  <a:lnTo>
                    <a:pt x="20" y="40"/>
                  </a:lnTo>
                  <a:lnTo>
                    <a:pt x="32" y="52"/>
                  </a:lnTo>
                  <a:lnTo>
                    <a:pt x="42" y="34"/>
                  </a:lnTo>
                  <a:lnTo>
                    <a:pt x="36" y="22"/>
                  </a:lnTo>
                  <a:lnTo>
                    <a:pt x="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0" name="Freeform 177"/>
            <p:cNvSpPr>
              <a:spLocks/>
            </p:cNvSpPr>
            <p:nvPr/>
          </p:nvSpPr>
          <p:spPr bwMode="auto">
            <a:xfrm>
              <a:off x="3226" y="2465"/>
              <a:ext cx="28" cy="32"/>
            </a:xfrm>
            <a:custGeom>
              <a:avLst/>
              <a:gdLst>
                <a:gd name="T0" fmla="*/ 22 w 28"/>
                <a:gd name="T1" fmla="*/ 32 h 32"/>
                <a:gd name="T2" fmla="*/ 28 w 28"/>
                <a:gd name="T3" fmla="*/ 22 h 32"/>
                <a:gd name="T4" fmla="*/ 28 w 28"/>
                <a:gd name="T5" fmla="*/ 8 h 32"/>
                <a:gd name="T6" fmla="*/ 12 w 28"/>
                <a:gd name="T7" fmla="*/ 0 h 32"/>
                <a:gd name="T8" fmla="*/ 12 w 28"/>
                <a:gd name="T9" fmla="*/ 0 h 32"/>
                <a:gd name="T10" fmla="*/ 0 w 28"/>
                <a:gd name="T11" fmla="*/ 4 h 32"/>
                <a:gd name="T12" fmla="*/ 4 w 28"/>
                <a:gd name="T13" fmla="*/ 22 h 32"/>
                <a:gd name="T14" fmla="*/ 22 w 28"/>
                <a:gd name="T15" fmla="*/ 32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2" y="32"/>
                  </a:moveTo>
                  <a:lnTo>
                    <a:pt x="28" y="22"/>
                  </a:lnTo>
                  <a:lnTo>
                    <a:pt x="28" y="8"/>
                  </a:lnTo>
                  <a:lnTo>
                    <a:pt x="12" y="0"/>
                  </a:lnTo>
                  <a:lnTo>
                    <a:pt x="0" y="4"/>
                  </a:lnTo>
                  <a:lnTo>
                    <a:pt x="4" y="2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1" name="Freeform 178"/>
            <p:cNvSpPr>
              <a:spLocks/>
            </p:cNvSpPr>
            <p:nvPr/>
          </p:nvSpPr>
          <p:spPr bwMode="auto">
            <a:xfrm>
              <a:off x="3212" y="2553"/>
              <a:ext cx="44" cy="34"/>
            </a:xfrm>
            <a:custGeom>
              <a:avLst/>
              <a:gdLst>
                <a:gd name="T0" fmla="*/ 28 w 44"/>
                <a:gd name="T1" fmla="*/ 16 h 34"/>
                <a:gd name="T2" fmla="*/ 28 w 44"/>
                <a:gd name="T3" fmla="*/ 16 h 34"/>
                <a:gd name="T4" fmla="*/ 20 w 44"/>
                <a:gd name="T5" fmla="*/ 10 h 34"/>
                <a:gd name="T6" fmla="*/ 20 w 44"/>
                <a:gd name="T7" fmla="*/ 10 h 34"/>
                <a:gd name="T8" fmla="*/ 10 w 44"/>
                <a:gd name="T9" fmla="*/ 2 h 34"/>
                <a:gd name="T10" fmla="*/ 6 w 44"/>
                <a:gd name="T11" fmla="*/ 0 h 34"/>
                <a:gd name="T12" fmla="*/ 4 w 44"/>
                <a:gd name="T13" fmla="*/ 4 h 34"/>
                <a:gd name="T14" fmla="*/ 0 w 44"/>
                <a:gd name="T15" fmla="*/ 16 h 34"/>
                <a:gd name="T16" fmla="*/ 10 w 44"/>
                <a:gd name="T17" fmla="*/ 28 h 34"/>
                <a:gd name="T18" fmla="*/ 30 w 44"/>
                <a:gd name="T19" fmla="*/ 34 h 34"/>
                <a:gd name="T20" fmla="*/ 44 w 44"/>
                <a:gd name="T21" fmla="*/ 30 h 34"/>
                <a:gd name="T22" fmla="*/ 40 w 44"/>
                <a:gd name="T23" fmla="*/ 14 h 34"/>
                <a:gd name="T24" fmla="*/ 40 w 44"/>
                <a:gd name="T25" fmla="*/ 14 h 34"/>
                <a:gd name="T26" fmla="*/ 28 w 44"/>
                <a:gd name="T27" fmla="*/ 16 h 34"/>
                <a:gd name="T28" fmla="*/ 28 w 44"/>
                <a:gd name="T29" fmla="*/ 1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4"/>
                <a:gd name="T47" fmla="*/ 44 w 4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4">
                  <a:moveTo>
                    <a:pt x="28" y="16"/>
                  </a:moveTo>
                  <a:lnTo>
                    <a:pt x="28" y="16"/>
                  </a:lnTo>
                  <a:lnTo>
                    <a:pt x="20" y="10"/>
                  </a:lnTo>
                  <a:lnTo>
                    <a:pt x="10" y="2"/>
                  </a:lnTo>
                  <a:lnTo>
                    <a:pt x="6" y="0"/>
                  </a:lnTo>
                  <a:lnTo>
                    <a:pt x="4" y="4"/>
                  </a:lnTo>
                  <a:lnTo>
                    <a:pt x="0" y="16"/>
                  </a:lnTo>
                  <a:lnTo>
                    <a:pt x="10" y="28"/>
                  </a:lnTo>
                  <a:lnTo>
                    <a:pt x="30" y="34"/>
                  </a:lnTo>
                  <a:lnTo>
                    <a:pt x="44" y="30"/>
                  </a:lnTo>
                  <a:lnTo>
                    <a:pt x="40" y="14"/>
                  </a:ln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2" name="Freeform 179"/>
            <p:cNvSpPr>
              <a:spLocks/>
            </p:cNvSpPr>
            <p:nvPr/>
          </p:nvSpPr>
          <p:spPr bwMode="auto">
            <a:xfrm>
              <a:off x="2404" y="2229"/>
              <a:ext cx="32" cy="22"/>
            </a:xfrm>
            <a:custGeom>
              <a:avLst/>
              <a:gdLst>
                <a:gd name="T0" fmla="*/ 14 w 32"/>
                <a:gd name="T1" fmla="*/ 0 h 22"/>
                <a:gd name="T2" fmla="*/ 14 w 32"/>
                <a:gd name="T3" fmla="*/ 0 h 22"/>
                <a:gd name="T4" fmla="*/ 2 w 32"/>
                <a:gd name="T5" fmla="*/ 2 h 22"/>
                <a:gd name="T6" fmla="*/ 0 w 32"/>
                <a:gd name="T7" fmla="*/ 20 h 22"/>
                <a:gd name="T8" fmla="*/ 18 w 32"/>
                <a:gd name="T9" fmla="*/ 22 h 22"/>
                <a:gd name="T10" fmla="*/ 32 w 32"/>
                <a:gd name="T11" fmla="*/ 16 h 22"/>
                <a:gd name="T12" fmla="*/ 22 w 32"/>
                <a:gd name="T13" fmla="*/ 4 h 22"/>
                <a:gd name="T14" fmla="*/ 14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14" y="0"/>
                  </a:moveTo>
                  <a:lnTo>
                    <a:pt x="14" y="0"/>
                  </a:lnTo>
                  <a:lnTo>
                    <a:pt x="2" y="2"/>
                  </a:lnTo>
                  <a:lnTo>
                    <a:pt x="0" y="20"/>
                  </a:lnTo>
                  <a:lnTo>
                    <a:pt x="18" y="22"/>
                  </a:lnTo>
                  <a:lnTo>
                    <a:pt x="32" y="16"/>
                  </a:lnTo>
                  <a:lnTo>
                    <a:pt x="22" y="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3" name="Freeform 180"/>
            <p:cNvSpPr>
              <a:spLocks/>
            </p:cNvSpPr>
            <p:nvPr/>
          </p:nvSpPr>
          <p:spPr bwMode="auto">
            <a:xfrm>
              <a:off x="2920" y="2219"/>
              <a:ext cx="30" cy="26"/>
            </a:xfrm>
            <a:custGeom>
              <a:avLst/>
              <a:gdLst>
                <a:gd name="T0" fmla="*/ 30 w 30"/>
                <a:gd name="T1" fmla="*/ 26 h 26"/>
                <a:gd name="T2" fmla="*/ 30 w 30"/>
                <a:gd name="T3" fmla="*/ 10 h 26"/>
                <a:gd name="T4" fmla="*/ 22 w 30"/>
                <a:gd name="T5" fmla="*/ 0 h 26"/>
                <a:gd name="T6" fmla="*/ 6 w 30"/>
                <a:gd name="T7" fmla="*/ 0 h 26"/>
                <a:gd name="T8" fmla="*/ 0 w 30"/>
                <a:gd name="T9" fmla="*/ 12 h 26"/>
                <a:gd name="T10" fmla="*/ 8 w 30"/>
                <a:gd name="T11" fmla="*/ 26 h 26"/>
                <a:gd name="T12" fmla="*/ 3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30" y="26"/>
                  </a:moveTo>
                  <a:lnTo>
                    <a:pt x="30" y="10"/>
                  </a:lnTo>
                  <a:lnTo>
                    <a:pt x="22" y="0"/>
                  </a:lnTo>
                  <a:lnTo>
                    <a:pt x="6" y="0"/>
                  </a:lnTo>
                  <a:lnTo>
                    <a:pt x="0" y="12"/>
                  </a:lnTo>
                  <a:lnTo>
                    <a:pt x="8" y="26"/>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4" name="Freeform 181"/>
            <p:cNvSpPr>
              <a:spLocks/>
            </p:cNvSpPr>
            <p:nvPr/>
          </p:nvSpPr>
          <p:spPr bwMode="auto">
            <a:xfrm>
              <a:off x="2478" y="2195"/>
              <a:ext cx="46" cy="42"/>
            </a:xfrm>
            <a:custGeom>
              <a:avLst/>
              <a:gdLst>
                <a:gd name="T0" fmla="*/ 34 w 46"/>
                <a:gd name="T1" fmla="*/ 6 h 42"/>
                <a:gd name="T2" fmla="*/ 34 w 46"/>
                <a:gd name="T3" fmla="*/ 6 h 42"/>
                <a:gd name="T4" fmla="*/ 26 w 46"/>
                <a:gd name="T5" fmla="*/ 2 h 42"/>
                <a:gd name="T6" fmla="*/ 24 w 46"/>
                <a:gd name="T7" fmla="*/ 0 h 42"/>
                <a:gd name="T8" fmla="*/ 24 w 46"/>
                <a:gd name="T9" fmla="*/ 2 h 42"/>
                <a:gd name="T10" fmla="*/ 8 w 46"/>
                <a:gd name="T11" fmla="*/ 2 h 42"/>
                <a:gd name="T12" fmla="*/ 0 w 46"/>
                <a:gd name="T13" fmla="*/ 18 h 42"/>
                <a:gd name="T14" fmla="*/ 12 w 46"/>
                <a:gd name="T15" fmla="*/ 30 h 42"/>
                <a:gd name="T16" fmla="*/ 32 w 46"/>
                <a:gd name="T17" fmla="*/ 42 h 42"/>
                <a:gd name="T18" fmla="*/ 30 w 46"/>
                <a:gd name="T19" fmla="*/ 28 h 42"/>
                <a:gd name="T20" fmla="*/ 30 w 46"/>
                <a:gd name="T21" fmla="*/ 28 h 42"/>
                <a:gd name="T22" fmla="*/ 24 w 46"/>
                <a:gd name="T23" fmla="*/ 24 h 42"/>
                <a:gd name="T24" fmla="*/ 24 w 46"/>
                <a:gd name="T25" fmla="*/ 24 h 42"/>
                <a:gd name="T26" fmla="*/ 22 w 46"/>
                <a:gd name="T27" fmla="*/ 18 h 42"/>
                <a:gd name="T28" fmla="*/ 22 w 46"/>
                <a:gd name="T29" fmla="*/ 18 h 42"/>
                <a:gd name="T30" fmla="*/ 22 w 46"/>
                <a:gd name="T31" fmla="*/ 18 h 42"/>
                <a:gd name="T32" fmla="*/ 32 w 46"/>
                <a:gd name="T33" fmla="*/ 18 h 42"/>
                <a:gd name="T34" fmla="*/ 32 w 46"/>
                <a:gd name="T35" fmla="*/ 18 h 42"/>
                <a:gd name="T36" fmla="*/ 38 w 46"/>
                <a:gd name="T37" fmla="*/ 28 h 42"/>
                <a:gd name="T38" fmla="*/ 38 w 46"/>
                <a:gd name="T39" fmla="*/ 36 h 42"/>
                <a:gd name="T40" fmla="*/ 46 w 46"/>
                <a:gd name="T41" fmla="*/ 24 h 42"/>
                <a:gd name="T42" fmla="*/ 42 w 46"/>
                <a:gd name="T43" fmla="*/ 12 h 42"/>
                <a:gd name="T44" fmla="*/ 34 w 46"/>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42"/>
                <a:gd name="T71" fmla="*/ 46 w 4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42">
                  <a:moveTo>
                    <a:pt x="34" y="6"/>
                  </a:moveTo>
                  <a:lnTo>
                    <a:pt x="34" y="6"/>
                  </a:lnTo>
                  <a:lnTo>
                    <a:pt x="26" y="2"/>
                  </a:lnTo>
                  <a:lnTo>
                    <a:pt x="24" y="0"/>
                  </a:lnTo>
                  <a:lnTo>
                    <a:pt x="24" y="2"/>
                  </a:lnTo>
                  <a:lnTo>
                    <a:pt x="8" y="2"/>
                  </a:lnTo>
                  <a:lnTo>
                    <a:pt x="0" y="18"/>
                  </a:lnTo>
                  <a:lnTo>
                    <a:pt x="12" y="30"/>
                  </a:lnTo>
                  <a:lnTo>
                    <a:pt x="32" y="42"/>
                  </a:lnTo>
                  <a:lnTo>
                    <a:pt x="30" y="28"/>
                  </a:lnTo>
                  <a:lnTo>
                    <a:pt x="24" y="24"/>
                  </a:lnTo>
                  <a:lnTo>
                    <a:pt x="22" y="18"/>
                  </a:lnTo>
                  <a:lnTo>
                    <a:pt x="32" y="18"/>
                  </a:lnTo>
                  <a:lnTo>
                    <a:pt x="38" y="28"/>
                  </a:lnTo>
                  <a:lnTo>
                    <a:pt x="38" y="36"/>
                  </a:lnTo>
                  <a:lnTo>
                    <a:pt x="46" y="24"/>
                  </a:lnTo>
                  <a:lnTo>
                    <a:pt x="42" y="12"/>
                  </a:lnTo>
                  <a:lnTo>
                    <a:pt x="3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5" name="Freeform 182"/>
            <p:cNvSpPr>
              <a:spLocks/>
            </p:cNvSpPr>
            <p:nvPr/>
          </p:nvSpPr>
          <p:spPr bwMode="auto">
            <a:xfrm>
              <a:off x="3124" y="2195"/>
              <a:ext cx="30" cy="26"/>
            </a:xfrm>
            <a:custGeom>
              <a:avLst/>
              <a:gdLst>
                <a:gd name="T0" fmla="*/ 20 w 30"/>
                <a:gd name="T1" fmla="*/ 26 h 26"/>
                <a:gd name="T2" fmla="*/ 30 w 30"/>
                <a:gd name="T3" fmla="*/ 10 h 26"/>
                <a:gd name="T4" fmla="*/ 16 w 30"/>
                <a:gd name="T5" fmla="*/ 0 h 26"/>
                <a:gd name="T6" fmla="*/ 6 w 30"/>
                <a:gd name="T7" fmla="*/ 0 h 26"/>
                <a:gd name="T8" fmla="*/ 0 w 30"/>
                <a:gd name="T9" fmla="*/ 10 h 26"/>
                <a:gd name="T10" fmla="*/ 10 w 30"/>
                <a:gd name="T11" fmla="*/ 20 h 26"/>
                <a:gd name="T12" fmla="*/ 2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20" y="26"/>
                  </a:moveTo>
                  <a:lnTo>
                    <a:pt x="30" y="10"/>
                  </a:lnTo>
                  <a:lnTo>
                    <a:pt x="16" y="0"/>
                  </a:lnTo>
                  <a:lnTo>
                    <a:pt x="6" y="0"/>
                  </a:lnTo>
                  <a:lnTo>
                    <a:pt x="0" y="10"/>
                  </a:lnTo>
                  <a:lnTo>
                    <a:pt x="10" y="20"/>
                  </a:ln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6" name="Freeform 183"/>
            <p:cNvSpPr>
              <a:spLocks/>
            </p:cNvSpPr>
            <p:nvPr/>
          </p:nvSpPr>
          <p:spPr bwMode="auto">
            <a:xfrm>
              <a:off x="3090" y="2229"/>
              <a:ext cx="26" cy="26"/>
            </a:xfrm>
            <a:custGeom>
              <a:avLst/>
              <a:gdLst>
                <a:gd name="T0" fmla="*/ 16 w 26"/>
                <a:gd name="T1" fmla="*/ 26 h 26"/>
                <a:gd name="T2" fmla="*/ 26 w 26"/>
                <a:gd name="T3" fmla="*/ 18 h 26"/>
                <a:gd name="T4" fmla="*/ 18 w 26"/>
                <a:gd name="T5" fmla="*/ 2 h 26"/>
                <a:gd name="T6" fmla="*/ 6 w 26"/>
                <a:gd name="T7" fmla="*/ 0 h 26"/>
                <a:gd name="T8" fmla="*/ 4 w 26"/>
                <a:gd name="T9" fmla="*/ 2 h 26"/>
                <a:gd name="T10" fmla="*/ 0 w 26"/>
                <a:gd name="T11" fmla="*/ 10 h 26"/>
                <a:gd name="T12" fmla="*/ 2 w 26"/>
                <a:gd name="T13" fmla="*/ 22 h 26"/>
                <a:gd name="T14" fmla="*/ 16 w 2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6"/>
                <a:gd name="T26" fmla="*/ 26 w 2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6">
                  <a:moveTo>
                    <a:pt x="16" y="26"/>
                  </a:moveTo>
                  <a:lnTo>
                    <a:pt x="26" y="18"/>
                  </a:lnTo>
                  <a:lnTo>
                    <a:pt x="18" y="2"/>
                  </a:lnTo>
                  <a:lnTo>
                    <a:pt x="6" y="0"/>
                  </a:lnTo>
                  <a:lnTo>
                    <a:pt x="4" y="2"/>
                  </a:lnTo>
                  <a:lnTo>
                    <a:pt x="0" y="10"/>
                  </a:lnTo>
                  <a:lnTo>
                    <a:pt x="2" y="22"/>
                  </a:lnTo>
                  <a:lnTo>
                    <a:pt x="1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7" name="Freeform 184"/>
            <p:cNvSpPr>
              <a:spLocks/>
            </p:cNvSpPr>
            <p:nvPr/>
          </p:nvSpPr>
          <p:spPr bwMode="auto">
            <a:xfrm>
              <a:off x="3116" y="2293"/>
              <a:ext cx="28" cy="30"/>
            </a:xfrm>
            <a:custGeom>
              <a:avLst/>
              <a:gdLst>
                <a:gd name="T0" fmla="*/ 10 w 28"/>
                <a:gd name="T1" fmla="*/ 2 h 30"/>
                <a:gd name="T2" fmla="*/ 4 w 28"/>
                <a:gd name="T3" fmla="*/ 6 h 30"/>
                <a:gd name="T4" fmla="*/ 0 w 28"/>
                <a:gd name="T5" fmla="*/ 16 h 30"/>
                <a:gd name="T6" fmla="*/ 6 w 28"/>
                <a:gd name="T7" fmla="*/ 30 h 30"/>
                <a:gd name="T8" fmla="*/ 22 w 28"/>
                <a:gd name="T9" fmla="*/ 30 h 30"/>
                <a:gd name="T10" fmla="*/ 28 w 28"/>
                <a:gd name="T11" fmla="*/ 8 h 30"/>
                <a:gd name="T12" fmla="*/ 12 w 28"/>
                <a:gd name="T13" fmla="*/ 0 h 30"/>
                <a:gd name="T14" fmla="*/ 10 w 28"/>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0"/>
                <a:gd name="T26" fmla="*/ 28 w 2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0">
                  <a:moveTo>
                    <a:pt x="10" y="2"/>
                  </a:moveTo>
                  <a:lnTo>
                    <a:pt x="4" y="6"/>
                  </a:lnTo>
                  <a:lnTo>
                    <a:pt x="0" y="16"/>
                  </a:lnTo>
                  <a:lnTo>
                    <a:pt x="6" y="30"/>
                  </a:lnTo>
                  <a:lnTo>
                    <a:pt x="22" y="30"/>
                  </a:lnTo>
                  <a:lnTo>
                    <a:pt x="28" y="8"/>
                  </a:lnTo>
                  <a:lnTo>
                    <a:pt x="12" y="0"/>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8" name="Freeform 185"/>
            <p:cNvSpPr>
              <a:spLocks/>
            </p:cNvSpPr>
            <p:nvPr/>
          </p:nvSpPr>
          <p:spPr bwMode="auto">
            <a:xfrm>
              <a:off x="2852" y="2205"/>
              <a:ext cx="42" cy="48"/>
            </a:xfrm>
            <a:custGeom>
              <a:avLst/>
              <a:gdLst>
                <a:gd name="T0" fmla="*/ 34 w 42"/>
                <a:gd name="T1" fmla="*/ 34 h 48"/>
                <a:gd name="T2" fmla="*/ 34 w 42"/>
                <a:gd name="T3" fmla="*/ 34 h 48"/>
                <a:gd name="T4" fmla="*/ 36 w 42"/>
                <a:gd name="T5" fmla="*/ 24 h 48"/>
                <a:gd name="T6" fmla="*/ 36 w 42"/>
                <a:gd name="T7" fmla="*/ 24 h 48"/>
                <a:gd name="T8" fmla="*/ 42 w 42"/>
                <a:gd name="T9" fmla="*/ 16 h 48"/>
                <a:gd name="T10" fmla="*/ 42 w 42"/>
                <a:gd name="T11" fmla="*/ 0 h 48"/>
                <a:gd name="T12" fmla="*/ 38 w 42"/>
                <a:gd name="T13" fmla="*/ 2 h 48"/>
                <a:gd name="T14" fmla="*/ 38 w 42"/>
                <a:gd name="T15" fmla="*/ 2 h 48"/>
                <a:gd name="T16" fmla="*/ 22 w 42"/>
                <a:gd name="T17" fmla="*/ 4 h 48"/>
                <a:gd name="T18" fmla="*/ 22 w 42"/>
                <a:gd name="T19" fmla="*/ 4 h 48"/>
                <a:gd name="T20" fmla="*/ 12 w 42"/>
                <a:gd name="T21" fmla="*/ 4 h 48"/>
                <a:gd name="T22" fmla="*/ 12 w 42"/>
                <a:gd name="T23" fmla="*/ 4 h 48"/>
                <a:gd name="T24" fmla="*/ 8 w 42"/>
                <a:gd name="T25" fmla="*/ 16 h 48"/>
                <a:gd name="T26" fmla="*/ 8 w 42"/>
                <a:gd name="T27" fmla="*/ 16 h 48"/>
                <a:gd name="T28" fmla="*/ 0 w 42"/>
                <a:gd name="T29" fmla="*/ 18 h 48"/>
                <a:gd name="T30" fmla="*/ 2 w 42"/>
                <a:gd name="T31" fmla="*/ 32 h 48"/>
                <a:gd name="T32" fmla="*/ 10 w 42"/>
                <a:gd name="T33" fmla="*/ 42 h 48"/>
                <a:gd name="T34" fmla="*/ 30 w 42"/>
                <a:gd name="T35" fmla="*/ 48 h 48"/>
                <a:gd name="T36" fmla="*/ 34 w 42"/>
                <a:gd name="T37" fmla="*/ 3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8"/>
                <a:gd name="T59" fmla="*/ 42 w 42"/>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8">
                  <a:moveTo>
                    <a:pt x="34" y="34"/>
                  </a:moveTo>
                  <a:lnTo>
                    <a:pt x="34" y="34"/>
                  </a:lnTo>
                  <a:lnTo>
                    <a:pt x="36" y="24"/>
                  </a:lnTo>
                  <a:lnTo>
                    <a:pt x="42" y="16"/>
                  </a:lnTo>
                  <a:lnTo>
                    <a:pt x="42" y="0"/>
                  </a:lnTo>
                  <a:lnTo>
                    <a:pt x="38" y="2"/>
                  </a:lnTo>
                  <a:lnTo>
                    <a:pt x="22" y="4"/>
                  </a:lnTo>
                  <a:lnTo>
                    <a:pt x="12" y="4"/>
                  </a:lnTo>
                  <a:lnTo>
                    <a:pt x="8" y="16"/>
                  </a:lnTo>
                  <a:lnTo>
                    <a:pt x="0" y="18"/>
                  </a:lnTo>
                  <a:lnTo>
                    <a:pt x="2" y="32"/>
                  </a:lnTo>
                  <a:lnTo>
                    <a:pt x="10" y="42"/>
                  </a:lnTo>
                  <a:lnTo>
                    <a:pt x="30" y="48"/>
                  </a:lnTo>
                  <a:lnTo>
                    <a:pt x="3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9" name="Freeform 186"/>
            <p:cNvSpPr>
              <a:spLocks/>
            </p:cNvSpPr>
            <p:nvPr/>
          </p:nvSpPr>
          <p:spPr bwMode="auto">
            <a:xfrm>
              <a:off x="2864" y="2379"/>
              <a:ext cx="94" cy="68"/>
            </a:xfrm>
            <a:custGeom>
              <a:avLst/>
              <a:gdLst>
                <a:gd name="T0" fmla="*/ 92 w 94"/>
                <a:gd name="T1" fmla="*/ 40 h 68"/>
                <a:gd name="T2" fmla="*/ 90 w 94"/>
                <a:gd name="T3" fmla="*/ 28 h 68"/>
                <a:gd name="T4" fmla="*/ 90 w 94"/>
                <a:gd name="T5" fmla="*/ 28 h 68"/>
                <a:gd name="T6" fmla="*/ 80 w 94"/>
                <a:gd name="T7" fmla="*/ 20 h 68"/>
                <a:gd name="T8" fmla="*/ 80 w 94"/>
                <a:gd name="T9" fmla="*/ 20 h 68"/>
                <a:gd name="T10" fmla="*/ 80 w 94"/>
                <a:gd name="T11" fmla="*/ 20 h 68"/>
                <a:gd name="T12" fmla="*/ 76 w 94"/>
                <a:gd name="T13" fmla="*/ 14 h 68"/>
                <a:gd name="T14" fmla="*/ 76 w 94"/>
                <a:gd name="T15" fmla="*/ 14 h 68"/>
                <a:gd name="T16" fmla="*/ 68 w 94"/>
                <a:gd name="T17" fmla="*/ 0 h 68"/>
                <a:gd name="T18" fmla="*/ 66 w 94"/>
                <a:gd name="T19" fmla="*/ 0 h 68"/>
                <a:gd name="T20" fmla="*/ 58 w 94"/>
                <a:gd name="T21" fmla="*/ 4 h 68"/>
                <a:gd name="T22" fmla="*/ 58 w 94"/>
                <a:gd name="T23" fmla="*/ 4 h 68"/>
                <a:gd name="T24" fmla="*/ 48 w 94"/>
                <a:gd name="T25" fmla="*/ 8 h 68"/>
                <a:gd name="T26" fmla="*/ 48 w 94"/>
                <a:gd name="T27" fmla="*/ 8 h 68"/>
                <a:gd name="T28" fmla="*/ 46 w 94"/>
                <a:gd name="T29" fmla="*/ 10 h 68"/>
                <a:gd name="T30" fmla="*/ 46 w 94"/>
                <a:gd name="T31" fmla="*/ 10 h 68"/>
                <a:gd name="T32" fmla="*/ 34 w 94"/>
                <a:gd name="T33" fmla="*/ 8 h 68"/>
                <a:gd name="T34" fmla="*/ 34 w 94"/>
                <a:gd name="T35" fmla="*/ 8 h 68"/>
                <a:gd name="T36" fmla="*/ 22 w 94"/>
                <a:gd name="T37" fmla="*/ 10 h 68"/>
                <a:gd name="T38" fmla="*/ 22 w 94"/>
                <a:gd name="T39" fmla="*/ 10 h 68"/>
                <a:gd name="T40" fmla="*/ 10 w 94"/>
                <a:gd name="T41" fmla="*/ 6 h 68"/>
                <a:gd name="T42" fmla="*/ 0 w 94"/>
                <a:gd name="T43" fmla="*/ 16 h 68"/>
                <a:gd name="T44" fmla="*/ 8 w 94"/>
                <a:gd name="T45" fmla="*/ 24 h 68"/>
                <a:gd name="T46" fmla="*/ 8 w 94"/>
                <a:gd name="T47" fmla="*/ 24 h 68"/>
                <a:gd name="T48" fmla="*/ 18 w 94"/>
                <a:gd name="T49" fmla="*/ 26 h 68"/>
                <a:gd name="T50" fmla="*/ 18 w 94"/>
                <a:gd name="T51" fmla="*/ 26 h 68"/>
                <a:gd name="T52" fmla="*/ 24 w 94"/>
                <a:gd name="T53" fmla="*/ 32 h 68"/>
                <a:gd name="T54" fmla="*/ 24 w 94"/>
                <a:gd name="T55" fmla="*/ 32 h 68"/>
                <a:gd name="T56" fmla="*/ 40 w 94"/>
                <a:gd name="T57" fmla="*/ 40 h 68"/>
                <a:gd name="T58" fmla="*/ 42 w 94"/>
                <a:gd name="T59" fmla="*/ 40 h 68"/>
                <a:gd name="T60" fmla="*/ 42 w 94"/>
                <a:gd name="T61" fmla="*/ 40 h 68"/>
                <a:gd name="T62" fmla="*/ 54 w 94"/>
                <a:gd name="T63" fmla="*/ 36 h 68"/>
                <a:gd name="T64" fmla="*/ 54 w 94"/>
                <a:gd name="T65" fmla="*/ 36 h 68"/>
                <a:gd name="T66" fmla="*/ 60 w 94"/>
                <a:gd name="T67" fmla="*/ 40 h 68"/>
                <a:gd name="T68" fmla="*/ 60 w 94"/>
                <a:gd name="T69" fmla="*/ 40 h 68"/>
                <a:gd name="T70" fmla="*/ 66 w 94"/>
                <a:gd name="T71" fmla="*/ 44 h 68"/>
                <a:gd name="T72" fmla="*/ 66 w 94"/>
                <a:gd name="T73" fmla="*/ 44 h 68"/>
                <a:gd name="T74" fmla="*/ 68 w 94"/>
                <a:gd name="T75" fmla="*/ 54 h 68"/>
                <a:gd name="T76" fmla="*/ 82 w 94"/>
                <a:gd name="T77" fmla="*/ 68 h 68"/>
                <a:gd name="T78" fmla="*/ 92 w 94"/>
                <a:gd name="T79" fmla="*/ 62 h 68"/>
                <a:gd name="T80" fmla="*/ 94 w 94"/>
                <a:gd name="T81" fmla="*/ 50 h 68"/>
                <a:gd name="T82" fmla="*/ 94 w 94"/>
                <a:gd name="T83" fmla="*/ 50 h 68"/>
                <a:gd name="T84" fmla="*/ 90 w 94"/>
                <a:gd name="T85" fmla="*/ 42 h 68"/>
                <a:gd name="T86" fmla="*/ 90 w 94"/>
                <a:gd name="T87" fmla="*/ 42 h 68"/>
                <a:gd name="T88" fmla="*/ 92 w 94"/>
                <a:gd name="T89" fmla="*/ 40 h 68"/>
                <a:gd name="T90" fmla="*/ 92 w 94"/>
                <a:gd name="T91" fmla="*/ 4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68"/>
                <a:gd name="T140" fmla="*/ 94 w 94"/>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68">
                  <a:moveTo>
                    <a:pt x="92" y="40"/>
                  </a:moveTo>
                  <a:lnTo>
                    <a:pt x="90" y="28"/>
                  </a:lnTo>
                  <a:lnTo>
                    <a:pt x="80" y="20"/>
                  </a:lnTo>
                  <a:lnTo>
                    <a:pt x="76" y="14"/>
                  </a:lnTo>
                  <a:lnTo>
                    <a:pt x="68" y="0"/>
                  </a:lnTo>
                  <a:lnTo>
                    <a:pt x="66" y="0"/>
                  </a:lnTo>
                  <a:lnTo>
                    <a:pt x="58" y="4"/>
                  </a:lnTo>
                  <a:lnTo>
                    <a:pt x="48" y="8"/>
                  </a:lnTo>
                  <a:lnTo>
                    <a:pt x="46" y="10"/>
                  </a:lnTo>
                  <a:lnTo>
                    <a:pt x="34" y="8"/>
                  </a:lnTo>
                  <a:lnTo>
                    <a:pt x="22" y="10"/>
                  </a:lnTo>
                  <a:lnTo>
                    <a:pt x="10" y="6"/>
                  </a:lnTo>
                  <a:lnTo>
                    <a:pt x="0" y="16"/>
                  </a:lnTo>
                  <a:lnTo>
                    <a:pt x="8" y="24"/>
                  </a:lnTo>
                  <a:lnTo>
                    <a:pt x="18" y="26"/>
                  </a:lnTo>
                  <a:lnTo>
                    <a:pt x="24" y="32"/>
                  </a:lnTo>
                  <a:lnTo>
                    <a:pt x="40" y="40"/>
                  </a:lnTo>
                  <a:lnTo>
                    <a:pt x="42" y="40"/>
                  </a:lnTo>
                  <a:lnTo>
                    <a:pt x="54" y="36"/>
                  </a:lnTo>
                  <a:lnTo>
                    <a:pt x="60" y="40"/>
                  </a:lnTo>
                  <a:lnTo>
                    <a:pt x="66" y="44"/>
                  </a:lnTo>
                  <a:lnTo>
                    <a:pt x="68" y="54"/>
                  </a:lnTo>
                  <a:lnTo>
                    <a:pt x="82" y="68"/>
                  </a:lnTo>
                  <a:lnTo>
                    <a:pt x="92" y="62"/>
                  </a:lnTo>
                  <a:lnTo>
                    <a:pt x="94" y="50"/>
                  </a:lnTo>
                  <a:lnTo>
                    <a:pt x="90" y="42"/>
                  </a:lnTo>
                  <a:lnTo>
                    <a:pt x="9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0" name="Freeform 187"/>
            <p:cNvSpPr>
              <a:spLocks/>
            </p:cNvSpPr>
            <p:nvPr/>
          </p:nvSpPr>
          <p:spPr bwMode="auto">
            <a:xfrm>
              <a:off x="2788" y="2317"/>
              <a:ext cx="28" cy="34"/>
            </a:xfrm>
            <a:custGeom>
              <a:avLst/>
              <a:gdLst>
                <a:gd name="T0" fmla="*/ 20 w 28"/>
                <a:gd name="T1" fmla="*/ 0 h 34"/>
                <a:gd name="T2" fmla="*/ 16 w 28"/>
                <a:gd name="T3" fmla="*/ 2 h 34"/>
                <a:gd name="T4" fmla="*/ 2 w 28"/>
                <a:gd name="T5" fmla="*/ 6 h 34"/>
                <a:gd name="T6" fmla="*/ 0 w 28"/>
                <a:gd name="T7" fmla="*/ 20 h 34"/>
                <a:gd name="T8" fmla="*/ 16 w 28"/>
                <a:gd name="T9" fmla="*/ 34 h 34"/>
                <a:gd name="T10" fmla="*/ 26 w 28"/>
                <a:gd name="T11" fmla="*/ 24 h 34"/>
                <a:gd name="T12" fmla="*/ 26 w 28"/>
                <a:gd name="T13" fmla="*/ 24 h 34"/>
                <a:gd name="T14" fmla="*/ 20 w 28"/>
                <a:gd name="T15" fmla="*/ 16 h 34"/>
                <a:gd name="T16" fmla="*/ 20 w 28"/>
                <a:gd name="T17" fmla="*/ 16 h 34"/>
                <a:gd name="T18" fmla="*/ 28 w 28"/>
                <a:gd name="T19" fmla="*/ 12 h 34"/>
                <a:gd name="T20" fmla="*/ 20 w 28"/>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4"/>
                <a:gd name="T35" fmla="*/ 28 w 28"/>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4">
                  <a:moveTo>
                    <a:pt x="20" y="0"/>
                  </a:moveTo>
                  <a:lnTo>
                    <a:pt x="16" y="2"/>
                  </a:lnTo>
                  <a:lnTo>
                    <a:pt x="2" y="6"/>
                  </a:lnTo>
                  <a:lnTo>
                    <a:pt x="0" y="20"/>
                  </a:lnTo>
                  <a:lnTo>
                    <a:pt x="16" y="34"/>
                  </a:lnTo>
                  <a:lnTo>
                    <a:pt x="26" y="24"/>
                  </a:lnTo>
                  <a:lnTo>
                    <a:pt x="20" y="16"/>
                  </a:lnTo>
                  <a:lnTo>
                    <a:pt x="28" y="1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1" name="Freeform 188"/>
            <p:cNvSpPr>
              <a:spLocks/>
            </p:cNvSpPr>
            <p:nvPr/>
          </p:nvSpPr>
          <p:spPr bwMode="auto">
            <a:xfrm>
              <a:off x="2726" y="2187"/>
              <a:ext cx="50" cy="38"/>
            </a:xfrm>
            <a:custGeom>
              <a:avLst/>
              <a:gdLst>
                <a:gd name="T0" fmla="*/ 28 w 50"/>
                <a:gd name="T1" fmla="*/ 20 h 38"/>
                <a:gd name="T2" fmla="*/ 28 w 50"/>
                <a:gd name="T3" fmla="*/ 20 h 38"/>
                <a:gd name="T4" fmla="*/ 34 w 50"/>
                <a:gd name="T5" fmla="*/ 20 h 38"/>
                <a:gd name="T6" fmla="*/ 34 w 50"/>
                <a:gd name="T7" fmla="*/ 20 h 38"/>
                <a:gd name="T8" fmla="*/ 36 w 50"/>
                <a:gd name="T9" fmla="*/ 20 h 38"/>
                <a:gd name="T10" fmla="*/ 42 w 50"/>
                <a:gd name="T11" fmla="*/ 22 h 38"/>
                <a:gd name="T12" fmla="*/ 48 w 50"/>
                <a:gd name="T13" fmla="*/ 24 h 38"/>
                <a:gd name="T14" fmla="*/ 50 w 50"/>
                <a:gd name="T15" fmla="*/ 16 h 38"/>
                <a:gd name="T16" fmla="*/ 50 w 50"/>
                <a:gd name="T17" fmla="*/ 16 h 38"/>
                <a:gd name="T18" fmla="*/ 40 w 50"/>
                <a:gd name="T19" fmla="*/ 10 h 38"/>
                <a:gd name="T20" fmla="*/ 40 w 50"/>
                <a:gd name="T21" fmla="*/ 10 h 38"/>
                <a:gd name="T22" fmla="*/ 34 w 50"/>
                <a:gd name="T23" fmla="*/ 4 h 38"/>
                <a:gd name="T24" fmla="*/ 22 w 50"/>
                <a:gd name="T25" fmla="*/ 0 h 38"/>
                <a:gd name="T26" fmla="*/ 20 w 50"/>
                <a:gd name="T27" fmla="*/ 2 h 38"/>
                <a:gd name="T28" fmla="*/ 0 w 50"/>
                <a:gd name="T29" fmla="*/ 10 h 38"/>
                <a:gd name="T30" fmla="*/ 8 w 50"/>
                <a:gd name="T31" fmla="*/ 30 h 38"/>
                <a:gd name="T32" fmla="*/ 28 w 50"/>
                <a:gd name="T33" fmla="*/ 38 h 38"/>
                <a:gd name="T34" fmla="*/ 38 w 50"/>
                <a:gd name="T35" fmla="*/ 26 h 38"/>
                <a:gd name="T36" fmla="*/ 38 w 50"/>
                <a:gd name="T37" fmla="*/ 26 h 38"/>
                <a:gd name="T38" fmla="*/ 28 w 50"/>
                <a:gd name="T39" fmla="*/ 20 h 38"/>
                <a:gd name="T40" fmla="*/ 28 w 50"/>
                <a:gd name="T41" fmla="*/ 2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28" y="20"/>
                  </a:moveTo>
                  <a:lnTo>
                    <a:pt x="28" y="20"/>
                  </a:lnTo>
                  <a:lnTo>
                    <a:pt x="34" y="20"/>
                  </a:lnTo>
                  <a:lnTo>
                    <a:pt x="36" y="20"/>
                  </a:lnTo>
                  <a:lnTo>
                    <a:pt x="42" y="22"/>
                  </a:lnTo>
                  <a:lnTo>
                    <a:pt x="48" y="24"/>
                  </a:lnTo>
                  <a:lnTo>
                    <a:pt x="50" y="16"/>
                  </a:lnTo>
                  <a:lnTo>
                    <a:pt x="40" y="10"/>
                  </a:lnTo>
                  <a:lnTo>
                    <a:pt x="34" y="4"/>
                  </a:lnTo>
                  <a:lnTo>
                    <a:pt x="22" y="0"/>
                  </a:lnTo>
                  <a:lnTo>
                    <a:pt x="20" y="2"/>
                  </a:lnTo>
                  <a:lnTo>
                    <a:pt x="0" y="10"/>
                  </a:lnTo>
                  <a:lnTo>
                    <a:pt x="8" y="30"/>
                  </a:lnTo>
                  <a:lnTo>
                    <a:pt x="28" y="38"/>
                  </a:lnTo>
                  <a:lnTo>
                    <a:pt x="38" y="26"/>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2" name="Freeform 189"/>
            <p:cNvSpPr>
              <a:spLocks/>
            </p:cNvSpPr>
            <p:nvPr/>
          </p:nvSpPr>
          <p:spPr bwMode="auto">
            <a:xfrm>
              <a:off x="2756" y="2405"/>
              <a:ext cx="40" cy="38"/>
            </a:xfrm>
            <a:custGeom>
              <a:avLst/>
              <a:gdLst>
                <a:gd name="T0" fmla="*/ 30 w 40"/>
                <a:gd name="T1" fmla="*/ 4 h 38"/>
                <a:gd name="T2" fmla="*/ 30 w 40"/>
                <a:gd name="T3" fmla="*/ 4 h 38"/>
                <a:gd name="T4" fmla="*/ 20 w 40"/>
                <a:gd name="T5" fmla="*/ 2 h 38"/>
                <a:gd name="T6" fmla="*/ 20 w 40"/>
                <a:gd name="T7" fmla="*/ 2 h 38"/>
                <a:gd name="T8" fmla="*/ 14 w 40"/>
                <a:gd name="T9" fmla="*/ 0 h 38"/>
                <a:gd name="T10" fmla="*/ 12 w 40"/>
                <a:gd name="T11" fmla="*/ 0 h 38"/>
                <a:gd name="T12" fmla="*/ 0 w 40"/>
                <a:gd name="T13" fmla="*/ 0 h 38"/>
                <a:gd name="T14" fmla="*/ 0 w 40"/>
                <a:gd name="T15" fmla="*/ 0 h 38"/>
                <a:gd name="T16" fmla="*/ 8 w 40"/>
                <a:gd name="T17" fmla="*/ 14 h 38"/>
                <a:gd name="T18" fmla="*/ 8 w 40"/>
                <a:gd name="T19" fmla="*/ 14 h 38"/>
                <a:gd name="T20" fmla="*/ 10 w 40"/>
                <a:gd name="T21" fmla="*/ 24 h 38"/>
                <a:gd name="T22" fmla="*/ 20 w 40"/>
                <a:gd name="T23" fmla="*/ 32 h 38"/>
                <a:gd name="T24" fmla="*/ 36 w 40"/>
                <a:gd name="T25" fmla="*/ 38 h 38"/>
                <a:gd name="T26" fmla="*/ 40 w 40"/>
                <a:gd name="T27" fmla="*/ 24 h 38"/>
                <a:gd name="T28" fmla="*/ 40 w 40"/>
                <a:gd name="T29" fmla="*/ 24 h 38"/>
                <a:gd name="T30" fmla="*/ 32 w 40"/>
                <a:gd name="T31" fmla="*/ 16 h 38"/>
                <a:gd name="T32" fmla="*/ 32 w 40"/>
                <a:gd name="T33" fmla="*/ 16 h 38"/>
                <a:gd name="T34" fmla="*/ 30 w 40"/>
                <a:gd name="T35" fmla="*/ 4 h 38"/>
                <a:gd name="T36" fmla="*/ 30 w 40"/>
                <a:gd name="T37" fmla="*/ 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8"/>
                <a:gd name="T59" fmla="*/ 40 w 4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8">
                  <a:moveTo>
                    <a:pt x="30" y="4"/>
                  </a:moveTo>
                  <a:lnTo>
                    <a:pt x="30" y="4"/>
                  </a:lnTo>
                  <a:lnTo>
                    <a:pt x="20" y="2"/>
                  </a:lnTo>
                  <a:lnTo>
                    <a:pt x="14" y="0"/>
                  </a:lnTo>
                  <a:lnTo>
                    <a:pt x="12" y="0"/>
                  </a:lnTo>
                  <a:lnTo>
                    <a:pt x="0" y="0"/>
                  </a:lnTo>
                  <a:lnTo>
                    <a:pt x="8" y="14"/>
                  </a:lnTo>
                  <a:lnTo>
                    <a:pt x="10" y="24"/>
                  </a:lnTo>
                  <a:lnTo>
                    <a:pt x="20" y="32"/>
                  </a:lnTo>
                  <a:lnTo>
                    <a:pt x="36" y="38"/>
                  </a:lnTo>
                  <a:lnTo>
                    <a:pt x="40" y="24"/>
                  </a:lnTo>
                  <a:lnTo>
                    <a:pt x="32" y="16"/>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7" name="Text Box 190"/>
          <p:cNvSpPr txBox="1">
            <a:spLocks noChangeArrowheads="1"/>
          </p:cNvSpPr>
          <p:nvPr/>
        </p:nvSpPr>
        <p:spPr bwMode="auto">
          <a:xfrm>
            <a:off x="1219200" y="547211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FM</a:t>
            </a:r>
          </a:p>
        </p:txBody>
      </p:sp>
      <p:grpSp>
        <p:nvGrpSpPr>
          <p:cNvPr id="2138" name="Group 191"/>
          <p:cNvGrpSpPr>
            <a:grpSpLocks/>
          </p:cNvGrpSpPr>
          <p:nvPr/>
        </p:nvGrpSpPr>
        <p:grpSpPr bwMode="auto">
          <a:xfrm>
            <a:off x="1282700" y="5181600"/>
            <a:ext cx="393700" cy="290513"/>
            <a:chOff x="2392" y="2145"/>
            <a:chExt cx="982" cy="602"/>
          </a:xfrm>
          <a:solidFill>
            <a:schemeClr val="tx1"/>
          </a:solidFill>
        </p:grpSpPr>
        <p:sp>
          <p:nvSpPr>
            <p:cNvPr id="14" name="Freeform 192"/>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93"/>
            <p:cNvSpPr>
              <a:spLocks/>
            </p:cNvSpPr>
            <p:nvPr/>
          </p:nvSpPr>
          <p:spPr bwMode="auto">
            <a:xfrm>
              <a:off x="2586" y="2351"/>
              <a:ext cx="16" cy="16"/>
            </a:xfrm>
            <a:custGeom>
              <a:avLst/>
              <a:gdLst>
                <a:gd name="T0" fmla="*/ 0 w 16"/>
                <a:gd name="T1" fmla="*/ 12 h 16"/>
                <a:gd name="T2" fmla="*/ 0 w 16"/>
                <a:gd name="T3" fmla="*/ 12 h 16"/>
                <a:gd name="T4" fmla="*/ 4 w 16"/>
                <a:gd name="T5" fmla="*/ 2 h 16"/>
                <a:gd name="T6" fmla="*/ 4 w 16"/>
                <a:gd name="T7" fmla="*/ 2 h 16"/>
                <a:gd name="T8" fmla="*/ 8 w 16"/>
                <a:gd name="T9" fmla="*/ 0 h 16"/>
                <a:gd name="T10" fmla="*/ 8 w 16"/>
                <a:gd name="T11" fmla="*/ 0 h 16"/>
                <a:gd name="T12" fmla="*/ 16 w 16"/>
                <a:gd name="T13" fmla="*/ 16 h 16"/>
                <a:gd name="T14" fmla="*/ 16 w 16"/>
                <a:gd name="T15" fmla="*/ 16 h 16"/>
                <a:gd name="T16" fmla="*/ 0 w 16"/>
                <a:gd name="T17" fmla="*/ 12 h 16"/>
                <a:gd name="T18" fmla="*/ 0 w 16"/>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12"/>
                  </a:moveTo>
                  <a:lnTo>
                    <a:pt x="0" y="12"/>
                  </a:lnTo>
                  <a:lnTo>
                    <a:pt x="4" y="2"/>
                  </a:lnTo>
                  <a:lnTo>
                    <a:pt x="8" y="0"/>
                  </a:lnTo>
                  <a:lnTo>
                    <a:pt x="16" y="1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94"/>
            <p:cNvSpPr>
              <a:spLocks/>
            </p:cNvSpPr>
            <p:nvPr/>
          </p:nvSpPr>
          <p:spPr bwMode="auto">
            <a:xfrm>
              <a:off x="2646" y="2315"/>
              <a:ext cx="20" cy="14"/>
            </a:xfrm>
            <a:custGeom>
              <a:avLst/>
              <a:gdLst>
                <a:gd name="T0" fmla="*/ 18 w 20"/>
                <a:gd name="T1" fmla="*/ 14 h 14"/>
                <a:gd name="T2" fmla="*/ 18 w 20"/>
                <a:gd name="T3" fmla="*/ 14 h 14"/>
                <a:gd name="T4" fmla="*/ 0 w 20"/>
                <a:gd name="T5" fmla="*/ 10 h 14"/>
                <a:gd name="T6" fmla="*/ 0 w 20"/>
                <a:gd name="T7" fmla="*/ 10 h 14"/>
                <a:gd name="T8" fmla="*/ 2 w 20"/>
                <a:gd name="T9" fmla="*/ 0 h 14"/>
                <a:gd name="T10" fmla="*/ 2 w 20"/>
                <a:gd name="T11" fmla="*/ 0 h 14"/>
                <a:gd name="T12" fmla="*/ 14 w 20"/>
                <a:gd name="T13" fmla="*/ 0 h 14"/>
                <a:gd name="T14" fmla="*/ 14 w 20"/>
                <a:gd name="T15" fmla="*/ 0 h 14"/>
                <a:gd name="T16" fmla="*/ 20 w 20"/>
                <a:gd name="T17" fmla="*/ 12 h 14"/>
                <a:gd name="T18" fmla="*/ 20 w 20"/>
                <a:gd name="T19" fmla="*/ 12 h 14"/>
                <a:gd name="T20" fmla="*/ 18 w 20"/>
                <a:gd name="T21" fmla="*/ 14 h 14"/>
                <a:gd name="T22" fmla="*/ 18 w 2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14"/>
                  </a:moveTo>
                  <a:lnTo>
                    <a:pt x="18" y="14"/>
                  </a:lnTo>
                  <a:lnTo>
                    <a:pt x="0" y="10"/>
                  </a:lnTo>
                  <a:lnTo>
                    <a:pt x="2" y="0"/>
                  </a:lnTo>
                  <a:lnTo>
                    <a:pt x="14" y="0"/>
                  </a:lnTo>
                  <a:lnTo>
                    <a:pt x="20" y="12"/>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95"/>
            <p:cNvSpPr>
              <a:spLocks/>
            </p:cNvSpPr>
            <p:nvPr/>
          </p:nvSpPr>
          <p:spPr bwMode="auto">
            <a:xfrm>
              <a:off x="2710" y="2287"/>
              <a:ext cx="18" cy="24"/>
            </a:xfrm>
            <a:custGeom>
              <a:avLst/>
              <a:gdLst>
                <a:gd name="T0" fmla="*/ 16 w 18"/>
                <a:gd name="T1" fmla="*/ 24 h 24"/>
                <a:gd name="T2" fmla="*/ 16 w 18"/>
                <a:gd name="T3" fmla="*/ 24 h 24"/>
                <a:gd name="T4" fmla="*/ 0 w 18"/>
                <a:gd name="T5" fmla="*/ 18 h 24"/>
                <a:gd name="T6" fmla="*/ 0 w 18"/>
                <a:gd name="T7" fmla="*/ 18 h 24"/>
                <a:gd name="T8" fmla="*/ 2 w 18"/>
                <a:gd name="T9" fmla="*/ 4 h 24"/>
                <a:gd name="T10" fmla="*/ 2 w 18"/>
                <a:gd name="T11" fmla="*/ 4 h 24"/>
                <a:gd name="T12" fmla="*/ 8 w 18"/>
                <a:gd name="T13" fmla="*/ 0 h 24"/>
                <a:gd name="T14" fmla="*/ 8 w 18"/>
                <a:gd name="T15" fmla="*/ 0 h 24"/>
                <a:gd name="T16" fmla="*/ 18 w 18"/>
                <a:gd name="T17" fmla="*/ 10 h 24"/>
                <a:gd name="T18" fmla="*/ 18 w 18"/>
                <a:gd name="T19" fmla="*/ 10 h 24"/>
                <a:gd name="T20" fmla="*/ 16 w 18"/>
                <a:gd name="T21" fmla="*/ 24 h 24"/>
                <a:gd name="T22" fmla="*/ 16 w 18"/>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6" y="24"/>
                  </a:moveTo>
                  <a:lnTo>
                    <a:pt x="16" y="24"/>
                  </a:lnTo>
                  <a:lnTo>
                    <a:pt x="0" y="18"/>
                  </a:lnTo>
                  <a:lnTo>
                    <a:pt x="2" y="4"/>
                  </a:lnTo>
                  <a:lnTo>
                    <a:pt x="8" y="0"/>
                  </a:lnTo>
                  <a:lnTo>
                    <a:pt x="18" y="10"/>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96"/>
            <p:cNvSpPr>
              <a:spLocks/>
            </p:cNvSpPr>
            <p:nvPr/>
          </p:nvSpPr>
          <p:spPr bwMode="auto">
            <a:xfrm>
              <a:off x="2742" y="2357"/>
              <a:ext cx="12" cy="6"/>
            </a:xfrm>
            <a:custGeom>
              <a:avLst/>
              <a:gdLst>
                <a:gd name="T0" fmla="*/ 12 w 12"/>
                <a:gd name="T1" fmla="*/ 0 h 6"/>
                <a:gd name="T2" fmla="*/ 12 w 12"/>
                <a:gd name="T3" fmla="*/ 0 h 6"/>
                <a:gd name="T4" fmla="*/ 12 w 12"/>
                <a:gd name="T5" fmla="*/ 6 h 6"/>
                <a:gd name="T6" fmla="*/ 12 w 12"/>
                <a:gd name="T7" fmla="*/ 6 h 6"/>
                <a:gd name="T8" fmla="*/ 12 w 12"/>
                <a:gd name="T9" fmla="*/ 6 h 6"/>
                <a:gd name="T10" fmla="*/ 12 w 12"/>
                <a:gd name="T11" fmla="*/ 6 h 6"/>
                <a:gd name="T12" fmla="*/ 0 w 12"/>
                <a:gd name="T13" fmla="*/ 0 h 6"/>
                <a:gd name="T14" fmla="*/ 0 w 12"/>
                <a:gd name="T15" fmla="*/ 0 h 6"/>
                <a:gd name="T16" fmla="*/ 12 w 12"/>
                <a:gd name="T17" fmla="*/ 0 h 6"/>
                <a:gd name="T18" fmla="*/ 12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0"/>
                  </a:moveTo>
                  <a:lnTo>
                    <a:pt x="12" y="0"/>
                  </a:lnTo>
                  <a:lnTo>
                    <a:pt x="12" y="6"/>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97"/>
            <p:cNvSpPr>
              <a:spLocks/>
            </p:cNvSpPr>
            <p:nvPr/>
          </p:nvSpPr>
          <p:spPr bwMode="auto">
            <a:xfrm>
              <a:off x="2746" y="2421"/>
              <a:ext cx="20" cy="20"/>
            </a:xfrm>
            <a:custGeom>
              <a:avLst/>
              <a:gdLst>
                <a:gd name="T0" fmla="*/ 8 w 20"/>
                <a:gd name="T1" fmla="*/ 20 h 20"/>
                <a:gd name="T2" fmla="*/ 8 w 20"/>
                <a:gd name="T3" fmla="*/ 20 h 20"/>
                <a:gd name="T4" fmla="*/ 4 w 20"/>
                <a:gd name="T5" fmla="*/ 20 h 20"/>
                <a:gd name="T6" fmla="*/ 4 w 20"/>
                <a:gd name="T7" fmla="*/ 20 h 20"/>
                <a:gd name="T8" fmla="*/ 0 w 20"/>
                <a:gd name="T9" fmla="*/ 16 h 20"/>
                <a:gd name="T10" fmla="*/ 0 w 20"/>
                <a:gd name="T11" fmla="*/ 16 h 20"/>
                <a:gd name="T12" fmla="*/ 0 w 20"/>
                <a:gd name="T13" fmla="*/ 6 h 20"/>
                <a:gd name="T14" fmla="*/ 0 w 20"/>
                <a:gd name="T15" fmla="*/ 6 h 20"/>
                <a:gd name="T16" fmla="*/ 0 w 20"/>
                <a:gd name="T17" fmla="*/ 6 h 20"/>
                <a:gd name="T18" fmla="*/ 18 w 20"/>
                <a:gd name="T19" fmla="*/ 0 h 20"/>
                <a:gd name="T20" fmla="*/ 18 w 20"/>
                <a:gd name="T21" fmla="*/ 0 h 20"/>
                <a:gd name="T22" fmla="*/ 20 w 20"/>
                <a:gd name="T23" fmla="*/ 2 h 20"/>
                <a:gd name="T24" fmla="*/ 20 w 20"/>
                <a:gd name="T25" fmla="*/ 2 h 20"/>
                <a:gd name="T26" fmla="*/ 8 w 20"/>
                <a:gd name="T27" fmla="*/ 20 h 20"/>
                <a:gd name="T28" fmla="*/ 8 w 20"/>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0"/>
                <a:gd name="T47" fmla="*/ 20 w 2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0">
                  <a:moveTo>
                    <a:pt x="8" y="20"/>
                  </a:moveTo>
                  <a:lnTo>
                    <a:pt x="8" y="20"/>
                  </a:lnTo>
                  <a:lnTo>
                    <a:pt x="4" y="20"/>
                  </a:lnTo>
                  <a:lnTo>
                    <a:pt x="0" y="16"/>
                  </a:lnTo>
                  <a:lnTo>
                    <a:pt x="0" y="6"/>
                  </a:lnTo>
                  <a:lnTo>
                    <a:pt x="18" y="0"/>
                  </a:lnTo>
                  <a:lnTo>
                    <a:pt x="20" y="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7" name="Freeform 198"/>
            <p:cNvSpPr>
              <a:spLocks/>
            </p:cNvSpPr>
            <p:nvPr/>
          </p:nvSpPr>
          <p:spPr bwMode="auto">
            <a:xfrm>
              <a:off x="2958" y="2413"/>
              <a:ext cx="18" cy="8"/>
            </a:xfrm>
            <a:custGeom>
              <a:avLst/>
              <a:gdLst>
                <a:gd name="T0" fmla="*/ 14 w 18"/>
                <a:gd name="T1" fmla="*/ 8 h 8"/>
                <a:gd name="T2" fmla="*/ 14 w 18"/>
                <a:gd name="T3" fmla="*/ 8 h 8"/>
                <a:gd name="T4" fmla="*/ 0 w 18"/>
                <a:gd name="T5" fmla="*/ 2 h 8"/>
                <a:gd name="T6" fmla="*/ 0 w 18"/>
                <a:gd name="T7" fmla="*/ 2 h 8"/>
                <a:gd name="T8" fmla="*/ 16 w 18"/>
                <a:gd name="T9" fmla="*/ 0 h 8"/>
                <a:gd name="T10" fmla="*/ 16 w 18"/>
                <a:gd name="T11" fmla="*/ 0 h 8"/>
                <a:gd name="T12" fmla="*/ 18 w 18"/>
                <a:gd name="T13" fmla="*/ 4 h 8"/>
                <a:gd name="T14" fmla="*/ 18 w 18"/>
                <a:gd name="T15" fmla="*/ 4 h 8"/>
                <a:gd name="T16" fmla="*/ 14 w 18"/>
                <a:gd name="T17" fmla="*/ 8 h 8"/>
                <a:gd name="T18" fmla="*/ 14 w 1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
                <a:gd name="T32" fmla="*/ 18 w 1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
                  <a:moveTo>
                    <a:pt x="14" y="8"/>
                  </a:moveTo>
                  <a:lnTo>
                    <a:pt x="14" y="8"/>
                  </a:lnTo>
                  <a:lnTo>
                    <a:pt x="0" y="2"/>
                  </a:lnTo>
                  <a:lnTo>
                    <a:pt x="16" y="0"/>
                  </a:lnTo>
                  <a:lnTo>
                    <a:pt x="18" y="4"/>
                  </a:ln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8" name="Freeform 199"/>
            <p:cNvSpPr>
              <a:spLocks/>
            </p:cNvSpPr>
            <p:nvPr/>
          </p:nvSpPr>
          <p:spPr bwMode="auto">
            <a:xfrm>
              <a:off x="3028" y="2489"/>
              <a:ext cx="24" cy="22"/>
            </a:xfrm>
            <a:custGeom>
              <a:avLst/>
              <a:gdLst>
                <a:gd name="T0" fmla="*/ 22 w 24"/>
                <a:gd name="T1" fmla="*/ 22 h 22"/>
                <a:gd name="T2" fmla="*/ 22 w 24"/>
                <a:gd name="T3" fmla="*/ 22 h 22"/>
                <a:gd name="T4" fmla="*/ 10 w 24"/>
                <a:gd name="T5" fmla="*/ 22 h 22"/>
                <a:gd name="T6" fmla="*/ 10 w 24"/>
                <a:gd name="T7" fmla="*/ 22 h 22"/>
                <a:gd name="T8" fmla="*/ 0 w 24"/>
                <a:gd name="T9" fmla="*/ 12 h 22"/>
                <a:gd name="T10" fmla="*/ 0 w 24"/>
                <a:gd name="T11" fmla="*/ 12 h 22"/>
                <a:gd name="T12" fmla="*/ 4 w 24"/>
                <a:gd name="T13" fmla="*/ 2 h 22"/>
                <a:gd name="T14" fmla="*/ 4 w 24"/>
                <a:gd name="T15" fmla="*/ 2 h 22"/>
                <a:gd name="T16" fmla="*/ 16 w 24"/>
                <a:gd name="T17" fmla="*/ 0 h 22"/>
                <a:gd name="T18" fmla="*/ 16 w 24"/>
                <a:gd name="T19" fmla="*/ 0 h 22"/>
                <a:gd name="T20" fmla="*/ 24 w 24"/>
                <a:gd name="T21" fmla="*/ 18 h 22"/>
                <a:gd name="T22" fmla="*/ 24 w 24"/>
                <a:gd name="T23" fmla="*/ 18 h 22"/>
                <a:gd name="T24" fmla="*/ 22 w 24"/>
                <a:gd name="T25" fmla="*/ 22 h 22"/>
                <a:gd name="T26" fmla="*/ 22 w 24"/>
                <a:gd name="T27" fmla="*/ 2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22" y="22"/>
                  </a:moveTo>
                  <a:lnTo>
                    <a:pt x="22" y="22"/>
                  </a:lnTo>
                  <a:lnTo>
                    <a:pt x="10" y="22"/>
                  </a:lnTo>
                  <a:lnTo>
                    <a:pt x="0" y="12"/>
                  </a:lnTo>
                  <a:lnTo>
                    <a:pt x="4" y="2"/>
                  </a:lnTo>
                  <a:lnTo>
                    <a:pt x="16" y="0"/>
                  </a:lnTo>
                  <a:lnTo>
                    <a:pt x="24" y="18"/>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9" name="Freeform 200"/>
            <p:cNvSpPr>
              <a:spLocks/>
            </p:cNvSpPr>
            <p:nvPr/>
          </p:nvSpPr>
          <p:spPr bwMode="auto">
            <a:xfrm>
              <a:off x="3098" y="2591"/>
              <a:ext cx="10" cy="6"/>
            </a:xfrm>
            <a:custGeom>
              <a:avLst/>
              <a:gdLst>
                <a:gd name="T0" fmla="*/ 4 w 10"/>
                <a:gd name="T1" fmla="*/ 6 h 6"/>
                <a:gd name="T2" fmla="*/ 4 w 10"/>
                <a:gd name="T3" fmla="*/ 6 h 6"/>
                <a:gd name="T4" fmla="*/ 0 w 10"/>
                <a:gd name="T5" fmla="*/ 4 h 6"/>
                <a:gd name="T6" fmla="*/ 0 w 10"/>
                <a:gd name="T7" fmla="*/ 4 h 6"/>
                <a:gd name="T8" fmla="*/ 2 w 10"/>
                <a:gd name="T9" fmla="*/ 2 h 6"/>
                <a:gd name="T10" fmla="*/ 2 w 10"/>
                <a:gd name="T11" fmla="*/ 2 h 6"/>
                <a:gd name="T12" fmla="*/ 10 w 10"/>
                <a:gd name="T13" fmla="*/ 0 h 6"/>
                <a:gd name="T14" fmla="*/ 10 w 10"/>
                <a:gd name="T15" fmla="*/ 0 h 6"/>
                <a:gd name="T16" fmla="*/ 4 w 10"/>
                <a:gd name="T17" fmla="*/ 6 h 6"/>
                <a:gd name="T18" fmla="*/ 4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6"/>
                  </a:moveTo>
                  <a:lnTo>
                    <a:pt x="4" y="6"/>
                  </a:lnTo>
                  <a:lnTo>
                    <a:pt x="0" y="4"/>
                  </a:lnTo>
                  <a:lnTo>
                    <a:pt x="2" y="2"/>
                  </a:lnTo>
                  <a:lnTo>
                    <a:pt x="10" y="0"/>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0" name="Freeform 201"/>
            <p:cNvSpPr>
              <a:spLocks/>
            </p:cNvSpPr>
            <p:nvPr/>
          </p:nvSpPr>
          <p:spPr bwMode="auto">
            <a:xfrm>
              <a:off x="3158" y="2555"/>
              <a:ext cx="10" cy="6"/>
            </a:xfrm>
            <a:custGeom>
              <a:avLst/>
              <a:gdLst>
                <a:gd name="T0" fmla="*/ 0 w 10"/>
                <a:gd name="T1" fmla="*/ 6 h 6"/>
                <a:gd name="T2" fmla="*/ 0 w 10"/>
                <a:gd name="T3" fmla="*/ 6 h 6"/>
                <a:gd name="T4" fmla="*/ 2 w 10"/>
                <a:gd name="T5" fmla="*/ 0 h 6"/>
                <a:gd name="T6" fmla="*/ 2 w 10"/>
                <a:gd name="T7" fmla="*/ 0 h 6"/>
                <a:gd name="T8" fmla="*/ 2 w 10"/>
                <a:gd name="T9" fmla="*/ 0 h 6"/>
                <a:gd name="T10" fmla="*/ 2 w 10"/>
                <a:gd name="T11" fmla="*/ 0 h 6"/>
                <a:gd name="T12" fmla="*/ 10 w 10"/>
                <a:gd name="T13" fmla="*/ 6 h 6"/>
                <a:gd name="T14" fmla="*/ 10 w 10"/>
                <a:gd name="T15" fmla="*/ 6 h 6"/>
                <a:gd name="T16" fmla="*/ 0 w 10"/>
                <a:gd name="T17" fmla="*/ 6 h 6"/>
                <a:gd name="T18" fmla="*/ 0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0"/>
                  </a:lnTo>
                  <a:lnTo>
                    <a:pt x="1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1" name="Freeform 202"/>
            <p:cNvSpPr>
              <a:spLocks/>
            </p:cNvSpPr>
            <p:nvPr/>
          </p:nvSpPr>
          <p:spPr bwMode="auto">
            <a:xfrm>
              <a:off x="3218" y="2601"/>
              <a:ext cx="12" cy="8"/>
            </a:xfrm>
            <a:custGeom>
              <a:avLst/>
              <a:gdLst>
                <a:gd name="T0" fmla="*/ 12 w 12"/>
                <a:gd name="T1" fmla="*/ 8 h 8"/>
                <a:gd name="T2" fmla="*/ 12 w 12"/>
                <a:gd name="T3" fmla="*/ 8 h 8"/>
                <a:gd name="T4" fmla="*/ 0 w 12"/>
                <a:gd name="T5" fmla="*/ 4 h 8"/>
                <a:gd name="T6" fmla="*/ 0 w 12"/>
                <a:gd name="T7" fmla="*/ 4 h 8"/>
                <a:gd name="T8" fmla="*/ 8 w 12"/>
                <a:gd name="T9" fmla="*/ 0 h 8"/>
                <a:gd name="T10" fmla="*/ 8 w 12"/>
                <a:gd name="T11" fmla="*/ 0 h 8"/>
                <a:gd name="T12" fmla="*/ 12 w 12"/>
                <a:gd name="T13" fmla="*/ 8 h 8"/>
                <a:gd name="T14" fmla="*/ 12 w 12"/>
                <a:gd name="T15" fmla="*/ 8 h 8"/>
                <a:gd name="T16" fmla="*/ 12 w 12"/>
                <a:gd name="T17" fmla="*/ 8 h 8"/>
                <a:gd name="T18" fmla="*/ 12 w 1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2" y="8"/>
                  </a:moveTo>
                  <a:lnTo>
                    <a:pt x="12" y="8"/>
                  </a:lnTo>
                  <a:lnTo>
                    <a:pt x="0" y="4"/>
                  </a:lnTo>
                  <a:lnTo>
                    <a:pt x="8" y="0"/>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2" name="Freeform 203"/>
            <p:cNvSpPr>
              <a:spLocks/>
            </p:cNvSpPr>
            <p:nvPr/>
          </p:nvSpPr>
          <p:spPr bwMode="auto">
            <a:xfrm>
              <a:off x="3336" y="2711"/>
              <a:ext cx="14" cy="12"/>
            </a:xfrm>
            <a:custGeom>
              <a:avLst/>
              <a:gdLst>
                <a:gd name="T0" fmla="*/ 6 w 14"/>
                <a:gd name="T1" fmla="*/ 12 h 12"/>
                <a:gd name="T2" fmla="*/ 6 w 14"/>
                <a:gd name="T3" fmla="*/ 12 h 12"/>
                <a:gd name="T4" fmla="*/ 0 w 14"/>
                <a:gd name="T5" fmla="*/ 6 h 12"/>
                <a:gd name="T6" fmla="*/ 0 w 14"/>
                <a:gd name="T7" fmla="*/ 6 h 12"/>
                <a:gd name="T8" fmla="*/ 0 w 14"/>
                <a:gd name="T9" fmla="*/ 2 h 12"/>
                <a:gd name="T10" fmla="*/ 0 w 14"/>
                <a:gd name="T11" fmla="*/ 2 h 12"/>
                <a:gd name="T12" fmla="*/ 10 w 14"/>
                <a:gd name="T13" fmla="*/ 0 h 12"/>
                <a:gd name="T14" fmla="*/ 10 w 14"/>
                <a:gd name="T15" fmla="*/ 0 h 12"/>
                <a:gd name="T16" fmla="*/ 14 w 14"/>
                <a:gd name="T17" fmla="*/ 10 h 12"/>
                <a:gd name="T18" fmla="*/ 14 w 14"/>
                <a:gd name="T19" fmla="*/ 10 h 12"/>
                <a:gd name="T20" fmla="*/ 6 w 14"/>
                <a:gd name="T21" fmla="*/ 12 h 12"/>
                <a:gd name="T22" fmla="*/ 6 w 14"/>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6" y="12"/>
                  </a:moveTo>
                  <a:lnTo>
                    <a:pt x="6" y="12"/>
                  </a:lnTo>
                  <a:lnTo>
                    <a:pt x="0" y="6"/>
                  </a:lnTo>
                  <a:lnTo>
                    <a:pt x="0" y="2"/>
                  </a:lnTo>
                  <a:lnTo>
                    <a:pt x="10" y="0"/>
                  </a:lnTo>
                  <a:lnTo>
                    <a:pt x="14" y="1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3" name="Freeform 204"/>
            <p:cNvSpPr>
              <a:spLocks/>
            </p:cNvSpPr>
            <p:nvPr/>
          </p:nvSpPr>
          <p:spPr bwMode="auto">
            <a:xfrm>
              <a:off x="2920" y="2711"/>
              <a:ext cx="28" cy="24"/>
            </a:xfrm>
            <a:custGeom>
              <a:avLst/>
              <a:gdLst>
                <a:gd name="T0" fmla="*/ 16 w 28"/>
                <a:gd name="T1" fmla="*/ 24 h 24"/>
                <a:gd name="T2" fmla="*/ 16 w 28"/>
                <a:gd name="T3" fmla="*/ 24 h 24"/>
                <a:gd name="T4" fmla="*/ 10 w 28"/>
                <a:gd name="T5" fmla="*/ 22 h 24"/>
                <a:gd name="T6" fmla="*/ 6 w 28"/>
                <a:gd name="T7" fmla="*/ 18 h 24"/>
                <a:gd name="T8" fmla="*/ 0 w 28"/>
                <a:gd name="T9" fmla="*/ 12 h 24"/>
                <a:gd name="T10" fmla="*/ 0 w 28"/>
                <a:gd name="T11" fmla="*/ 12 h 24"/>
                <a:gd name="T12" fmla="*/ 6 w 28"/>
                <a:gd name="T13" fmla="*/ 0 h 24"/>
                <a:gd name="T14" fmla="*/ 6 w 28"/>
                <a:gd name="T15" fmla="*/ 0 h 24"/>
                <a:gd name="T16" fmla="*/ 24 w 28"/>
                <a:gd name="T17" fmla="*/ 0 h 24"/>
                <a:gd name="T18" fmla="*/ 24 w 28"/>
                <a:gd name="T19" fmla="*/ 0 h 24"/>
                <a:gd name="T20" fmla="*/ 28 w 28"/>
                <a:gd name="T21" fmla="*/ 16 h 24"/>
                <a:gd name="T22" fmla="*/ 28 w 28"/>
                <a:gd name="T23" fmla="*/ 16 h 24"/>
                <a:gd name="T24" fmla="*/ 16 w 28"/>
                <a:gd name="T25" fmla="*/ 24 h 24"/>
                <a:gd name="T26" fmla="*/ 16 w 28"/>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4"/>
                <a:gd name="T44" fmla="*/ 28 w 2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4">
                  <a:moveTo>
                    <a:pt x="16" y="24"/>
                  </a:moveTo>
                  <a:lnTo>
                    <a:pt x="16" y="24"/>
                  </a:lnTo>
                  <a:lnTo>
                    <a:pt x="10" y="22"/>
                  </a:lnTo>
                  <a:lnTo>
                    <a:pt x="6" y="18"/>
                  </a:lnTo>
                  <a:lnTo>
                    <a:pt x="0" y="12"/>
                  </a:lnTo>
                  <a:lnTo>
                    <a:pt x="6" y="0"/>
                  </a:lnTo>
                  <a:lnTo>
                    <a:pt x="24" y="0"/>
                  </a:lnTo>
                  <a:lnTo>
                    <a:pt x="28" y="16"/>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4" name="Freeform 205"/>
            <p:cNvSpPr>
              <a:spLocks/>
            </p:cNvSpPr>
            <p:nvPr/>
          </p:nvSpPr>
          <p:spPr bwMode="auto">
            <a:xfrm>
              <a:off x="2422" y="2165"/>
              <a:ext cx="8" cy="20"/>
            </a:xfrm>
            <a:custGeom>
              <a:avLst/>
              <a:gdLst>
                <a:gd name="T0" fmla="*/ 6 w 8"/>
                <a:gd name="T1" fmla="*/ 20 h 20"/>
                <a:gd name="T2" fmla="*/ 6 w 8"/>
                <a:gd name="T3" fmla="*/ 20 h 20"/>
                <a:gd name="T4" fmla="*/ 0 w 8"/>
                <a:gd name="T5" fmla="*/ 18 h 20"/>
                <a:gd name="T6" fmla="*/ 0 w 8"/>
                <a:gd name="T7" fmla="*/ 18 h 20"/>
                <a:gd name="T8" fmla="*/ 0 w 8"/>
                <a:gd name="T9" fmla="*/ 0 h 20"/>
                <a:gd name="T10" fmla="*/ 0 w 8"/>
                <a:gd name="T11" fmla="*/ 0 h 20"/>
                <a:gd name="T12" fmla="*/ 0 w 8"/>
                <a:gd name="T13" fmla="*/ 0 h 20"/>
                <a:gd name="T14" fmla="*/ 0 w 8"/>
                <a:gd name="T15" fmla="*/ 0 h 20"/>
                <a:gd name="T16" fmla="*/ 8 w 8"/>
                <a:gd name="T17" fmla="*/ 20 h 20"/>
                <a:gd name="T18" fmla="*/ 8 w 8"/>
                <a:gd name="T19" fmla="*/ 20 h 20"/>
                <a:gd name="T20" fmla="*/ 6 w 8"/>
                <a:gd name="T21" fmla="*/ 20 h 20"/>
                <a:gd name="T22" fmla="*/ 6 w 8"/>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0"/>
                <a:gd name="T38" fmla="*/ 8 w 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0">
                  <a:moveTo>
                    <a:pt x="6" y="20"/>
                  </a:moveTo>
                  <a:lnTo>
                    <a:pt x="6" y="20"/>
                  </a:lnTo>
                  <a:lnTo>
                    <a:pt x="0" y="18"/>
                  </a:lnTo>
                  <a:lnTo>
                    <a:pt x="0" y="0"/>
                  </a:lnTo>
                  <a:lnTo>
                    <a:pt x="8" y="20"/>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5" name="Freeform 206"/>
            <p:cNvSpPr>
              <a:spLocks/>
            </p:cNvSpPr>
            <p:nvPr/>
          </p:nvSpPr>
          <p:spPr bwMode="auto">
            <a:xfrm>
              <a:off x="2500" y="2187"/>
              <a:ext cx="2" cy="6"/>
            </a:xfrm>
            <a:custGeom>
              <a:avLst/>
              <a:gdLst>
                <a:gd name="T0" fmla="*/ 0 w 2"/>
                <a:gd name="T1" fmla="*/ 6 h 6"/>
                <a:gd name="T2" fmla="*/ 0 w 2"/>
                <a:gd name="T3" fmla="*/ 6 h 6"/>
                <a:gd name="T4" fmla="*/ 0 w 2"/>
                <a:gd name="T5" fmla="*/ 0 h 6"/>
                <a:gd name="T6" fmla="*/ 0 w 2"/>
                <a:gd name="T7" fmla="*/ 0 h 6"/>
                <a:gd name="T8" fmla="*/ 2 w 2"/>
                <a:gd name="T9" fmla="*/ 6 h 6"/>
                <a:gd name="T10" fmla="*/ 2 w 2"/>
                <a:gd name="T11" fmla="*/ 6 h 6"/>
                <a:gd name="T12" fmla="*/ 0 w 2"/>
                <a:gd name="T13" fmla="*/ 6 h 6"/>
                <a:gd name="T14" fmla="*/ 0 w 2"/>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6"/>
                  </a:lnTo>
                  <a:lnTo>
                    <a:pt x="0" y="0"/>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6" name="Freeform 207"/>
            <p:cNvSpPr>
              <a:spLocks/>
            </p:cNvSpPr>
            <p:nvPr/>
          </p:nvSpPr>
          <p:spPr bwMode="auto">
            <a:xfrm>
              <a:off x="2522" y="2267"/>
              <a:ext cx="14" cy="20"/>
            </a:xfrm>
            <a:custGeom>
              <a:avLst/>
              <a:gdLst>
                <a:gd name="T0" fmla="*/ 8 w 14"/>
                <a:gd name="T1" fmla="*/ 20 h 20"/>
                <a:gd name="T2" fmla="*/ 8 w 14"/>
                <a:gd name="T3" fmla="*/ 20 h 20"/>
                <a:gd name="T4" fmla="*/ 2 w 14"/>
                <a:gd name="T5" fmla="*/ 20 h 20"/>
                <a:gd name="T6" fmla="*/ 2 w 14"/>
                <a:gd name="T7" fmla="*/ 20 h 20"/>
                <a:gd name="T8" fmla="*/ 0 w 14"/>
                <a:gd name="T9" fmla="*/ 2 h 20"/>
                <a:gd name="T10" fmla="*/ 0 w 14"/>
                <a:gd name="T11" fmla="*/ 2 h 20"/>
                <a:gd name="T12" fmla="*/ 8 w 14"/>
                <a:gd name="T13" fmla="*/ 0 h 20"/>
                <a:gd name="T14" fmla="*/ 8 w 14"/>
                <a:gd name="T15" fmla="*/ 0 h 20"/>
                <a:gd name="T16" fmla="*/ 14 w 14"/>
                <a:gd name="T17" fmla="*/ 12 h 20"/>
                <a:gd name="T18" fmla="*/ 14 w 14"/>
                <a:gd name="T19" fmla="*/ 12 h 20"/>
                <a:gd name="T20" fmla="*/ 8 w 14"/>
                <a:gd name="T21" fmla="*/ 20 h 20"/>
                <a:gd name="T22" fmla="*/ 8 w 14"/>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0"/>
                <a:gd name="T38" fmla="*/ 14 w 1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0">
                  <a:moveTo>
                    <a:pt x="8" y="20"/>
                  </a:moveTo>
                  <a:lnTo>
                    <a:pt x="8" y="20"/>
                  </a:lnTo>
                  <a:lnTo>
                    <a:pt x="2" y="20"/>
                  </a:lnTo>
                  <a:lnTo>
                    <a:pt x="0" y="2"/>
                  </a:lnTo>
                  <a:lnTo>
                    <a:pt x="8" y="0"/>
                  </a:lnTo>
                  <a:lnTo>
                    <a:pt x="14" y="1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7" name="Freeform 208"/>
            <p:cNvSpPr>
              <a:spLocks/>
            </p:cNvSpPr>
            <p:nvPr/>
          </p:nvSpPr>
          <p:spPr bwMode="auto">
            <a:xfrm>
              <a:off x="2556" y="2221"/>
              <a:ext cx="16" cy="18"/>
            </a:xfrm>
            <a:custGeom>
              <a:avLst/>
              <a:gdLst>
                <a:gd name="T0" fmla="*/ 2 w 16"/>
                <a:gd name="T1" fmla="*/ 18 h 18"/>
                <a:gd name="T2" fmla="*/ 2 w 16"/>
                <a:gd name="T3" fmla="*/ 18 h 18"/>
                <a:gd name="T4" fmla="*/ 0 w 16"/>
                <a:gd name="T5" fmla="*/ 16 h 18"/>
                <a:gd name="T6" fmla="*/ 0 w 16"/>
                <a:gd name="T7" fmla="*/ 16 h 18"/>
                <a:gd name="T8" fmla="*/ 2 w 16"/>
                <a:gd name="T9" fmla="*/ 2 h 18"/>
                <a:gd name="T10" fmla="*/ 2 w 16"/>
                <a:gd name="T11" fmla="*/ 2 h 18"/>
                <a:gd name="T12" fmla="*/ 8 w 16"/>
                <a:gd name="T13" fmla="*/ 0 h 18"/>
                <a:gd name="T14" fmla="*/ 8 w 16"/>
                <a:gd name="T15" fmla="*/ 0 h 18"/>
                <a:gd name="T16" fmla="*/ 16 w 16"/>
                <a:gd name="T17" fmla="*/ 18 h 18"/>
                <a:gd name="T18" fmla="*/ 16 w 16"/>
                <a:gd name="T19" fmla="*/ 18 h 18"/>
                <a:gd name="T20" fmla="*/ 2 w 16"/>
                <a:gd name="T21" fmla="*/ 18 h 18"/>
                <a:gd name="T22" fmla="*/ 2 w 16"/>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8"/>
                <a:gd name="T38" fmla="*/ 16 w 1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8">
                  <a:moveTo>
                    <a:pt x="2" y="18"/>
                  </a:moveTo>
                  <a:lnTo>
                    <a:pt x="2" y="18"/>
                  </a:lnTo>
                  <a:lnTo>
                    <a:pt x="0" y="16"/>
                  </a:lnTo>
                  <a:lnTo>
                    <a:pt x="2" y="2"/>
                  </a:lnTo>
                  <a:lnTo>
                    <a:pt x="8" y="0"/>
                  </a:lnTo>
                  <a:lnTo>
                    <a:pt x="16" y="18"/>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8" name="Freeform 209"/>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9" name="Freeform 210"/>
            <p:cNvSpPr>
              <a:spLocks/>
            </p:cNvSpPr>
            <p:nvPr/>
          </p:nvSpPr>
          <p:spPr bwMode="auto">
            <a:xfrm>
              <a:off x="3074" y="2559"/>
              <a:ext cx="62" cy="68"/>
            </a:xfrm>
            <a:custGeom>
              <a:avLst/>
              <a:gdLst>
                <a:gd name="T0" fmla="*/ 50 w 62"/>
                <a:gd name="T1" fmla="*/ 20 h 68"/>
                <a:gd name="T2" fmla="*/ 50 w 62"/>
                <a:gd name="T3" fmla="*/ 20 h 68"/>
                <a:gd name="T4" fmla="*/ 34 w 62"/>
                <a:gd name="T5" fmla="*/ 0 h 68"/>
                <a:gd name="T6" fmla="*/ 28 w 62"/>
                <a:gd name="T7" fmla="*/ 2 h 68"/>
                <a:gd name="T8" fmla="*/ 4 w 62"/>
                <a:gd name="T9" fmla="*/ 8 h 68"/>
                <a:gd name="T10" fmla="*/ 0 w 62"/>
                <a:gd name="T11" fmla="*/ 40 h 68"/>
                <a:gd name="T12" fmla="*/ 0 w 62"/>
                <a:gd name="T13" fmla="*/ 40 h 68"/>
                <a:gd name="T14" fmla="*/ 10 w 62"/>
                <a:gd name="T15" fmla="*/ 44 h 68"/>
                <a:gd name="T16" fmla="*/ 10 w 62"/>
                <a:gd name="T17" fmla="*/ 44 h 68"/>
                <a:gd name="T18" fmla="*/ 6 w 62"/>
                <a:gd name="T19" fmla="*/ 54 h 68"/>
                <a:gd name="T20" fmla="*/ 42 w 62"/>
                <a:gd name="T21" fmla="*/ 68 h 68"/>
                <a:gd name="T22" fmla="*/ 62 w 62"/>
                <a:gd name="T23" fmla="*/ 46 h 68"/>
                <a:gd name="T24" fmla="*/ 52 w 62"/>
                <a:gd name="T25" fmla="*/ 20 h 68"/>
                <a:gd name="T26" fmla="*/ 52 w 62"/>
                <a:gd name="T27" fmla="*/ 20 h 68"/>
                <a:gd name="T28" fmla="*/ 50 w 62"/>
                <a:gd name="T29" fmla="*/ 20 h 68"/>
                <a:gd name="T30" fmla="*/ 50 w 62"/>
                <a:gd name="T31" fmla="*/ 2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68"/>
                <a:gd name="T50" fmla="*/ 62 w 6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68">
                  <a:moveTo>
                    <a:pt x="50" y="20"/>
                  </a:moveTo>
                  <a:lnTo>
                    <a:pt x="50" y="20"/>
                  </a:lnTo>
                  <a:lnTo>
                    <a:pt x="34" y="0"/>
                  </a:lnTo>
                  <a:lnTo>
                    <a:pt x="28" y="2"/>
                  </a:lnTo>
                  <a:lnTo>
                    <a:pt x="4" y="8"/>
                  </a:lnTo>
                  <a:lnTo>
                    <a:pt x="0" y="40"/>
                  </a:lnTo>
                  <a:lnTo>
                    <a:pt x="10" y="44"/>
                  </a:lnTo>
                  <a:lnTo>
                    <a:pt x="6" y="54"/>
                  </a:lnTo>
                  <a:lnTo>
                    <a:pt x="42" y="68"/>
                  </a:lnTo>
                  <a:lnTo>
                    <a:pt x="62" y="46"/>
                  </a:lnTo>
                  <a:lnTo>
                    <a:pt x="52" y="20"/>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0" name="Freeform 211"/>
            <p:cNvSpPr>
              <a:spLocks/>
            </p:cNvSpPr>
            <p:nvPr/>
          </p:nvSpPr>
          <p:spPr bwMode="auto">
            <a:xfrm>
              <a:off x="2950" y="2581"/>
              <a:ext cx="70" cy="56"/>
            </a:xfrm>
            <a:custGeom>
              <a:avLst/>
              <a:gdLst>
                <a:gd name="T0" fmla="*/ 32 w 70"/>
                <a:gd name="T1" fmla="*/ 2 h 56"/>
                <a:gd name="T2" fmla="*/ 32 w 70"/>
                <a:gd name="T3" fmla="*/ 2 h 56"/>
                <a:gd name="T4" fmla="*/ 30 w 70"/>
                <a:gd name="T5" fmla="*/ 0 h 56"/>
                <a:gd name="T6" fmla="*/ 26 w 70"/>
                <a:gd name="T7" fmla="*/ 0 h 56"/>
                <a:gd name="T8" fmla="*/ 8 w 70"/>
                <a:gd name="T9" fmla="*/ 2 h 56"/>
                <a:gd name="T10" fmla="*/ 0 w 70"/>
                <a:gd name="T11" fmla="*/ 22 h 56"/>
                <a:gd name="T12" fmla="*/ 4 w 70"/>
                <a:gd name="T13" fmla="*/ 48 h 56"/>
                <a:gd name="T14" fmla="*/ 4 w 70"/>
                <a:gd name="T15" fmla="*/ 48 h 56"/>
                <a:gd name="T16" fmla="*/ 26 w 70"/>
                <a:gd name="T17" fmla="*/ 48 h 56"/>
                <a:gd name="T18" fmla="*/ 26 w 70"/>
                <a:gd name="T19" fmla="*/ 48 h 56"/>
                <a:gd name="T20" fmla="*/ 30 w 70"/>
                <a:gd name="T21" fmla="*/ 56 h 56"/>
                <a:gd name="T22" fmla="*/ 70 w 70"/>
                <a:gd name="T23" fmla="*/ 48 h 56"/>
                <a:gd name="T24" fmla="*/ 64 w 70"/>
                <a:gd name="T25" fmla="*/ 10 h 56"/>
                <a:gd name="T26" fmla="*/ 64 w 70"/>
                <a:gd name="T27" fmla="*/ 10 h 56"/>
                <a:gd name="T28" fmla="*/ 32 w 70"/>
                <a:gd name="T29" fmla="*/ 2 h 56"/>
                <a:gd name="T30" fmla="*/ 32 w 70"/>
                <a:gd name="T31" fmla="*/ 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6"/>
                <a:gd name="T50" fmla="*/ 70 w 7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6">
                  <a:moveTo>
                    <a:pt x="32" y="2"/>
                  </a:moveTo>
                  <a:lnTo>
                    <a:pt x="32" y="2"/>
                  </a:lnTo>
                  <a:lnTo>
                    <a:pt x="30" y="0"/>
                  </a:lnTo>
                  <a:lnTo>
                    <a:pt x="26" y="0"/>
                  </a:lnTo>
                  <a:lnTo>
                    <a:pt x="8" y="2"/>
                  </a:lnTo>
                  <a:lnTo>
                    <a:pt x="0" y="22"/>
                  </a:lnTo>
                  <a:lnTo>
                    <a:pt x="4" y="48"/>
                  </a:lnTo>
                  <a:lnTo>
                    <a:pt x="26" y="48"/>
                  </a:lnTo>
                  <a:lnTo>
                    <a:pt x="30" y="56"/>
                  </a:lnTo>
                  <a:lnTo>
                    <a:pt x="70" y="48"/>
                  </a:lnTo>
                  <a:lnTo>
                    <a:pt x="64" y="10"/>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1" name="Freeform 212"/>
            <p:cNvSpPr>
              <a:spLocks/>
            </p:cNvSpPr>
            <p:nvPr/>
          </p:nvSpPr>
          <p:spPr bwMode="auto">
            <a:xfrm>
              <a:off x="2790" y="2397"/>
              <a:ext cx="68" cy="62"/>
            </a:xfrm>
            <a:custGeom>
              <a:avLst/>
              <a:gdLst>
                <a:gd name="T0" fmla="*/ 52 w 68"/>
                <a:gd name="T1" fmla="*/ 4 h 62"/>
                <a:gd name="T2" fmla="*/ 20 w 68"/>
                <a:gd name="T3" fmla="*/ 0 h 62"/>
                <a:gd name="T4" fmla="*/ 20 w 68"/>
                <a:gd name="T5" fmla="*/ 0 h 62"/>
                <a:gd name="T6" fmla="*/ 20 w 68"/>
                <a:gd name="T7" fmla="*/ 4 h 62"/>
                <a:gd name="T8" fmla="*/ 20 w 68"/>
                <a:gd name="T9" fmla="*/ 4 h 62"/>
                <a:gd name="T10" fmla="*/ 0 w 68"/>
                <a:gd name="T11" fmla="*/ 6 h 62"/>
                <a:gd name="T12" fmla="*/ 4 w 68"/>
                <a:gd name="T13" fmla="*/ 40 h 62"/>
                <a:gd name="T14" fmla="*/ 4 w 68"/>
                <a:gd name="T15" fmla="*/ 40 h 62"/>
                <a:gd name="T16" fmla="*/ 8 w 68"/>
                <a:gd name="T17" fmla="*/ 42 h 62"/>
                <a:gd name="T18" fmla="*/ 8 w 68"/>
                <a:gd name="T19" fmla="*/ 42 h 62"/>
                <a:gd name="T20" fmla="*/ 6 w 68"/>
                <a:gd name="T21" fmla="*/ 54 h 62"/>
                <a:gd name="T22" fmla="*/ 48 w 68"/>
                <a:gd name="T23" fmla="*/ 62 h 62"/>
                <a:gd name="T24" fmla="*/ 48 w 68"/>
                <a:gd name="T25" fmla="*/ 62 h 62"/>
                <a:gd name="T26" fmla="*/ 48 w 68"/>
                <a:gd name="T27" fmla="*/ 56 h 62"/>
                <a:gd name="T28" fmla="*/ 48 w 68"/>
                <a:gd name="T29" fmla="*/ 56 h 62"/>
                <a:gd name="T30" fmla="*/ 60 w 68"/>
                <a:gd name="T31" fmla="*/ 56 h 62"/>
                <a:gd name="T32" fmla="*/ 68 w 68"/>
                <a:gd name="T33" fmla="*/ 26 h 62"/>
                <a:gd name="T34" fmla="*/ 68 w 68"/>
                <a:gd name="T35" fmla="*/ 26 h 62"/>
                <a:gd name="T36" fmla="*/ 56 w 68"/>
                <a:gd name="T37" fmla="*/ 16 h 62"/>
                <a:gd name="T38" fmla="*/ 56 w 68"/>
                <a:gd name="T39" fmla="*/ 16 h 62"/>
                <a:gd name="T40" fmla="*/ 52 w 68"/>
                <a:gd name="T41" fmla="*/ 4 h 62"/>
                <a:gd name="T42" fmla="*/ 52 w 68"/>
                <a:gd name="T43" fmla="*/ 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2"/>
                <a:gd name="T68" fmla="*/ 68 w 68"/>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2">
                  <a:moveTo>
                    <a:pt x="52" y="4"/>
                  </a:moveTo>
                  <a:lnTo>
                    <a:pt x="20" y="0"/>
                  </a:lnTo>
                  <a:lnTo>
                    <a:pt x="20" y="4"/>
                  </a:lnTo>
                  <a:lnTo>
                    <a:pt x="0" y="6"/>
                  </a:lnTo>
                  <a:lnTo>
                    <a:pt x="4" y="40"/>
                  </a:lnTo>
                  <a:lnTo>
                    <a:pt x="8" y="42"/>
                  </a:lnTo>
                  <a:lnTo>
                    <a:pt x="6" y="54"/>
                  </a:lnTo>
                  <a:lnTo>
                    <a:pt x="48" y="62"/>
                  </a:lnTo>
                  <a:lnTo>
                    <a:pt x="48" y="56"/>
                  </a:lnTo>
                  <a:lnTo>
                    <a:pt x="60" y="56"/>
                  </a:lnTo>
                  <a:lnTo>
                    <a:pt x="68" y="26"/>
                  </a:lnTo>
                  <a:lnTo>
                    <a:pt x="56" y="16"/>
                  </a:ln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2" name="Freeform 213"/>
            <p:cNvSpPr>
              <a:spLocks/>
            </p:cNvSpPr>
            <p:nvPr/>
          </p:nvSpPr>
          <p:spPr bwMode="auto">
            <a:xfrm>
              <a:off x="2860" y="2371"/>
              <a:ext cx="70" cy="62"/>
            </a:xfrm>
            <a:custGeom>
              <a:avLst/>
              <a:gdLst>
                <a:gd name="T0" fmla="*/ 70 w 70"/>
                <a:gd name="T1" fmla="*/ 28 h 62"/>
                <a:gd name="T2" fmla="*/ 58 w 70"/>
                <a:gd name="T3" fmla="*/ 0 h 62"/>
                <a:gd name="T4" fmla="*/ 50 w 70"/>
                <a:gd name="T5" fmla="*/ 2 h 62"/>
                <a:gd name="T6" fmla="*/ 50 w 70"/>
                <a:gd name="T7" fmla="*/ 2 h 62"/>
                <a:gd name="T8" fmla="*/ 36 w 70"/>
                <a:gd name="T9" fmla="*/ 6 h 62"/>
                <a:gd name="T10" fmla="*/ 36 w 70"/>
                <a:gd name="T11" fmla="*/ 6 h 62"/>
                <a:gd name="T12" fmla="*/ 32 w 70"/>
                <a:gd name="T13" fmla="*/ 0 h 62"/>
                <a:gd name="T14" fmla="*/ 20 w 70"/>
                <a:gd name="T15" fmla="*/ 2 h 62"/>
                <a:gd name="T16" fmla="*/ 2 w 70"/>
                <a:gd name="T17" fmla="*/ 8 h 62"/>
                <a:gd name="T18" fmla="*/ 0 w 70"/>
                <a:gd name="T19" fmla="*/ 36 h 62"/>
                <a:gd name="T20" fmla="*/ 28 w 70"/>
                <a:gd name="T21" fmla="*/ 62 h 62"/>
                <a:gd name="T22" fmla="*/ 28 w 70"/>
                <a:gd name="T23" fmla="*/ 62 h 62"/>
                <a:gd name="T24" fmla="*/ 32 w 70"/>
                <a:gd name="T25" fmla="*/ 54 h 62"/>
                <a:gd name="T26" fmla="*/ 32 w 70"/>
                <a:gd name="T27" fmla="*/ 54 h 62"/>
                <a:gd name="T28" fmla="*/ 62 w 70"/>
                <a:gd name="T29" fmla="*/ 58 h 62"/>
                <a:gd name="T30" fmla="*/ 70 w 70"/>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2"/>
                <a:gd name="T50" fmla="*/ 70 w 7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2">
                  <a:moveTo>
                    <a:pt x="70" y="28"/>
                  </a:moveTo>
                  <a:lnTo>
                    <a:pt x="58" y="0"/>
                  </a:lnTo>
                  <a:lnTo>
                    <a:pt x="50" y="2"/>
                  </a:lnTo>
                  <a:lnTo>
                    <a:pt x="36" y="6"/>
                  </a:lnTo>
                  <a:lnTo>
                    <a:pt x="32" y="0"/>
                  </a:lnTo>
                  <a:lnTo>
                    <a:pt x="20" y="2"/>
                  </a:lnTo>
                  <a:lnTo>
                    <a:pt x="2" y="8"/>
                  </a:lnTo>
                  <a:lnTo>
                    <a:pt x="0" y="36"/>
                  </a:lnTo>
                  <a:lnTo>
                    <a:pt x="28" y="62"/>
                  </a:lnTo>
                  <a:lnTo>
                    <a:pt x="32" y="54"/>
                  </a:lnTo>
                  <a:lnTo>
                    <a:pt x="62" y="58"/>
                  </a:lnTo>
                  <a:lnTo>
                    <a:pt x="7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3" name="Freeform 214"/>
            <p:cNvSpPr>
              <a:spLocks/>
            </p:cNvSpPr>
            <p:nvPr/>
          </p:nvSpPr>
          <p:spPr bwMode="auto">
            <a:xfrm>
              <a:off x="2910" y="2695"/>
              <a:ext cx="52" cy="52"/>
            </a:xfrm>
            <a:custGeom>
              <a:avLst/>
              <a:gdLst>
                <a:gd name="T0" fmla="*/ 32 w 52"/>
                <a:gd name="T1" fmla="*/ 0 h 52"/>
                <a:gd name="T2" fmla="*/ 30 w 52"/>
                <a:gd name="T3" fmla="*/ 0 h 52"/>
                <a:gd name="T4" fmla="*/ 30 w 52"/>
                <a:gd name="T5" fmla="*/ 0 h 52"/>
                <a:gd name="T6" fmla="*/ 14 w 52"/>
                <a:gd name="T7" fmla="*/ 0 h 52"/>
                <a:gd name="T8" fmla="*/ 0 w 52"/>
                <a:gd name="T9" fmla="*/ 30 h 52"/>
                <a:gd name="T10" fmla="*/ 28 w 52"/>
                <a:gd name="T11" fmla="*/ 52 h 52"/>
                <a:gd name="T12" fmla="*/ 52 w 52"/>
                <a:gd name="T13" fmla="*/ 32 h 52"/>
                <a:gd name="T14" fmla="*/ 50 w 52"/>
                <a:gd name="T15" fmla="*/ 24 h 52"/>
                <a:gd name="T16" fmla="*/ 50 w 52"/>
                <a:gd name="T17" fmla="*/ 24 h 52"/>
                <a:gd name="T18" fmla="*/ 50 w 52"/>
                <a:gd name="T19" fmla="*/ 16 h 52"/>
                <a:gd name="T20" fmla="*/ 48 w 52"/>
                <a:gd name="T21" fmla="*/ 10 h 52"/>
                <a:gd name="T22" fmla="*/ 42 w 52"/>
                <a:gd name="T23" fmla="*/ 4 h 52"/>
                <a:gd name="T24" fmla="*/ 36 w 52"/>
                <a:gd name="T25" fmla="*/ 0 h 52"/>
                <a:gd name="T26" fmla="*/ 32 w 52"/>
                <a:gd name="T27" fmla="*/ 0 h 52"/>
                <a:gd name="T28" fmla="*/ 32 w 5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52"/>
                <a:gd name="T47" fmla="*/ 52 w 5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52">
                  <a:moveTo>
                    <a:pt x="32" y="0"/>
                  </a:moveTo>
                  <a:lnTo>
                    <a:pt x="30" y="0"/>
                  </a:lnTo>
                  <a:lnTo>
                    <a:pt x="14" y="0"/>
                  </a:lnTo>
                  <a:lnTo>
                    <a:pt x="0" y="30"/>
                  </a:lnTo>
                  <a:lnTo>
                    <a:pt x="28" y="52"/>
                  </a:lnTo>
                  <a:lnTo>
                    <a:pt x="52" y="32"/>
                  </a:lnTo>
                  <a:lnTo>
                    <a:pt x="50" y="24"/>
                  </a:lnTo>
                  <a:lnTo>
                    <a:pt x="50" y="16"/>
                  </a:lnTo>
                  <a:lnTo>
                    <a:pt x="48" y="10"/>
                  </a:lnTo>
                  <a:lnTo>
                    <a:pt x="42" y="4"/>
                  </a:lnTo>
                  <a:lnTo>
                    <a:pt x="36"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4" name="Freeform 215"/>
            <p:cNvSpPr>
              <a:spLocks/>
            </p:cNvSpPr>
            <p:nvPr/>
          </p:nvSpPr>
          <p:spPr bwMode="auto">
            <a:xfrm>
              <a:off x="3016" y="2473"/>
              <a:ext cx="52" cy="54"/>
            </a:xfrm>
            <a:custGeom>
              <a:avLst/>
              <a:gdLst>
                <a:gd name="T0" fmla="*/ 26 w 52"/>
                <a:gd name="T1" fmla="*/ 0 h 54"/>
                <a:gd name="T2" fmla="*/ 22 w 52"/>
                <a:gd name="T3" fmla="*/ 2 h 54"/>
                <a:gd name="T4" fmla="*/ 6 w 52"/>
                <a:gd name="T5" fmla="*/ 10 h 54"/>
                <a:gd name="T6" fmla="*/ 0 w 52"/>
                <a:gd name="T7" fmla="*/ 42 h 54"/>
                <a:gd name="T8" fmla="*/ 32 w 52"/>
                <a:gd name="T9" fmla="*/ 54 h 54"/>
                <a:gd name="T10" fmla="*/ 52 w 52"/>
                <a:gd name="T11" fmla="*/ 32 h 54"/>
                <a:gd name="T12" fmla="*/ 46 w 52"/>
                <a:gd name="T13" fmla="*/ 8 h 54"/>
                <a:gd name="T14" fmla="*/ 26 w 5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4"/>
                <a:gd name="T26" fmla="*/ 52 w 5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4">
                  <a:moveTo>
                    <a:pt x="26" y="0"/>
                  </a:moveTo>
                  <a:lnTo>
                    <a:pt x="22" y="2"/>
                  </a:lnTo>
                  <a:lnTo>
                    <a:pt x="6" y="10"/>
                  </a:lnTo>
                  <a:lnTo>
                    <a:pt x="0" y="42"/>
                  </a:lnTo>
                  <a:lnTo>
                    <a:pt x="32" y="54"/>
                  </a:lnTo>
                  <a:lnTo>
                    <a:pt x="52" y="32"/>
                  </a:lnTo>
                  <a:lnTo>
                    <a:pt x="46" y="8"/>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5" name="Freeform 216"/>
            <p:cNvSpPr>
              <a:spLocks/>
            </p:cNvSpPr>
            <p:nvPr/>
          </p:nvSpPr>
          <p:spPr bwMode="auto">
            <a:xfrm>
              <a:off x="2938" y="2395"/>
              <a:ext cx="84" cy="64"/>
            </a:xfrm>
            <a:custGeom>
              <a:avLst/>
              <a:gdLst>
                <a:gd name="T0" fmla="*/ 22 w 84"/>
                <a:gd name="T1" fmla="*/ 54 h 64"/>
                <a:gd name="T2" fmla="*/ 54 w 84"/>
                <a:gd name="T3" fmla="*/ 64 h 64"/>
                <a:gd name="T4" fmla="*/ 70 w 84"/>
                <a:gd name="T5" fmla="*/ 48 h 64"/>
                <a:gd name="T6" fmla="*/ 70 w 84"/>
                <a:gd name="T7" fmla="*/ 48 h 64"/>
                <a:gd name="T8" fmla="*/ 80 w 84"/>
                <a:gd name="T9" fmla="*/ 38 h 64"/>
                <a:gd name="T10" fmla="*/ 84 w 84"/>
                <a:gd name="T11" fmla="*/ 34 h 64"/>
                <a:gd name="T12" fmla="*/ 82 w 84"/>
                <a:gd name="T13" fmla="*/ 30 h 64"/>
                <a:gd name="T14" fmla="*/ 74 w 84"/>
                <a:gd name="T15" fmla="*/ 12 h 64"/>
                <a:gd name="T16" fmla="*/ 60 w 84"/>
                <a:gd name="T17" fmla="*/ 6 h 64"/>
                <a:gd name="T18" fmla="*/ 60 w 84"/>
                <a:gd name="T19" fmla="*/ 6 h 64"/>
                <a:gd name="T20" fmla="*/ 50 w 84"/>
                <a:gd name="T21" fmla="*/ 8 h 64"/>
                <a:gd name="T22" fmla="*/ 50 w 84"/>
                <a:gd name="T23" fmla="*/ 8 h 64"/>
                <a:gd name="T24" fmla="*/ 44 w 84"/>
                <a:gd name="T25" fmla="*/ 12 h 64"/>
                <a:gd name="T26" fmla="*/ 44 w 84"/>
                <a:gd name="T27" fmla="*/ 12 h 64"/>
                <a:gd name="T28" fmla="*/ 34 w 84"/>
                <a:gd name="T29" fmla="*/ 0 h 64"/>
                <a:gd name="T30" fmla="*/ 28 w 84"/>
                <a:gd name="T31" fmla="*/ 0 h 64"/>
                <a:gd name="T32" fmla="*/ 8 w 84"/>
                <a:gd name="T33" fmla="*/ 4 h 64"/>
                <a:gd name="T34" fmla="*/ 0 w 84"/>
                <a:gd name="T35" fmla="*/ 32 h 64"/>
                <a:gd name="T36" fmla="*/ 0 w 84"/>
                <a:gd name="T37" fmla="*/ 32 h 64"/>
                <a:gd name="T38" fmla="*/ 24 w 84"/>
                <a:gd name="T39" fmla="*/ 50 h 64"/>
                <a:gd name="T40" fmla="*/ 24 w 84"/>
                <a:gd name="T41" fmla="*/ 50 h 64"/>
                <a:gd name="T42" fmla="*/ 22 w 84"/>
                <a:gd name="T43" fmla="*/ 54 h 64"/>
                <a:gd name="T44" fmla="*/ 22 w 84"/>
                <a:gd name="T45" fmla="*/ 54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4"/>
                <a:gd name="T71" fmla="*/ 84 w 8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4">
                  <a:moveTo>
                    <a:pt x="22" y="54"/>
                  </a:moveTo>
                  <a:lnTo>
                    <a:pt x="54" y="64"/>
                  </a:lnTo>
                  <a:lnTo>
                    <a:pt x="70" y="48"/>
                  </a:lnTo>
                  <a:lnTo>
                    <a:pt x="80" y="38"/>
                  </a:lnTo>
                  <a:lnTo>
                    <a:pt x="84" y="34"/>
                  </a:lnTo>
                  <a:lnTo>
                    <a:pt x="82" y="30"/>
                  </a:lnTo>
                  <a:lnTo>
                    <a:pt x="74" y="12"/>
                  </a:lnTo>
                  <a:lnTo>
                    <a:pt x="60" y="6"/>
                  </a:lnTo>
                  <a:lnTo>
                    <a:pt x="50" y="8"/>
                  </a:lnTo>
                  <a:lnTo>
                    <a:pt x="44" y="12"/>
                  </a:lnTo>
                  <a:lnTo>
                    <a:pt x="34" y="0"/>
                  </a:lnTo>
                  <a:lnTo>
                    <a:pt x="28" y="0"/>
                  </a:lnTo>
                  <a:lnTo>
                    <a:pt x="8" y="4"/>
                  </a:lnTo>
                  <a:lnTo>
                    <a:pt x="0" y="32"/>
                  </a:lnTo>
                  <a:lnTo>
                    <a:pt x="24" y="50"/>
                  </a:lnTo>
                  <a:lnTo>
                    <a:pt x="2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6" name="Freeform 217"/>
            <p:cNvSpPr>
              <a:spLocks/>
            </p:cNvSpPr>
            <p:nvPr/>
          </p:nvSpPr>
          <p:spPr bwMode="auto">
            <a:xfrm>
              <a:off x="3132" y="2523"/>
              <a:ext cx="64" cy="70"/>
            </a:xfrm>
            <a:custGeom>
              <a:avLst/>
              <a:gdLst>
                <a:gd name="T0" fmla="*/ 52 w 64"/>
                <a:gd name="T1" fmla="*/ 16 h 70"/>
                <a:gd name="T2" fmla="*/ 28 w 64"/>
                <a:gd name="T3" fmla="*/ 0 h 70"/>
                <a:gd name="T4" fmla="*/ 24 w 64"/>
                <a:gd name="T5" fmla="*/ 4 h 70"/>
                <a:gd name="T6" fmla="*/ 0 w 64"/>
                <a:gd name="T7" fmla="*/ 22 h 70"/>
                <a:gd name="T8" fmla="*/ 10 w 64"/>
                <a:gd name="T9" fmla="*/ 66 h 70"/>
                <a:gd name="T10" fmla="*/ 38 w 64"/>
                <a:gd name="T11" fmla="*/ 70 h 70"/>
                <a:gd name="T12" fmla="*/ 64 w 64"/>
                <a:gd name="T13" fmla="*/ 48 h 70"/>
                <a:gd name="T14" fmla="*/ 52 w 64"/>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70"/>
                <a:gd name="T26" fmla="*/ 64 w 64"/>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70">
                  <a:moveTo>
                    <a:pt x="52" y="16"/>
                  </a:moveTo>
                  <a:lnTo>
                    <a:pt x="28" y="0"/>
                  </a:lnTo>
                  <a:lnTo>
                    <a:pt x="24" y="4"/>
                  </a:lnTo>
                  <a:lnTo>
                    <a:pt x="0" y="22"/>
                  </a:lnTo>
                  <a:lnTo>
                    <a:pt x="10" y="66"/>
                  </a:lnTo>
                  <a:lnTo>
                    <a:pt x="38" y="70"/>
                  </a:lnTo>
                  <a:lnTo>
                    <a:pt x="64" y="48"/>
                  </a:lnTo>
                  <a:lnTo>
                    <a:pt x="5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7" name="Freeform 218"/>
            <p:cNvSpPr>
              <a:spLocks/>
            </p:cNvSpPr>
            <p:nvPr/>
          </p:nvSpPr>
          <p:spPr bwMode="auto">
            <a:xfrm>
              <a:off x="3314" y="2687"/>
              <a:ext cx="60" cy="60"/>
            </a:xfrm>
            <a:custGeom>
              <a:avLst/>
              <a:gdLst>
                <a:gd name="T0" fmla="*/ 56 w 60"/>
                <a:gd name="T1" fmla="*/ 10 h 60"/>
                <a:gd name="T2" fmla="*/ 46 w 60"/>
                <a:gd name="T3" fmla="*/ 8 h 60"/>
                <a:gd name="T4" fmla="*/ 46 w 60"/>
                <a:gd name="T5" fmla="*/ 8 h 60"/>
                <a:gd name="T6" fmla="*/ 22 w 60"/>
                <a:gd name="T7" fmla="*/ 0 h 60"/>
                <a:gd name="T8" fmla="*/ 18 w 60"/>
                <a:gd name="T9" fmla="*/ 6 h 60"/>
                <a:gd name="T10" fmla="*/ 0 w 60"/>
                <a:gd name="T11" fmla="*/ 38 h 60"/>
                <a:gd name="T12" fmla="*/ 40 w 60"/>
                <a:gd name="T13" fmla="*/ 60 h 60"/>
                <a:gd name="T14" fmla="*/ 60 w 60"/>
                <a:gd name="T15" fmla="*/ 36 h 60"/>
                <a:gd name="T16" fmla="*/ 56 w 60"/>
                <a:gd name="T17" fmla="*/ 1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0"/>
                <a:gd name="T29" fmla="*/ 60 w 6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0">
                  <a:moveTo>
                    <a:pt x="56" y="10"/>
                  </a:moveTo>
                  <a:lnTo>
                    <a:pt x="46" y="8"/>
                  </a:lnTo>
                  <a:lnTo>
                    <a:pt x="22" y="0"/>
                  </a:lnTo>
                  <a:lnTo>
                    <a:pt x="18" y="6"/>
                  </a:lnTo>
                  <a:lnTo>
                    <a:pt x="0" y="38"/>
                  </a:lnTo>
                  <a:lnTo>
                    <a:pt x="40" y="60"/>
                  </a:lnTo>
                  <a:lnTo>
                    <a:pt x="60" y="36"/>
                  </a:lnTo>
                  <a:lnTo>
                    <a:pt x="5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8" name="Freeform 219"/>
            <p:cNvSpPr>
              <a:spLocks/>
            </p:cNvSpPr>
            <p:nvPr/>
          </p:nvSpPr>
          <p:spPr bwMode="auto">
            <a:xfrm>
              <a:off x="3194" y="2571"/>
              <a:ext cx="50" cy="64"/>
            </a:xfrm>
            <a:custGeom>
              <a:avLst/>
              <a:gdLst>
                <a:gd name="T0" fmla="*/ 38 w 50"/>
                <a:gd name="T1" fmla="*/ 0 h 64"/>
                <a:gd name="T2" fmla="*/ 28 w 50"/>
                <a:gd name="T3" fmla="*/ 4 h 64"/>
                <a:gd name="T4" fmla="*/ 6 w 50"/>
                <a:gd name="T5" fmla="*/ 14 h 64"/>
                <a:gd name="T6" fmla="*/ 0 w 50"/>
                <a:gd name="T7" fmla="*/ 48 h 64"/>
                <a:gd name="T8" fmla="*/ 42 w 50"/>
                <a:gd name="T9" fmla="*/ 64 h 64"/>
                <a:gd name="T10" fmla="*/ 50 w 50"/>
                <a:gd name="T11" fmla="*/ 28 h 64"/>
                <a:gd name="T12" fmla="*/ 38 w 50"/>
                <a:gd name="T13" fmla="*/ 0 h 64"/>
                <a:gd name="T14" fmla="*/ 0 60000 65536"/>
                <a:gd name="T15" fmla="*/ 0 60000 65536"/>
                <a:gd name="T16" fmla="*/ 0 60000 65536"/>
                <a:gd name="T17" fmla="*/ 0 60000 65536"/>
                <a:gd name="T18" fmla="*/ 0 60000 65536"/>
                <a:gd name="T19" fmla="*/ 0 60000 65536"/>
                <a:gd name="T20" fmla="*/ 0 60000 65536"/>
                <a:gd name="T21" fmla="*/ 0 w 50"/>
                <a:gd name="T22" fmla="*/ 0 h 64"/>
                <a:gd name="T23" fmla="*/ 50 w 5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4">
                  <a:moveTo>
                    <a:pt x="38" y="0"/>
                  </a:moveTo>
                  <a:lnTo>
                    <a:pt x="28" y="4"/>
                  </a:lnTo>
                  <a:lnTo>
                    <a:pt x="6" y="14"/>
                  </a:lnTo>
                  <a:lnTo>
                    <a:pt x="0" y="48"/>
                  </a:lnTo>
                  <a:lnTo>
                    <a:pt x="42" y="64"/>
                  </a:lnTo>
                  <a:lnTo>
                    <a:pt x="50" y="2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9" name="Freeform 220"/>
            <p:cNvSpPr>
              <a:spLocks/>
            </p:cNvSpPr>
            <p:nvPr/>
          </p:nvSpPr>
          <p:spPr bwMode="auto">
            <a:xfrm>
              <a:off x="3242" y="2613"/>
              <a:ext cx="66" cy="72"/>
            </a:xfrm>
            <a:custGeom>
              <a:avLst/>
              <a:gdLst>
                <a:gd name="T0" fmla="*/ 62 w 66"/>
                <a:gd name="T1" fmla="*/ 16 h 72"/>
                <a:gd name="T2" fmla="*/ 50 w 66"/>
                <a:gd name="T3" fmla="*/ 0 h 72"/>
                <a:gd name="T4" fmla="*/ 44 w 66"/>
                <a:gd name="T5" fmla="*/ 2 h 72"/>
                <a:gd name="T6" fmla="*/ 16 w 66"/>
                <a:gd name="T7" fmla="*/ 8 h 72"/>
                <a:gd name="T8" fmla="*/ 16 w 66"/>
                <a:gd name="T9" fmla="*/ 8 h 72"/>
                <a:gd name="T10" fmla="*/ 18 w 66"/>
                <a:gd name="T11" fmla="*/ 12 h 72"/>
                <a:gd name="T12" fmla="*/ 18 w 66"/>
                <a:gd name="T13" fmla="*/ 12 h 72"/>
                <a:gd name="T14" fmla="*/ 6 w 66"/>
                <a:gd name="T15" fmla="*/ 18 h 72"/>
                <a:gd name="T16" fmla="*/ 0 w 66"/>
                <a:gd name="T17" fmla="*/ 44 h 72"/>
                <a:gd name="T18" fmla="*/ 0 w 66"/>
                <a:gd name="T19" fmla="*/ 44 h 72"/>
                <a:gd name="T20" fmla="*/ 14 w 66"/>
                <a:gd name="T21" fmla="*/ 52 h 72"/>
                <a:gd name="T22" fmla="*/ 14 w 66"/>
                <a:gd name="T23" fmla="*/ 52 h 72"/>
                <a:gd name="T24" fmla="*/ 26 w 66"/>
                <a:gd name="T25" fmla="*/ 72 h 72"/>
                <a:gd name="T26" fmla="*/ 58 w 66"/>
                <a:gd name="T27" fmla="*/ 66 h 72"/>
                <a:gd name="T28" fmla="*/ 58 w 66"/>
                <a:gd name="T29" fmla="*/ 66 h 72"/>
                <a:gd name="T30" fmla="*/ 56 w 66"/>
                <a:gd name="T31" fmla="*/ 44 h 72"/>
                <a:gd name="T32" fmla="*/ 56 w 66"/>
                <a:gd name="T33" fmla="*/ 44 h 72"/>
                <a:gd name="T34" fmla="*/ 66 w 66"/>
                <a:gd name="T35" fmla="*/ 36 h 72"/>
                <a:gd name="T36" fmla="*/ 62 w 66"/>
                <a:gd name="T37" fmla="*/ 1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2"/>
                <a:gd name="T59" fmla="*/ 66 w 6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2">
                  <a:moveTo>
                    <a:pt x="62" y="16"/>
                  </a:moveTo>
                  <a:lnTo>
                    <a:pt x="50" y="0"/>
                  </a:lnTo>
                  <a:lnTo>
                    <a:pt x="44" y="2"/>
                  </a:lnTo>
                  <a:lnTo>
                    <a:pt x="16" y="8"/>
                  </a:lnTo>
                  <a:lnTo>
                    <a:pt x="18" y="12"/>
                  </a:lnTo>
                  <a:lnTo>
                    <a:pt x="6" y="18"/>
                  </a:lnTo>
                  <a:lnTo>
                    <a:pt x="0" y="44"/>
                  </a:lnTo>
                  <a:lnTo>
                    <a:pt x="14" y="52"/>
                  </a:lnTo>
                  <a:lnTo>
                    <a:pt x="26" y="72"/>
                  </a:lnTo>
                  <a:lnTo>
                    <a:pt x="58" y="66"/>
                  </a:lnTo>
                  <a:lnTo>
                    <a:pt x="56" y="44"/>
                  </a:lnTo>
                  <a:lnTo>
                    <a:pt x="66" y="36"/>
                  </a:lnTo>
                  <a:lnTo>
                    <a:pt x="6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0" name="Freeform 221"/>
            <p:cNvSpPr>
              <a:spLocks/>
            </p:cNvSpPr>
            <p:nvPr/>
          </p:nvSpPr>
          <p:spPr bwMode="auto">
            <a:xfrm>
              <a:off x="2732" y="2401"/>
              <a:ext cx="52" cy="56"/>
            </a:xfrm>
            <a:custGeom>
              <a:avLst/>
              <a:gdLst>
                <a:gd name="T0" fmla="*/ 26 w 52"/>
                <a:gd name="T1" fmla="*/ 0 h 56"/>
                <a:gd name="T2" fmla="*/ 24 w 52"/>
                <a:gd name="T3" fmla="*/ 0 h 56"/>
                <a:gd name="T4" fmla="*/ 0 w 52"/>
                <a:gd name="T5" fmla="*/ 6 h 56"/>
                <a:gd name="T6" fmla="*/ 2 w 52"/>
                <a:gd name="T7" fmla="*/ 42 h 56"/>
                <a:gd name="T8" fmla="*/ 36 w 52"/>
                <a:gd name="T9" fmla="*/ 56 h 56"/>
                <a:gd name="T10" fmla="*/ 52 w 52"/>
                <a:gd name="T11" fmla="*/ 24 h 56"/>
                <a:gd name="T12" fmla="*/ 40 w 52"/>
                <a:gd name="T13" fmla="*/ 4 h 56"/>
                <a:gd name="T14" fmla="*/ 26 w 52"/>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6"/>
                <a:gd name="T26" fmla="*/ 52 w 5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6">
                  <a:moveTo>
                    <a:pt x="26" y="0"/>
                  </a:moveTo>
                  <a:lnTo>
                    <a:pt x="24" y="0"/>
                  </a:lnTo>
                  <a:lnTo>
                    <a:pt x="0" y="6"/>
                  </a:lnTo>
                  <a:lnTo>
                    <a:pt x="2" y="42"/>
                  </a:lnTo>
                  <a:lnTo>
                    <a:pt x="36" y="56"/>
                  </a:lnTo>
                  <a:lnTo>
                    <a:pt x="52" y="24"/>
                  </a:lnTo>
                  <a:lnTo>
                    <a:pt x="40"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1" name="Freeform 222"/>
            <p:cNvSpPr>
              <a:spLocks/>
            </p:cNvSpPr>
            <p:nvPr/>
          </p:nvSpPr>
          <p:spPr bwMode="auto">
            <a:xfrm>
              <a:off x="2392" y="2145"/>
              <a:ext cx="64" cy="58"/>
            </a:xfrm>
            <a:custGeom>
              <a:avLst/>
              <a:gdLst>
                <a:gd name="T0" fmla="*/ 30 w 64"/>
                <a:gd name="T1" fmla="*/ 2 h 58"/>
                <a:gd name="T2" fmla="*/ 12 w 64"/>
                <a:gd name="T3" fmla="*/ 10 h 58"/>
                <a:gd name="T4" fmla="*/ 0 w 64"/>
                <a:gd name="T5" fmla="*/ 40 h 58"/>
                <a:gd name="T6" fmla="*/ 34 w 64"/>
                <a:gd name="T7" fmla="*/ 58 h 58"/>
                <a:gd name="T8" fmla="*/ 64 w 64"/>
                <a:gd name="T9" fmla="*/ 30 h 58"/>
                <a:gd name="T10" fmla="*/ 36 w 64"/>
                <a:gd name="T11" fmla="*/ 0 h 58"/>
                <a:gd name="T12" fmla="*/ 30 w 64"/>
                <a:gd name="T13" fmla="*/ 2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30" y="2"/>
                  </a:moveTo>
                  <a:lnTo>
                    <a:pt x="12" y="10"/>
                  </a:lnTo>
                  <a:lnTo>
                    <a:pt x="0" y="40"/>
                  </a:lnTo>
                  <a:lnTo>
                    <a:pt x="34" y="58"/>
                  </a:lnTo>
                  <a:lnTo>
                    <a:pt x="64" y="30"/>
                  </a:lnTo>
                  <a:lnTo>
                    <a:pt x="36" y="0"/>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2" name="Freeform 223"/>
            <p:cNvSpPr>
              <a:spLocks/>
            </p:cNvSpPr>
            <p:nvPr/>
          </p:nvSpPr>
          <p:spPr bwMode="auto">
            <a:xfrm>
              <a:off x="2500" y="2249"/>
              <a:ext cx="58" cy="56"/>
            </a:xfrm>
            <a:custGeom>
              <a:avLst/>
              <a:gdLst>
                <a:gd name="T0" fmla="*/ 20 w 58"/>
                <a:gd name="T1" fmla="*/ 4 h 56"/>
                <a:gd name="T2" fmla="*/ 0 w 58"/>
                <a:gd name="T3" fmla="*/ 14 h 56"/>
                <a:gd name="T4" fmla="*/ 0 w 58"/>
                <a:gd name="T5" fmla="*/ 42 h 56"/>
                <a:gd name="T6" fmla="*/ 28 w 58"/>
                <a:gd name="T7" fmla="*/ 56 h 56"/>
                <a:gd name="T8" fmla="*/ 58 w 58"/>
                <a:gd name="T9" fmla="*/ 24 h 56"/>
                <a:gd name="T10" fmla="*/ 24 w 58"/>
                <a:gd name="T11" fmla="*/ 0 h 56"/>
                <a:gd name="T12" fmla="*/ 20 w 58"/>
                <a:gd name="T13" fmla="*/ 4 h 56"/>
                <a:gd name="T14" fmla="*/ 0 60000 65536"/>
                <a:gd name="T15" fmla="*/ 0 60000 65536"/>
                <a:gd name="T16" fmla="*/ 0 60000 65536"/>
                <a:gd name="T17" fmla="*/ 0 60000 65536"/>
                <a:gd name="T18" fmla="*/ 0 60000 65536"/>
                <a:gd name="T19" fmla="*/ 0 60000 65536"/>
                <a:gd name="T20" fmla="*/ 0 60000 65536"/>
                <a:gd name="T21" fmla="*/ 0 w 58"/>
                <a:gd name="T22" fmla="*/ 0 h 56"/>
                <a:gd name="T23" fmla="*/ 58 w 5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6">
                  <a:moveTo>
                    <a:pt x="20" y="4"/>
                  </a:moveTo>
                  <a:lnTo>
                    <a:pt x="0" y="14"/>
                  </a:lnTo>
                  <a:lnTo>
                    <a:pt x="0" y="42"/>
                  </a:lnTo>
                  <a:lnTo>
                    <a:pt x="28" y="56"/>
                  </a:lnTo>
                  <a:lnTo>
                    <a:pt x="58" y="24"/>
                  </a:lnTo>
                  <a:lnTo>
                    <a:pt x="24" y="0"/>
                  </a:ln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3" name="Freeform 224"/>
            <p:cNvSpPr>
              <a:spLocks/>
            </p:cNvSpPr>
            <p:nvPr/>
          </p:nvSpPr>
          <p:spPr bwMode="auto">
            <a:xfrm>
              <a:off x="2914" y="2499"/>
              <a:ext cx="80" cy="80"/>
            </a:xfrm>
            <a:custGeom>
              <a:avLst/>
              <a:gdLst>
                <a:gd name="T0" fmla="*/ 52 w 80"/>
                <a:gd name="T1" fmla="*/ 80 h 80"/>
                <a:gd name="T2" fmla="*/ 80 w 80"/>
                <a:gd name="T3" fmla="*/ 56 h 80"/>
                <a:gd name="T4" fmla="*/ 62 w 80"/>
                <a:gd name="T5" fmla="*/ 32 h 80"/>
                <a:gd name="T6" fmla="*/ 62 w 80"/>
                <a:gd name="T7" fmla="*/ 32 h 80"/>
                <a:gd name="T8" fmla="*/ 54 w 80"/>
                <a:gd name="T9" fmla="*/ 32 h 80"/>
                <a:gd name="T10" fmla="*/ 54 w 80"/>
                <a:gd name="T11" fmla="*/ 32 h 80"/>
                <a:gd name="T12" fmla="*/ 58 w 80"/>
                <a:gd name="T13" fmla="*/ 26 h 80"/>
                <a:gd name="T14" fmla="*/ 58 w 80"/>
                <a:gd name="T15" fmla="*/ 26 h 80"/>
                <a:gd name="T16" fmla="*/ 50 w 80"/>
                <a:gd name="T17" fmla="*/ 20 h 80"/>
                <a:gd name="T18" fmla="*/ 50 w 80"/>
                <a:gd name="T19" fmla="*/ 20 h 80"/>
                <a:gd name="T20" fmla="*/ 40 w 80"/>
                <a:gd name="T21" fmla="*/ 2 h 80"/>
                <a:gd name="T22" fmla="*/ 12 w 80"/>
                <a:gd name="T23" fmla="*/ 0 h 80"/>
                <a:gd name="T24" fmla="*/ 10 w 80"/>
                <a:gd name="T25" fmla="*/ 4 h 80"/>
                <a:gd name="T26" fmla="*/ 0 w 80"/>
                <a:gd name="T27" fmla="*/ 26 h 80"/>
                <a:gd name="T28" fmla="*/ 0 w 80"/>
                <a:gd name="T29" fmla="*/ 26 h 80"/>
                <a:gd name="T30" fmla="*/ 6 w 80"/>
                <a:gd name="T31" fmla="*/ 36 h 80"/>
                <a:gd name="T32" fmla="*/ 6 w 80"/>
                <a:gd name="T33" fmla="*/ 36 h 80"/>
                <a:gd name="T34" fmla="*/ 10 w 80"/>
                <a:gd name="T35" fmla="*/ 52 h 80"/>
                <a:gd name="T36" fmla="*/ 10 w 80"/>
                <a:gd name="T37" fmla="*/ 52 h 80"/>
                <a:gd name="T38" fmla="*/ 28 w 80"/>
                <a:gd name="T39" fmla="*/ 54 h 80"/>
                <a:gd name="T40" fmla="*/ 28 w 80"/>
                <a:gd name="T41" fmla="*/ 54 h 80"/>
                <a:gd name="T42" fmla="*/ 26 w 80"/>
                <a:gd name="T43" fmla="*/ 62 h 80"/>
                <a:gd name="T44" fmla="*/ 52 w 80"/>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80"/>
                <a:gd name="T71" fmla="*/ 80 w 80"/>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80">
                  <a:moveTo>
                    <a:pt x="52" y="80"/>
                  </a:moveTo>
                  <a:lnTo>
                    <a:pt x="80" y="56"/>
                  </a:lnTo>
                  <a:lnTo>
                    <a:pt x="62" y="32"/>
                  </a:lnTo>
                  <a:lnTo>
                    <a:pt x="54" y="32"/>
                  </a:lnTo>
                  <a:lnTo>
                    <a:pt x="58" y="26"/>
                  </a:lnTo>
                  <a:lnTo>
                    <a:pt x="50" y="20"/>
                  </a:lnTo>
                  <a:lnTo>
                    <a:pt x="40" y="2"/>
                  </a:lnTo>
                  <a:lnTo>
                    <a:pt x="12" y="0"/>
                  </a:lnTo>
                  <a:lnTo>
                    <a:pt x="10" y="4"/>
                  </a:lnTo>
                  <a:lnTo>
                    <a:pt x="0" y="26"/>
                  </a:lnTo>
                  <a:lnTo>
                    <a:pt x="6" y="36"/>
                  </a:lnTo>
                  <a:lnTo>
                    <a:pt x="10" y="52"/>
                  </a:lnTo>
                  <a:lnTo>
                    <a:pt x="28" y="54"/>
                  </a:lnTo>
                  <a:lnTo>
                    <a:pt x="26" y="62"/>
                  </a:lnTo>
                  <a:lnTo>
                    <a:pt x="5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4" name="Freeform 225"/>
            <p:cNvSpPr>
              <a:spLocks/>
            </p:cNvSpPr>
            <p:nvPr/>
          </p:nvSpPr>
          <p:spPr bwMode="auto">
            <a:xfrm>
              <a:off x="2534" y="2201"/>
              <a:ext cx="62" cy="56"/>
            </a:xfrm>
            <a:custGeom>
              <a:avLst/>
              <a:gdLst>
                <a:gd name="T0" fmla="*/ 42 w 62"/>
                <a:gd name="T1" fmla="*/ 56 h 56"/>
                <a:gd name="T2" fmla="*/ 62 w 62"/>
                <a:gd name="T3" fmla="*/ 28 h 56"/>
                <a:gd name="T4" fmla="*/ 52 w 62"/>
                <a:gd name="T5" fmla="*/ 10 h 56"/>
                <a:gd name="T6" fmla="*/ 36 w 62"/>
                <a:gd name="T7" fmla="*/ 0 h 56"/>
                <a:gd name="T8" fmla="*/ 32 w 62"/>
                <a:gd name="T9" fmla="*/ 2 h 56"/>
                <a:gd name="T10" fmla="*/ 16 w 62"/>
                <a:gd name="T11" fmla="*/ 8 h 56"/>
                <a:gd name="T12" fmla="*/ 0 w 62"/>
                <a:gd name="T13" fmla="*/ 38 h 56"/>
                <a:gd name="T14" fmla="*/ 42 w 62"/>
                <a:gd name="T15" fmla="*/ 56 h 5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6"/>
                <a:gd name="T26" fmla="*/ 62 w 6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6">
                  <a:moveTo>
                    <a:pt x="42" y="56"/>
                  </a:moveTo>
                  <a:lnTo>
                    <a:pt x="62" y="28"/>
                  </a:lnTo>
                  <a:lnTo>
                    <a:pt x="52" y="10"/>
                  </a:lnTo>
                  <a:lnTo>
                    <a:pt x="36" y="0"/>
                  </a:lnTo>
                  <a:lnTo>
                    <a:pt x="32" y="2"/>
                  </a:lnTo>
                  <a:lnTo>
                    <a:pt x="16" y="8"/>
                  </a:lnTo>
                  <a:lnTo>
                    <a:pt x="0" y="38"/>
                  </a:lnTo>
                  <a:lnTo>
                    <a:pt x="4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5" name="Freeform 226"/>
            <p:cNvSpPr>
              <a:spLocks/>
            </p:cNvSpPr>
            <p:nvPr/>
          </p:nvSpPr>
          <p:spPr bwMode="auto">
            <a:xfrm>
              <a:off x="2466" y="2157"/>
              <a:ext cx="68" cy="54"/>
            </a:xfrm>
            <a:custGeom>
              <a:avLst/>
              <a:gdLst>
                <a:gd name="T0" fmla="*/ 48 w 68"/>
                <a:gd name="T1" fmla="*/ 10 h 54"/>
                <a:gd name="T2" fmla="*/ 24 w 68"/>
                <a:gd name="T3" fmla="*/ 0 h 54"/>
                <a:gd name="T4" fmla="*/ 20 w 68"/>
                <a:gd name="T5" fmla="*/ 6 h 54"/>
                <a:gd name="T6" fmla="*/ 0 w 68"/>
                <a:gd name="T7" fmla="*/ 32 h 54"/>
                <a:gd name="T8" fmla="*/ 32 w 68"/>
                <a:gd name="T9" fmla="*/ 54 h 54"/>
                <a:gd name="T10" fmla="*/ 68 w 68"/>
                <a:gd name="T11" fmla="*/ 38 h 54"/>
                <a:gd name="T12" fmla="*/ 48 w 68"/>
                <a:gd name="T13" fmla="*/ 10 h 54"/>
                <a:gd name="T14" fmla="*/ 0 60000 65536"/>
                <a:gd name="T15" fmla="*/ 0 60000 65536"/>
                <a:gd name="T16" fmla="*/ 0 60000 65536"/>
                <a:gd name="T17" fmla="*/ 0 60000 65536"/>
                <a:gd name="T18" fmla="*/ 0 60000 65536"/>
                <a:gd name="T19" fmla="*/ 0 60000 65536"/>
                <a:gd name="T20" fmla="*/ 0 60000 65536"/>
                <a:gd name="T21" fmla="*/ 0 w 68"/>
                <a:gd name="T22" fmla="*/ 0 h 54"/>
                <a:gd name="T23" fmla="*/ 68 w 6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4">
                  <a:moveTo>
                    <a:pt x="48" y="10"/>
                  </a:moveTo>
                  <a:lnTo>
                    <a:pt x="24" y="0"/>
                  </a:lnTo>
                  <a:lnTo>
                    <a:pt x="20" y="6"/>
                  </a:lnTo>
                  <a:lnTo>
                    <a:pt x="0" y="32"/>
                  </a:lnTo>
                  <a:lnTo>
                    <a:pt x="32" y="54"/>
                  </a:lnTo>
                  <a:lnTo>
                    <a:pt x="68" y="38"/>
                  </a:lnTo>
                  <a:lnTo>
                    <a:pt x="4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6" name="Freeform 227"/>
            <p:cNvSpPr>
              <a:spLocks/>
            </p:cNvSpPr>
            <p:nvPr/>
          </p:nvSpPr>
          <p:spPr bwMode="auto">
            <a:xfrm>
              <a:off x="2716" y="2325"/>
              <a:ext cx="52" cy="68"/>
            </a:xfrm>
            <a:custGeom>
              <a:avLst/>
              <a:gdLst>
                <a:gd name="T0" fmla="*/ 52 w 52"/>
                <a:gd name="T1" fmla="*/ 34 h 68"/>
                <a:gd name="T2" fmla="*/ 40 w 52"/>
                <a:gd name="T3" fmla="*/ 0 h 68"/>
                <a:gd name="T4" fmla="*/ 32 w 52"/>
                <a:gd name="T5" fmla="*/ 4 h 68"/>
                <a:gd name="T6" fmla="*/ 8 w 52"/>
                <a:gd name="T7" fmla="*/ 14 h 68"/>
                <a:gd name="T8" fmla="*/ 0 w 52"/>
                <a:gd name="T9" fmla="*/ 40 h 68"/>
                <a:gd name="T10" fmla="*/ 28 w 52"/>
                <a:gd name="T11" fmla="*/ 68 h 68"/>
                <a:gd name="T12" fmla="*/ 52 w 52"/>
                <a:gd name="T13" fmla="*/ 34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52" y="34"/>
                  </a:moveTo>
                  <a:lnTo>
                    <a:pt x="40" y="0"/>
                  </a:lnTo>
                  <a:lnTo>
                    <a:pt x="32" y="4"/>
                  </a:lnTo>
                  <a:lnTo>
                    <a:pt x="8" y="14"/>
                  </a:lnTo>
                  <a:lnTo>
                    <a:pt x="0" y="40"/>
                  </a:lnTo>
                  <a:lnTo>
                    <a:pt x="28" y="68"/>
                  </a:lnTo>
                  <a:lnTo>
                    <a:pt x="5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7" name="Freeform 228"/>
            <p:cNvSpPr>
              <a:spLocks/>
            </p:cNvSpPr>
            <p:nvPr/>
          </p:nvSpPr>
          <p:spPr bwMode="auto">
            <a:xfrm>
              <a:off x="2566" y="2331"/>
              <a:ext cx="60" cy="60"/>
            </a:xfrm>
            <a:custGeom>
              <a:avLst/>
              <a:gdLst>
                <a:gd name="T0" fmla="*/ 40 w 60"/>
                <a:gd name="T1" fmla="*/ 0 h 60"/>
                <a:gd name="T2" fmla="*/ 34 w 60"/>
                <a:gd name="T3" fmla="*/ 2 h 60"/>
                <a:gd name="T4" fmla="*/ 22 w 60"/>
                <a:gd name="T5" fmla="*/ 8 h 60"/>
                <a:gd name="T6" fmla="*/ 22 w 60"/>
                <a:gd name="T7" fmla="*/ 8 h 60"/>
                <a:gd name="T8" fmla="*/ 14 w 60"/>
                <a:gd name="T9" fmla="*/ 12 h 60"/>
                <a:gd name="T10" fmla="*/ 6 w 60"/>
                <a:gd name="T11" fmla="*/ 16 h 60"/>
                <a:gd name="T12" fmla="*/ 0 w 60"/>
                <a:gd name="T13" fmla="*/ 48 h 60"/>
                <a:gd name="T14" fmla="*/ 30 w 60"/>
                <a:gd name="T15" fmla="*/ 60 h 60"/>
                <a:gd name="T16" fmla="*/ 44 w 60"/>
                <a:gd name="T17" fmla="*/ 48 h 60"/>
                <a:gd name="T18" fmla="*/ 44 w 60"/>
                <a:gd name="T19" fmla="*/ 48 h 60"/>
                <a:gd name="T20" fmla="*/ 52 w 60"/>
                <a:gd name="T21" fmla="*/ 42 h 60"/>
                <a:gd name="T22" fmla="*/ 52 w 60"/>
                <a:gd name="T23" fmla="*/ 42 h 60"/>
                <a:gd name="T24" fmla="*/ 60 w 60"/>
                <a:gd name="T25" fmla="*/ 36 h 60"/>
                <a:gd name="T26" fmla="*/ 54 w 60"/>
                <a:gd name="T27" fmla="*/ 16 h 60"/>
                <a:gd name="T28" fmla="*/ 40 w 60"/>
                <a:gd name="T29" fmla="*/ 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0"/>
                <a:gd name="T47" fmla="*/ 60 w 6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0">
                  <a:moveTo>
                    <a:pt x="40" y="0"/>
                  </a:moveTo>
                  <a:lnTo>
                    <a:pt x="34" y="2"/>
                  </a:lnTo>
                  <a:lnTo>
                    <a:pt x="22" y="8"/>
                  </a:lnTo>
                  <a:lnTo>
                    <a:pt x="14" y="12"/>
                  </a:lnTo>
                  <a:lnTo>
                    <a:pt x="6" y="16"/>
                  </a:lnTo>
                  <a:lnTo>
                    <a:pt x="0" y="48"/>
                  </a:lnTo>
                  <a:lnTo>
                    <a:pt x="30" y="60"/>
                  </a:lnTo>
                  <a:lnTo>
                    <a:pt x="44" y="48"/>
                  </a:lnTo>
                  <a:lnTo>
                    <a:pt x="52" y="42"/>
                  </a:lnTo>
                  <a:lnTo>
                    <a:pt x="60" y="36"/>
                  </a:lnTo>
                  <a:lnTo>
                    <a:pt x="54" y="16"/>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8" name="Freeform 229"/>
            <p:cNvSpPr>
              <a:spLocks/>
            </p:cNvSpPr>
            <p:nvPr/>
          </p:nvSpPr>
          <p:spPr bwMode="auto">
            <a:xfrm>
              <a:off x="2690" y="2273"/>
              <a:ext cx="58" cy="52"/>
            </a:xfrm>
            <a:custGeom>
              <a:avLst/>
              <a:gdLst>
                <a:gd name="T0" fmla="*/ 58 w 58"/>
                <a:gd name="T1" fmla="*/ 28 h 52"/>
                <a:gd name="T2" fmla="*/ 40 w 58"/>
                <a:gd name="T3" fmla="*/ 0 h 52"/>
                <a:gd name="T4" fmla="*/ 34 w 58"/>
                <a:gd name="T5" fmla="*/ 2 h 52"/>
                <a:gd name="T6" fmla="*/ 18 w 58"/>
                <a:gd name="T7" fmla="*/ 4 h 52"/>
                <a:gd name="T8" fmla="*/ 0 w 58"/>
                <a:gd name="T9" fmla="*/ 20 h 52"/>
                <a:gd name="T10" fmla="*/ 12 w 58"/>
                <a:gd name="T11" fmla="*/ 50 h 52"/>
                <a:gd name="T12" fmla="*/ 38 w 58"/>
                <a:gd name="T13" fmla="*/ 52 h 52"/>
                <a:gd name="T14" fmla="*/ 58 w 58"/>
                <a:gd name="T15" fmla="*/ 28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58" y="28"/>
                  </a:moveTo>
                  <a:lnTo>
                    <a:pt x="40" y="0"/>
                  </a:lnTo>
                  <a:lnTo>
                    <a:pt x="34" y="2"/>
                  </a:lnTo>
                  <a:lnTo>
                    <a:pt x="18" y="4"/>
                  </a:lnTo>
                  <a:lnTo>
                    <a:pt x="0" y="20"/>
                  </a:lnTo>
                  <a:lnTo>
                    <a:pt x="12" y="50"/>
                  </a:lnTo>
                  <a:lnTo>
                    <a:pt x="38" y="52"/>
                  </a:lnTo>
                  <a:lnTo>
                    <a:pt x="5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9" name="Freeform 230"/>
            <p:cNvSpPr>
              <a:spLocks/>
            </p:cNvSpPr>
            <p:nvPr/>
          </p:nvSpPr>
          <p:spPr bwMode="auto">
            <a:xfrm>
              <a:off x="2628" y="2291"/>
              <a:ext cx="56" cy="60"/>
            </a:xfrm>
            <a:custGeom>
              <a:avLst/>
              <a:gdLst>
                <a:gd name="T0" fmla="*/ 24 w 56"/>
                <a:gd name="T1" fmla="*/ 4 h 60"/>
                <a:gd name="T2" fmla="*/ 18 w 56"/>
                <a:gd name="T3" fmla="*/ 6 h 60"/>
                <a:gd name="T4" fmla="*/ 4 w 56"/>
                <a:gd name="T5" fmla="*/ 14 h 60"/>
                <a:gd name="T6" fmla="*/ 0 w 56"/>
                <a:gd name="T7" fmla="*/ 42 h 60"/>
                <a:gd name="T8" fmla="*/ 28 w 56"/>
                <a:gd name="T9" fmla="*/ 60 h 60"/>
                <a:gd name="T10" fmla="*/ 56 w 56"/>
                <a:gd name="T11" fmla="*/ 32 h 60"/>
                <a:gd name="T12" fmla="*/ 32 w 56"/>
                <a:gd name="T13" fmla="*/ 0 h 60"/>
                <a:gd name="T14" fmla="*/ 24 w 56"/>
                <a:gd name="T15" fmla="*/ 4 h 6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0"/>
                <a:gd name="T26" fmla="*/ 56 w 5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0">
                  <a:moveTo>
                    <a:pt x="24" y="4"/>
                  </a:moveTo>
                  <a:lnTo>
                    <a:pt x="18" y="6"/>
                  </a:lnTo>
                  <a:lnTo>
                    <a:pt x="4" y="14"/>
                  </a:lnTo>
                  <a:lnTo>
                    <a:pt x="0" y="42"/>
                  </a:lnTo>
                  <a:lnTo>
                    <a:pt x="28" y="60"/>
                  </a:lnTo>
                  <a:lnTo>
                    <a:pt x="56" y="32"/>
                  </a:lnTo>
                  <a:lnTo>
                    <a:pt x="32" y="0"/>
                  </a:ln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0" name="Freeform 231"/>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4" y="258"/>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9" name="Text Box 232"/>
          <p:cNvSpPr txBox="1">
            <a:spLocks noChangeArrowheads="1"/>
          </p:cNvSpPr>
          <p:nvPr/>
        </p:nvSpPr>
        <p:spPr bwMode="auto">
          <a:xfrm>
            <a:off x="2165350" y="5788025"/>
            <a:ext cx="320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0"/>
              </a:spcBef>
            </a:pPr>
            <a:r>
              <a:rPr lang="en-US" sz="800" dirty="0"/>
              <a:t>AS</a:t>
            </a:r>
          </a:p>
        </p:txBody>
      </p:sp>
      <p:grpSp>
        <p:nvGrpSpPr>
          <p:cNvPr id="26" name="Group 233"/>
          <p:cNvGrpSpPr>
            <a:grpSpLocks/>
          </p:cNvGrpSpPr>
          <p:nvPr/>
        </p:nvGrpSpPr>
        <p:grpSpPr bwMode="auto">
          <a:xfrm>
            <a:off x="2178050" y="5486400"/>
            <a:ext cx="139700" cy="211138"/>
            <a:chOff x="2408" y="2210"/>
            <a:chExt cx="922" cy="436"/>
          </a:xfrm>
          <a:solidFill>
            <a:srgbClr val="92D050"/>
          </a:solidFill>
        </p:grpSpPr>
        <p:sp>
          <p:nvSpPr>
            <p:cNvPr id="2149" name="Freeform 234"/>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0" name="Freeform 235"/>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1" name="Freeform 236"/>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2" name="Freeform 237"/>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3" name="Freeform 238"/>
            <p:cNvSpPr>
              <a:spLocks noEditPoints="1"/>
            </p:cNvSpPr>
            <p:nvPr/>
          </p:nvSpPr>
          <p:spPr bwMode="auto">
            <a:xfrm>
              <a:off x="2408" y="2210"/>
              <a:ext cx="426" cy="278"/>
            </a:xfrm>
            <a:custGeom>
              <a:avLst/>
              <a:gdLst>
                <a:gd name="T0" fmla="*/ 260 w 426"/>
                <a:gd name="T1" fmla="*/ 22 h 278"/>
                <a:gd name="T2" fmla="*/ 204 w 426"/>
                <a:gd name="T3" fmla="*/ 28 h 278"/>
                <a:gd name="T4" fmla="*/ 170 w 426"/>
                <a:gd name="T5" fmla="*/ 40 h 278"/>
                <a:gd name="T6" fmla="*/ 128 w 426"/>
                <a:gd name="T7" fmla="*/ 56 h 278"/>
                <a:gd name="T8" fmla="*/ 72 w 426"/>
                <a:gd name="T9" fmla="*/ 58 h 278"/>
                <a:gd name="T10" fmla="*/ 38 w 426"/>
                <a:gd name="T11" fmla="*/ 38 h 278"/>
                <a:gd name="T12" fmla="*/ 12 w 426"/>
                <a:gd name="T13" fmla="*/ 48 h 278"/>
                <a:gd name="T14" fmla="*/ 36 w 426"/>
                <a:gd name="T15" fmla="*/ 108 h 278"/>
                <a:gd name="T16" fmla="*/ 56 w 426"/>
                <a:gd name="T17" fmla="*/ 136 h 278"/>
                <a:gd name="T18" fmla="*/ 86 w 426"/>
                <a:gd name="T19" fmla="*/ 150 h 278"/>
                <a:gd name="T20" fmla="*/ 110 w 426"/>
                <a:gd name="T21" fmla="*/ 168 h 278"/>
                <a:gd name="T22" fmla="*/ 124 w 426"/>
                <a:gd name="T23" fmla="*/ 198 h 278"/>
                <a:gd name="T24" fmla="*/ 136 w 426"/>
                <a:gd name="T25" fmla="*/ 218 h 278"/>
                <a:gd name="T26" fmla="*/ 156 w 426"/>
                <a:gd name="T27" fmla="*/ 244 h 278"/>
                <a:gd name="T28" fmla="*/ 174 w 426"/>
                <a:gd name="T29" fmla="*/ 262 h 278"/>
                <a:gd name="T30" fmla="*/ 216 w 426"/>
                <a:gd name="T31" fmla="*/ 260 h 278"/>
                <a:gd name="T32" fmla="*/ 250 w 426"/>
                <a:gd name="T33" fmla="*/ 268 h 278"/>
                <a:gd name="T34" fmla="*/ 270 w 426"/>
                <a:gd name="T35" fmla="*/ 262 h 278"/>
                <a:gd name="T36" fmla="*/ 298 w 426"/>
                <a:gd name="T37" fmla="*/ 254 h 278"/>
                <a:gd name="T38" fmla="*/ 328 w 426"/>
                <a:gd name="T39" fmla="*/ 242 h 278"/>
                <a:gd name="T40" fmla="*/ 344 w 426"/>
                <a:gd name="T41" fmla="*/ 242 h 278"/>
                <a:gd name="T42" fmla="*/ 410 w 426"/>
                <a:gd name="T43" fmla="*/ 270 h 278"/>
                <a:gd name="T44" fmla="*/ 404 w 426"/>
                <a:gd name="T45" fmla="*/ 230 h 278"/>
                <a:gd name="T46" fmla="*/ 412 w 426"/>
                <a:gd name="T47" fmla="*/ 202 h 278"/>
                <a:gd name="T48" fmla="*/ 426 w 426"/>
                <a:gd name="T49" fmla="*/ 164 h 278"/>
                <a:gd name="T50" fmla="*/ 366 w 426"/>
                <a:gd name="T51" fmla="*/ 56 h 278"/>
                <a:gd name="T52" fmla="*/ 320 w 426"/>
                <a:gd name="T53" fmla="*/ 6 h 278"/>
                <a:gd name="T54" fmla="*/ 294 w 426"/>
                <a:gd name="T55" fmla="*/ 12 h 278"/>
                <a:gd name="T56" fmla="*/ 340 w 426"/>
                <a:gd name="T57" fmla="*/ 36 h 278"/>
                <a:gd name="T58" fmla="*/ 380 w 426"/>
                <a:gd name="T59" fmla="*/ 98 h 278"/>
                <a:gd name="T60" fmla="*/ 412 w 426"/>
                <a:gd name="T61" fmla="*/ 164 h 278"/>
                <a:gd name="T62" fmla="*/ 400 w 426"/>
                <a:gd name="T63" fmla="*/ 200 h 278"/>
                <a:gd name="T64" fmla="*/ 390 w 426"/>
                <a:gd name="T65" fmla="*/ 232 h 278"/>
                <a:gd name="T66" fmla="*/ 402 w 426"/>
                <a:gd name="T67" fmla="*/ 260 h 278"/>
                <a:gd name="T68" fmla="*/ 360 w 426"/>
                <a:gd name="T69" fmla="*/ 254 h 278"/>
                <a:gd name="T70" fmla="*/ 320 w 426"/>
                <a:gd name="T71" fmla="*/ 232 h 278"/>
                <a:gd name="T72" fmla="*/ 278 w 426"/>
                <a:gd name="T73" fmla="*/ 244 h 278"/>
                <a:gd name="T74" fmla="*/ 258 w 426"/>
                <a:gd name="T75" fmla="*/ 246 h 278"/>
                <a:gd name="T76" fmla="*/ 236 w 426"/>
                <a:gd name="T77" fmla="*/ 248 h 278"/>
                <a:gd name="T78" fmla="*/ 202 w 426"/>
                <a:gd name="T79" fmla="*/ 260 h 278"/>
                <a:gd name="T80" fmla="*/ 186 w 426"/>
                <a:gd name="T81" fmla="*/ 254 h 278"/>
                <a:gd name="T82" fmla="*/ 166 w 426"/>
                <a:gd name="T83" fmla="*/ 236 h 278"/>
                <a:gd name="T84" fmla="*/ 148 w 426"/>
                <a:gd name="T85" fmla="*/ 212 h 278"/>
                <a:gd name="T86" fmla="*/ 134 w 426"/>
                <a:gd name="T87" fmla="*/ 190 h 278"/>
                <a:gd name="T88" fmla="*/ 108 w 426"/>
                <a:gd name="T89" fmla="*/ 150 h 278"/>
                <a:gd name="T90" fmla="*/ 94 w 426"/>
                <a:gd name="T91" fmla="*/ 142 h 278"/>
                <a:gd name="T92" fmla="*/ 64 w 426"/>
                <a:gd name="T93" fmla="*/ 126 h 278"/>
                <a:gd name="T94" fmla="*/ 30 w 426"/>
                <a:gd name="T95" fmla="*/ 86 h 278"/>
                <a:gd name="T96" fmla="*/ 14 w 426"/>
                <a:gd name="T97" fmla="*/ 64 h 278"/>
                <a:gd name="T98" fmla="*/ 26 w 426"/>
                <a:gd name="T99" fmla="*/ 46 h 278"/>
                <a:gd name="T100" fmla="*/ 46 w 426"/>
                <a:gd name="T101" fmla="*/ 62 h 278"/>
                <a:gd name="T102" fmla="*/ 130 w 426"/>
                <a:gd name="T103" fmla="*/ 68 h 278"/>
                <a:gd name="T104" fmla="*/ 174 w 426"/>
                <a:gd name="T105" fmla="*/ 52 h 278"/>
                <a:gd name="T106" fmla="*/ 208 w 426"/>
                <a:gd name="T107" fmla="*/ 40 h 278"/>
                <a:gd name="T108" fmla="*/ 274 w 426"/>
                <a:gd name="T109" fmla="*/ 18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278"/>
                <a:gd name="T167" fmla="*/ 426 w 426"/>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278">
                  <a:moveTo>
                    <a:pt x="292" y="0"/>
                  </a:moveTo>
                  <a:lnTo>
                    <a:pt x="266" y="8"/>
                  </a:lnTo>
                  <a:lnTo>
                    <a:pt x="260" y="22"/>
                  </a:lnTo>
                  <a:lnTo>
                    <a:pt x="238" y="28"/>
                  </a:lnTo>
                  <a:lnTo>
                    <a:pt x="204" y="28"/>
                  </a:lnTo>
                  <a:lnTo>
                    <a:pt x="194" y="40"/>
                  </a:lnTo>
                  <a:lnTo>
                    <a:pt x="170" y="40"/>
                  </a:lnTo>
                  <a:lnTo>
                    <a:pt x="148" y="50"/>
                  </a:lnTo>
                  <a:lnTo>
                    <a:pt x="128" y="56"/>
                  </a:lnTo>
                  <a:lnTo>
                    <a:pt x="92" y="56"/>
                  </a:lnTo>
                  <a:lnTo>
                    <a:pt x="72" y="58"/>
                  </a:lnTo>
                  <a:lnTo>
                    <a:pt x="52" y="50"/>
                  </a:lnTo>
                  <a:lnTo>
                    <a:pt x="38" y="38"/>
                  </a:lnTo>
                  <a:lnTo>
                    <a:pt x="16" y="30"/>
                  </a:lnTo>
                  <a:lnTo>
                    <a:pt x="12" y="48"/>
                  </a:lnTo>
                  <a:lnTo>
                    <a:pt x="0" y="64"/>
                  </a:lnTo>
                  <a:lnTo>
                    <a:pt x="14" y="86"/>
                  </a:lnTo>
                  <a:lnTo>
                    <a:pt x="36" y="108"/>
                  </a:lnTo>
                  <a:lnTo>
                    <a:pt x="48" y="118"/>
                  </a:lnTo>
                  <a:lnTo>
                    <a:pt x="56" y="136"/>
                  </a:lnTo>
                  <a:lnTo>
                    <a:pt x="76" y="140"/>
                  </a:lnTo>
                  <a:lnTo>
                    <a:pt x="86" y="150"/>
                  </a:lnTo>
                  <a:lnTo>
                    <a:pt x="100" y="158"/>
                  </a:lnTo>
                  <a:lnTo>
                    <a:pt x="110" y="168"/>
                  </a:lnTo>
                  <a:lnTo>
                    <a:pt x="118" y="180"/>
                  </a:lnTo>
                  <a:lnTo>
                    <a:pt x="124" y="198"/>
                  </a:lnTo>
                  <a:lnTo>
                    <a:pt x="136" y="208"/>
                  </a:lnTo>
                  <a:lnTo>
                    <a:pt x="136" y="218"/>
                  </a:lnTo>
                  <a:lnTo>
                    <a:pt x="154" y="228"/>
                  </a:lnTo>
                  <a:lnTo>
                    <a:pt x="156" y="244"/>
                  </a:lnTo>
                  <a:lnTo>
                    <a:pt x="172" y="252"/>
                  </a:lnTo>
                  <a:lnTo>
                    <a:pt x="174" y="262"/>
                  </a:lnTo>
                  <a:lnTo>
                    <a:pt x="192" y="272"/>
                  </a:lnTo>
                  <a:lnTo>
                    <a:pt x="206" y="272"/>
                  </a:lnTo>
                  <a:lnTo>
                    <a:pt x="216" y="260"/>
                  </a:lnTo>
                  <a:lnTo>
                    <a:pt x="234" y="260"/>
                  </a:lnTo>
                  <a:lnTo>
                    <a:pt x="250" y="268"/>
                  </a:lnTo>
                  <a:lnTo>
                    <a:pt x="260" y="258"/>
                  </a:lnTo>
                  <a:lnTo>
                    <a:pt x="270" y="262"/>
                  </a:lnTo>
                  <a:lnTo>
                    <a:pt x="282" y="256"/>
                  </a:lnTo>
                  <a:lnTo>
                    <a:pt x="298" y="254"/>
                  </a:lnTo>
                  <a:lnTo>
                    <a:pt x="312" y="260"/>
                  </a:lnTo>
                  <a:lnTo>
                    <a:pt x="328" y="242"/>
                  </a:lnTo>
                  <a:lnTo>
                    <a:pt x="338" y="236"/>
                  </a:lnTo>
                  <a:lnTo>
                    <a:pt x="344" y="242"/>
                  </a:lnTo>
                  <a:lnTo>
                    <a:pt x="350" y="262"/>
                  </a:lnTo>
                  <a:lnTo>
                    <a:pt x="380" y="278"/>
                  </a:lnTo>
                  <a:lnTo>
                    <a:pt x="410" y="270"/>
                  </a:lnTo>
                  <a:lnTo>
                    <a:pt x="418" y="252"/>
                  </a:lnTo>
                  <a:lnTo>
                    <a:pt x="404" y="230"/>
                  </a:lnTo>
                  <a:lnTo>
                    <a:pt x="408" y="222"/>
                  </a:lnTo>
                  <a:lnTo>
                    <a:pt x="412" y="202"/>
                  </a:lnTo>
                  <a:lnTo>
                    <a:pt x="416" y="184"/>
                  </a:lnTo>
                  <a:lnTo>
                    <a:pt x="424" y="168"/>
                  </a:lnTo>
                  <a:lnTo>
                    <a:pt x="426" y="164"/>
                  </a:lnTo>
                  <a:lnTo>
                    <a:pt x="408" y="114"/>
                  </a:lnTo>
                  <a:lnTo>
                    <a:pt x="388" y="92"/>
                  </a:lnTo>
                  <a:lnTo>
                    <a:pt x="366" y="56"/>
                  </a:lnTo>
                  <a:lnTo>
                    <a:pt x="350" y="28"/>
                  </a:lnTo>
                  <a:lnTo>
                    <a:pt x="320" y="6"/>
                  </a:lnTo>
                  <a:lnTo>
                    <a:pt x="294" y="0"/>
                  </a:lnTo>
                  <a:lnTo>
                    <a:pt x="292" y="0"/>
                  </a:lnTo>
                  <a:close/>
                  <a:moveTo>
                    <a:pt x="294" y="12"/>
                  </a:moveTo>
                  <a:lnTo>
                    <a:pt x="294" y="12"/>
                  </a:lnTo>
                  <a:lnTo>
                    <a:pt x="316" y="16"/>
                  </a:lnTo>
                  <a:lnTo>
                    <a:pt x="340" y="36"/>
                  </a:lnTo>
                  <a:lnTo>
                    <a:pt x="356" y="62"/>
                  </a:lnTo>
                  <a:lnTo>
                    <a:pt x="380" y="98"/>
                  </a:lnTo>
                  <a:lnTo>
                    <a:pt x="398" y="120"/>
                  </a:lnTo>
                  <a:lnTo>
                    <a:pt x="412" y="164"/>
                  </a:lnTo>
                  <a:lnTo>
                    <a:pt x="406" y="180"/>
                  </a:lnTo>
                  <a:lnTo>
                    <a:pt x="400" y="200"/>
                  </a:lnTo>
                  <a:lnTo>
                    <a:pt x="398" y="218"/>
                  </a:lnTo>
                  <a:lnTo>
                    <a:pt x="390" y="232"/>
                  </a:lnTo>
                  <a:lnTo>
                    <a:pt x="404" y="252"/>
                  </a:lnTo>
                  <a:lnTo>
                    <a:pt x="402" y="260"/>
                  </a:lnTo>
                  <a:lnTo>
                    <a:pt x="382" y="264"/>
                  </a:lnTo>
                  <a:lnTo>
                    <a:pt x="360" y="254"/>
                  </a:lnTo>
                  <a:lnTo>
                    <a:pt x="356" y="236"/>
                  </a:lnTo>
                  <a:lnTo>
                    <a:pt x="340" y="222"/>
                  </a:lnTo>
                  <a:lnTo>
                    <a:pt x="320" y="232"/>
                  </a:lnTo>
                  <a:lnTo>
                    <a:pt x="308" y="244"/>
                  </a:lnTo>
                  <a:lnTo>
                    <a:pt x="300" y="240"/>
                  </a:lnTo>
                  <a:lnTo>
                    <a:pt x="278" y="244"/>
                  </a:lnTo>
                  <a:lnTo>
                    <a:pt x="270" y="248"/>
                  </a:lnTo>
                  <a:lnTo>
                    <a:pt x="258" y="246"/>
                  </a:lnTo>
                  <a:lnTo>
                    <a:pt x="248" y="254"/>
                  </a:lnTo>
                  <a:lnTo>
                    <a:pt x="236" y="248"/>
                  </a:lnTo>
                  <a:lnTo>
                    <a:pt x="212" y="248"/>
                  </a:lnTo>
                  <a:lnTo>
                    <a:pt x="202" y="260"/>
                  </a:lnTo>
                  <a:lnTo>
                    <a:pt x="194" y="260"/>
                  </a:lnTo>
                  <a:lnTo>
                    <a:pt x="186" y="254"/>
                  </a:lnTo>
                  <a:lnTo>
                    <a:pt x="182" y="242"/>
                  </a:lnTo>
                  <a:lnTo>
                    <a:pt x="166" y="236"/>
                  </a:lnTo>
                  <a:lnTo>
                    <a:pt x="164" y="220"/>
                  </a:lnTo>
                  <a:lnTo>
                    <a:pt x="148" y="212"/>
                  </a:lnTo>
                  <a:lnTo>
                    <a:pt x="148" y="202"/>
                  </a:lnTo>
                  <a:lnTo>
                    <a:pt x="134" y="190"/>
                  </a:lnTo>
                  <a:lnTo>
                    <a:pt x="130" y="176"/>
                  </a:lnTo>
                  <a:lnTo>
                    <a:pt x="118" y="160"/>
                  </a:lnTo>
                  <a:lnTo>
                    <a:pt x="108" y="150"/>
                  </a:lnTo>
                  <a:lnTo>
                    <a:pt x="106" y="150"/>
                  </a:lnTo>
                  <a:lnTo>
                    <a:pt x="94" y="142"/>
                  </a:lnTo>
                  <a:lnTo>
                    <a:pt x="82" y="130"/>
                  </a:lnTo>
                  <a:lnTo>
                    <a:pt x="64" y="126"/>
                  </a:lnTo>
                  <a:lnTo>
                    <a:pt x="58" y="110"/>
                  </a:lnTo>
                  <a:lnTo>
                    <a:pt x="44" y="98"/>
                  </a:lnTo>
                  <a:lnTo>
                    <a:pt x="30" y="86"/>
                  </a:lnTo>
                  <a:lnTo>
                    <a:pt x="22" y="78"/>
                  </a:lnTo>
                  <a:lnTo>
                    <a:pt x="14" y="64"/>
                  </a:lnTo>
                  <a:lnTo>
                    <a:pt x="24" y="54"/>
                  </a:lnTo>
                  <a:lnTo>
                    <a:pt x="26" y="46"/>
                  </a:lnTo>
                  <a:lnTo>
                    <a:pt x="30" y="48"/>
                  </a:lnTo>
                  <a:lnTo>
                    <a:pt x="46" y="62"/>
                  </a:lnTo>
                  <a:lnTo>
                    <a:pt x="70" y="70"/>
                  </a:lnTo>
                  <a:lnTo>
                    <a:pt x="94" y="68"/>
                  </a:lnTo>
                  <a:lnTo>
                    <a:pt x="114" y="68"/>
                  </a:lnTo>
                  <a:lnTo>
                    <a:pt x="130" y="68"/>
                  </a:lnTo>
                  <a:lnTo>
                    <a:pt x="152" y="62"/>
                  </a:lnTo>
                  <a:lnTo>
                    <a:pt x="174" y="52"/>
                  </a:lnTo>
                  <a:lnTo>
                    <a:pt x="198" y="52"/>
                  </a:lnTo>
                  <a:lnTo>
                    <a:pt x="208" y="40"/>
                  </a:lnTo>
                  <a:lnTo>
                    <a:pt x="240" y="40"/>
                  </a:lnTo>
                  <a:lnTo>
                    <a:pt x="270" y="32"/>
                  </a:lnTo>
                  <a:lnTo>
                    <a:pt x="274" y="18"/>
                  </a:lnTo>
                  <a:lnTo>
                    <a:pt x="294" y="12"/>
                  </a:lnTo>
                  <a:close/>
                </a:path>
              </a:pathLst>
            </a:custGeom>
            <a:grpFill/>
            <a:ln w="9525">
              <a:noFill/>
              <a:round/>
              <a:headEnd/>
              <a:tailEnd/>
            </a:ln>
          </p:spPr>
          <p:txBody>
            <a:bodyPr/>
            <a:lstStyle/>
            <a:p>
              <a:pPr>
                <a:defRPr/>
              </a:pPr>
              <a:endParaRPr lang="en-US" dirty="0"/>
            </a:p>
          </p:txBody>
        </p:sp>
        <p:sp>
          <p:nvSpPr>
            <p:cNvPr id="2154" name="Freeform 239"/>
            <p:cNvSpPr>
              <a:spLocks noEditPoints="1"/>
            </p:cNvSpPr>
            <p:nvPr/>
          </p:nvSpPr>
          <p:spPr bwMode="auto">
            <a:xfrm>
              <a:off x="2904" y="2464"/>
              <a:ext cx="426" cy="182"/>
            </a:xfrm>
            <a:custGeom>
              <a:avLst/>
              <a:gdLst>
                <a:gd name="T0" fmla="*/ 76 w 426"/>
                <a:gd name="T1" fmla="*/ 12 h 182"/>
                <a:gd name="T2" fmla="*/ 28 w 426"/>
                <a:gd name="T3" fmla="*/ 28 h 182"/>
                <a:gd name="T4" fmla="*/ 0 w 426"/>
                <a:gd name="T5" fmla="*/ 44 h 182"/>
                <a:gd name="T6" fmla="*/ 42 w 426"/>
                <a:gd name="T7" fmla="*/ 98 h 182"/>
                <a:gd name="T8" fmla="*/ 72 w 426"/>
                <a:gd name="T9" fmla="*/ 142 h 182"/>
                <a:gd name="T10" fmla="*/ 138 w 426"/>
                <a:gd name="T11" fmla="*/ 136 h 182"/>
                <a:gd name="T12" fmla="*/ 166 w 426"/>
                <a:gd name="T13" fmla="*/ 156 h 182"/>
                <a:gd name="T14" fmla="*/ 186 w 426"/>
                <a:gd name="T15" fmla="*/ 164 h 182"/>
                <a:gd name="T16" fmla="*/ 212 w 426"/>
                <a:gd name="T17" fmla="*/ 174 h 182"/>
                <a:gd name="T18" fmla="*/ 238 w 426"/>
                <a:gd name="T19" fmla="*/ 168 h 182"/>
                <a:gd name="T20" fmla="*/ 286 w 426"/>
                <a:gd name="T21" fmla="*/ 170 h 182"/>
                <a:gd name="T22" fmla="*/ 322 w 426"/>
                <a:gd name="T23" fmla="*/ 180 h 182"/>
                <a:gd name="T24" fmla="*/ 372 w 426"/>
                <a:gd name="T25" fmla="*/ 174 h 182"/>
                <a:gd name="T26" fmla="*/ 412 w 426"/>
                <a:gd name="T27" fmla="*/ 170 h 182"/>
                <a:gd name="T28" fmla="*/ 408 w 426"/>
                <a:gd name="T29" fmla="*/ 122 h 182"/>
                <a:gd name="T30" fmla="*/ 370 w 426"/>
                <a:gd name="T31" fmla="*/ 100 h 182"/>
                <a:gd name="T32" fmla="*/ 342 w 426"/>
                <a:gd name="T33" fmla="*/ 92 h 182"/>
                <a:gd name="T34" fmla="*/ 328 w 426"/>
                <a:gd name="T35" fmla="*/ 72 h 182"/>
                <a:gd name="T36" fmla="*/ 286 w 426"/>
                <a:gd name="T37" fmla="*/ 52 h 182"/>
                <a:gd name="T38" fmla="*/ 240 w 426"/>
                <a:gd name="T39" fmla="*/ 46 h 182"/>
                <a:gd name="T40" fmla="*/ 214 w 426"/>
                <a:gd name="T41" fmla="*/ 26 h 182"/>
                <a:gd name="T42" fmla="*/ 174 w 426"/>
                <a:gd name="T43" fmla="*/ 18 h 182"/>
                <a:gd name="T44" fmla="*/ 120 w 426"/>
                <a:gd name="T45" fmla="*/ 12 h 182"/>
                <a:gd name="T46" fmla="*/ 170 w 426"/>
                <a:gd name="T47" fmla="*/ 30 h 182"/>
                <a:gd name="T48" fmla="*/ 206 w 426"/>
                <a:gd name="T49" fmla="*/ 34 h 182"/>
                <a:gd name="T50" fmla="*/ 256 w 426"/>
                <a:gd name="T51" fmla="*/ 58 h 182"/>
                <a:gd name="T52" fmla="*/ 298 w 426"/>
                <a:gd name="T53" fmla="*/ 60 h 182"/>
                <a:gd name="T54" fmla="*/ 320 w 426"/>
                <a:gd name="T55" fmla="*/ 80 h 182"/>
                <a:gd name="T56" fmla="*/ 332 w 426"/>
                <a:gd name="T57" fmla="*/ 106 h 182"/>
                <a:gd name="T58" fmla="*/ 362 w 426"/>
                <a:gd name="T59" fmla="*/ 110 h 182"/>
                <a:gd name="T60" fmla="*/ 404 w 426"/>
                <a:gd name="T61" fmla="*/ 134 h 182"/>
                <a:gd name="T62" fmla="*/ 410 w 426"/>
                <a:gd name="T63" fmla="*/ 152 h 182"/>
                <a:gd name="T64" fmla="*/ 398 w 426"/>
                <a:gd name="T65" fmla="*/ 168 h 182"/>
                <a:gd name="T66" fmla="*/ 344 w 426"/>
                <a:gd name="T67" fmla="*/ 168 h 182"/>
                <a:gd name="T68" fmla="*/ 302 w 426"/>
                <a:gd name="T69" fmla="*/ 162 h 182"/>
                <a:gd name="T70" fmla="*/ 280 w 426"/>
                <a:gd name="T71" fmla="*/ 156 h 182"/>
                <a:gd name="T72" fmla="*/ 262 w 426"/>
                <a:gd name="T73" fmla="*/ 170 h 182"/>
                <a:gd name="T74" fmla="*/ 212 w 426"/>
                <a:gd name="T75" fmla="*/ 162 h 182"/>
                <a:gd name="T76" fmla="*/ 172 w 426"/>
                <a:gd name="T77" fmla="*/ 146 h 182"/>
                <a:gd name="T78" fmla="*/ 142 w 426"/>
                <a:gd name="T79" fmla="*/ 124 h 182"/>
                <a:gd name="T80" fmla="*/ 120 w 426"/>
                <a:gd name="T81" fmla="*/ 134 h 182"/>
                <a:gd name="T82" fmla="*/ 80 w 426"/>
                <a:gd name="T83" fmla="*/ 132 h 182"/>
                <a:gd name="T84" fmla="*/ 72 w 426"/>
                <a:gd name="T85" fmla="*/ 100 h 182"/>
                <a:gd name="T86" fmla="*/ 32 w 426"/>
                <a:gd name="T87" fmla="*/ 78 h 182"/>
                <a:gd name="T88" fmla="*/ 12 w 426"/>
                <a:gd name="T89" fmla="*/ 58 h 182"/>
                <a:gd name="T90" fmla="*/ 30 w 426"/>
                <a:gd name="T91" fmla="*/ 52 h 182"/>
                <a:gd name="T92" fmla="*/ 60 w 426"/>
                <a:gd name="T93" fmla="*/ 34 h 182"/>
                <a:gd name="T94" fmla="*/ 98 w 426"/>
                <a:gd name="T95" fmla="*/ 12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6"/>
                <a:gd name="T145" fmla="*/ 0 h 182"/>
                <a:gd name="T146" fmla="*/ 426 w 426"/>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6" h="182">
                  <a:moveTo>
                    <a:pt x="152" y="0"/>
                  </a:moveTo>
                  <a:lnTo>
                    <a:pt x="94" y="0"/>
                  </a:lnTo>
                  <a:lnTo>
                    <a:pt x="76" y="12"/>
                  </a:lnTo>
                  <a:lnTo>
                    <a:pt x="56" y="22"/>
                  </a:lnTo>
                  <a:lnTo>
                    <a:pt x="28" y="28"/>
                  </a:lnTo>
                  <a:lnTo>
                    <a:pt x="22" y="40"/>
                  </a:lnTo>
                  <a:lnTo>
                    <a:pt x="0" y="44"/>
                  </a:lnTo>
                  <a:lnTo>
                    <a:pt x="0" y="62"/>
                  </a:lnTo>
                  <a:lnTo>
                    <a:pt x="8" y="76"/>
                  </a:lnTo>
                  <a:lnTo>
                    <a:pt x="42" y="98"/>
                  </a:lnTo>
                  <a:lnTo>
                    <a:pt x="60" y="108"/>
                  </a:lnTo>
                  <a:lnTo>
                    <a:pt x="60" y="120"/>
                  </a:lnTo>
                  <a:lnTo>
                    <a:pt x="72" y="142"/>
                  </a:lnTo>
                  <a:lnTo>
                    <a:pt x="98" y="148"/>
                  </a:lnTo>
                  <a:lnTo>
                    <a:pt x="124" y="144"/>
                  </a:lnTo>
                  <a:lnTo>
                    <a:pt x="138" y="136"/>
                  </a:lnTo>
                  <a:lnTo>
                    <a:pt x="150" y="144"/>
                  </a:lnTo>
                  <a:lnTo>
                    <a:pt x="166" y="156"/>
                  </a:lnTo>
                  <a:lnTo>
                    <a:pt x="166" y="158"/>
                  </a:lnTo>
                  <a:lnTo>
                    <a:pt x="186" y="164"/>
                  </a:lnTo>
                  <a:lnTo>
                    <a:pt x="210" y="174"/>
                  </a:lnTo>
                  <a:lnTo>
                    <a:pt x="212" y="174"/>
                  </a:lnTo>
                  <a:lnTo>
                    <a:pt x="226" y="168"/>
                  </a:lnTo>
                  <a:lnTo>
                    <a:pt x="238" y="168"/>
                  </a:lnTo>
                  <a:lnTo>
                    <a:pt x="258" y="182"/>
                  </a:lnTo>
                  <a:lnTo>
                    <a:pt x="282" y="178"/>
                  </a:lnTo>
                  <a:lnTo>
                    <a:pt x="286" y="170"/>
                  </a:lnTo>
                  <a:lnTo>
                    <a:pt x="298" y="174"/>
                  </a:lnTo>
                  <a:lnTo>
                    <a:pt x="322" y="180"/>
                  </a:lnTo>
                  <a:lnTo>
                    <a:pt x="324" y="180"/>
                  </a:lnTo>
                  <a:lnTo>
                    <a:pt x="346" y="180"/>
                  </a:lnTo>
                  <a:lnTo>
                    <a:pt x="372" y="174"/>
                  </a:lnTo>
                  <a:lnTo>
                    <a:pt x="402" y="180"/>
                  </a:lnTo>
                  <a:lnTo>
                    <a:pt x="412" y="170"/>
                  </a:lnTo>
                  <a:lnTo>
                    <a:pt x="422" y="158"/>
                  </a:lnTo>
                  <a:lnTo>
                    <a:pt x="426" y="140"/>
                  </a:lnTo>
                  <a:lnTo>
                    <a:pt x="408" y="122"/>
                  </a:lnTo>
                  <a:lnTo>
                    <a:pt x="392" y="122"/>
                  </a:lnTo>
                  <a:lnTo>
                    <a:pt x="370" y="100"/>
                  </a:lnTo>
                  <a:lnTo>
                    <a:pt x="352" y="90"/>
                  </a:lnTo>
                  <a:lnTo>
                    <a:pt x="342" y="92"/>
                  </a:lnTo>
                  <a:lnTo>
                    <a:pt x="340" y="80"/>
                  </a:lnTo>
                  <a:lnTo>
                    <a:pt x="328" y="72"/>
                  </a:lnTo>
                  <a:lnTo>
                    <a:pt x="316" y="54"/>
                  </a:lnTo>
                  <a:lnTo>
                    <a:pt x="296" y="48"/>
                  </a:lnTo>
                  <a:lnTo>
                    <a:pt x="286" y="52"/>
                  </a:lnTo>
                  <a:lnTo>
                    <a:pt x="258" y="46"/>
                  </a:lnTo>
                  <a:lnTo>
                    <a:pt x="240" y="46"/>
                  </a:lnTo>
                  <a:lnTo>
                    <a:pt x="224" y="38"/>
                  </a:lnTo>
                  <a:lnTo>
                    <a:pt x="214" y="26"/>
                  </a:lnTo>
                  <a:lnTo>
                    <a:pt x="200" y="18"/>
                  </a:lnTo>
                  <a:lnTo>
                    <a:pt x="174" y="18"/>
                  </a:lnTo>
                  <a:lnTo>
                    <a:pt x="154" y="0"/>
                  </a:lnTo>
                  <a:lnTo>
                    <a:pt x="152" y="0"/>
                  </a:lnTo>
                  <a:close/>
                  <a:moveTo>
                    <a:pt x="120" y="12"/>
                  </a:moveTo>
                  <a:lnTo>
                    <a:pt x="120" y="12"/>
                  </a:lnTo>
                  <a:lnTo>
                    <a:pt x="148" y="12"/>
                  </a:lnTo>
                  <a:lnTo>
                    <a:pt x="170" y="30"/>
                  </a:lnTo>
                  <a:lnTo>
                    <a:pt x="198" y="30"/>
                  </a:lnTo>
                  <a:lnTo>
                    <a:pt x="206" y="34"/>
                  </a:lnTo>
                  <a:lnTo>
                    <a:pt x="216" y="48"/>
                  </a:lnTo>
                  <a:lnTo>
                    <a:pt x="238" y="58"/>
                  </a:lnTo>
                  <a:lnTo>
                    <a:pt x="256" y="58"/>
                  </a:lnTo>
                  <a:lnTo>
                    <a:pt x="288" y="66"/>
                  </a:lnTo>
                  <a:lnTo>
                    <a:pt x="298" y="60"/>
                  </a:lnTo>
                  <a:lnTo>
                    <a:pt x="310" y="64"/>
                  </a:lnTo>
                  <a:lnTo>
                    <a:pt x="320" y="80"/>
                  </a:lnTo>
                  <a:lnTo>
                    <a:pt x="328" y="86"/>
                  </a:lnTo>
                  <a:lnTo>
                    <a:pt x="332" y="106"/>
                  </a:lnTo>
                  <a:lnTo>
                    <a:pt x="350" y="102"/>
                  </a:lnTo>
                  <a:lnTo>
                    <a:pt x="362" y="110"/>
                  </a:lnTo>
                  <a:lnTo>
                    <a:pt x="388" y="134"/>
                  </a:lnTo>
                  <a:lnTo>
                    <a:pt x="404" y="134"/>
                  </a:lnTo>
                  <a:lnTo>
                    <a:pt x="412" y="144"/>
                  </a:lnTo>
                  <a:lnTo>
                    <a:pt x="410" y="152"/>
                  </a:lnTo>
                  <a:lnTo>
                    <a:pt x="404" y="162"/>
                  </a:lnTo>
                  <a:lnTo>
                    <a:pt x="398" y="168"/>
                  </a:lnTo>
                  <a:lnTo>
                    <a:pt x="372" y="162"/>
                  </a:lnTo>
                  <a:lnTo>
                    <a:pt x="344" y="168"/>
                  </a:lnTo>
                  <a:lnTo>
                    <a:pt x="324" y="168"/>
                  </a:lnTo>
                  <a:lnTo>
                    <a:pt x="302" y="162"/>
                  </a:lnTo>
                  <a:lnTo>
                    <a:pt x="286" y="158"/>
                  </a:lnTo>
                  <a:lnTo>
                    <a:pt x="280" y="156"/>
                  </a:lnTo>
                  <a:lnTo>
                    <a:pt x="274" y="168"/>
                  </a:lnTo>
                  <a:lnTo>
                    <a:pt x="262" y="170"/>
                  </a:lnTo>
                  <a:lnTo>
                    <a:pt x="240" y="156"/>
                  </a:lnTo>
                  <a:lnTo>
                    <a:pt x="224" y="156"/>
                  </a:lnTo>
                  <a:lnTo>
                    <a:pt x="212" y="162"/>
                  </a:lnTo>
                  <a:lnTo>
                    <a:pt x="190" y="152"/>
                  </a:lnTo>
                  <a:lnTo>
                    <a:pt x="172" y="146"/>
                  </a:lnTo>
                  <a:lnTo>
                    <a:pt x="158" y="134"/>
                  </a:lnTo>
                  <a:lnTo>
                    <a:pt x="142" y="124"/>
                  </a:lnTo>
                  <a:lnTo>
                    <a:pt x="138" y="122"/>
                  </a:lnTo>
                  <a:lnTo>
                    <a:pt x="120" y="134"/>
                  </a:lnTo>
                  <a:lnTo>
                    <a:pt x="98" y="136"/>
                  </a:lnTo>
                  <a:lnTo>
                    <a:pt x="80" y="132"/>
                  </a:lnTo>
                  <a:lnTo>
                    <a:pt x="72" y="116"/>
                  </a:lnTo>
                  <a:lnTo>
                    <a:pt x="72" y="100"/>
                  </a:lnTo>
                  <a:lnTo>
                    <a:pt x="48" y="88"/>
                  </a:lnTo>
                  <a:lnTo>
                    <a:pt x="32" y="78"/>
                  </a:lnTo>
                  <a:lnTo>
                    <a:pt x="18" y="68"/>
                  </a:lnTo>
                  <a:lnTo>
                    <a:pt x="12" y="58"/>
                  </a:lnTo>
                  <a:lnTo>
                    <a:pt x="12" y="54"/>
                  </a:lnTo>
                  <a:lnTo>
                    <a:pt x="30" y="52"/>
                  </a:lnTo>
                  <a:lnTo>
                    <a:pt x="36" y="38"/>
                  </a:lnTo>
                  <a:lnTo>
                    <a:pt x="60" y="34"/>
                  </a:lnTo>
                  <a:lnTo>
                    <a:pt x="82" y="22"/>
                  </a:lnTo>
                  <a:lnTo>
                    <a:pt x="98" y="12"/>
                  </a:lnTo>
                  <a:lnTo>
                    <a:pt x="120" y="12"/>
                  </a:lnTo>
                  <a:close/>
                </a:path>
              </a:pathLst>
            </a:custGeom>
            <a:grpFill/>
            <a:ln w="9525">
              <a:noFill/>
              <a:round/>
              <a:headEnd/>
              <a:tailEnd/>
            </a:ln>
          </p:spPr>
          <p:txBody>
            <a:bodyPr/>
            <a:lstStyle/>
            <a:p>
              <a:pPr>
                <a:defRPr/>
              </a:pPr>
              <a:endParaRPr lang="en-US" dirty="0"/>
            </a:p>
          </p:txBody>
        </p:sp>
        <p:sp>
          <p:nvSpPr>
            <p:cNvPr id="2155" name="Freeform 240"/>
            <p:cNvSpPr>
              <a:spLocks/>
            </p:cNvSpPr>
            <p:nvPr/>
          </p:nvSpPr>
          <p:spPr bwMode="auto">
            <a:xfrm>
              <a:off x="2492" y="2252"/>
              <a:ext cx="296" cy="178"/>
            </a:xfrm>
            <a:custGeom>
              <a:avLst/>
              <a:gdLst>
                <a:gd name="T0" fmla="*/ 160 w 296"/>
                <a:gd name="T1" fmla="*/ 28 h 178"/>
                <a:gd name="T2" fmla="*/ 208 w 296"/>
                <a:gd name="T3" fmla="*/ 14 h 178"/>
                <a:gd name="T4" fmla="*/ 214 w 296"/>
                <a:gd name="T5" fmla="*/ 0 h 178"/>
                <a:gd name="T6" fmla="*/ 218 w 296"/>
                <a:gd name="T7" fmla="*/ 2 h 178"/>
                <a:gd name="T8" fmla="*/ 232 w 296"/>
                <a:gd name="T9" fmla="*/ 14 h 178"/>
                <a:gd name="T10" fmla="*/ 272 w 296"/>
                <a:gd name="T11" fmla="*/ 76 h 178"/>
                <a:gd name="T12" fmla="*/ 288 w 296"/>
                <a:gd name="T13" fmla="*/ 94 h 178"/>
                <a:gd name="T14" fmla="*/ 296 w 296"/>
                <a:gd name="T15" fmla="*/ 122 h 178"/>
                <a:gd name="T16" fmla="*/ 292 w 296"/>
                <a:gd name="T17" fmla="*/ 130 h 178"/>
                <a:gd name="T18" fmla="*/ 286 w 296"/>
                <a:gd name="T19" fmla="*/ 152 h 178"/>
                <a:gd name="T20" fmla="*/ 284 w 296"/>
                <a:gd name="T21" fmla="*/ 164 h 178"/>
                <a:gd name="T22" fmla="*/ 216 w 296"/>
                <a:gd name="T23" fmla="*/ 166 h 178"/>
                <a:gd name="T24" fmla="*/ 214 w 296"/>
                <a:gd name="T25" fmla="*/ 168 h 178"/>
                <a:gd name="T26" fmla="*/ 186 w 296"/>
                <a:gd name="T27" fmla="*/ 172 h 178"/>
                <a:gd name="T28" fmla="*/ 182 w 296"/>
                <a:gd name="T29" fmla="*/ 174 h 178"/>
                <a:gd name="T30" fmla="*/ 168 w 296"/>
                <a:gd name="T31" fmla="*/ 172 h 178"/>
                <a:gd name="T32" fmla="*/ 160 w 296"/>
                <a:gd name="T33" fmla="*/ 178 h 178"/>
                <a:gd name="T34" fmla="*/ 158 w 296"/>
                <a:gd name="T35" fmla="*/ 176 h 178"/>
                <a:gd name="T36" fmla="*/ 118 w 296"/>
                <a:gd name="T37" fmla="*/ 176 h 178"/>
                <a:gd name="T38" fmla="*/ 110 w 296"/>
                <a:gd name="T39" fmla="*/ 174 h 178"/>
                <a:gd name="T40" fmla="*/ 108 w 296"/>
                <a:gd name="T41" fmla="*/ 158 h 178"/>
                <a:gd name="T42" fmla="*/ 94 w 296"/>
                <a:gd name="T43" fmla="*/ 150 h 178"/>
                <a:gd name="T44" fmla="*/ 94 w 296"/>
                <a:gd name="T45" fmla="*/ 146 h 178"/>
                <a:gd name="T46" fmla="*/ 76 w 296"/>
                <a:gd name="T47" fmla="*/ 130 h 178"/>
                <a:gd name="T48" fmla="*/ 72 w 296"/>
                <a:gd name="T49" fmla="*/ 118 h 178"/>
                <a:gd name="T50" fmla="*/ 42 w 296"/>
                <a:gd name="T51" fmla="*/ 84 h 178"/>
                <a:gd name="T52" fmla="*/ 28 w 296"/>
                <a:gd name="T53" fmla="*/ 76 h 178"/>
                <a:gd name="T54" fmla="*/ 14 w 296"/>
                <a:gd name="T55" fmla="*/ 62 h 178"/>
                <a:gd name="T56" fmla="*/ 2 w 296"/>
                <a:gd name="T57" fmla="*/ 58 h 178"/>
                <a:gd name="T58" fmla="*/ 0 w 296"/>
                <a:gd name="T59" fmla="*/ 56 h 178"/>
                <a:gd name="T60" fmla="*/ 10 w 296"/>
                <a:gd name="T61" fmla="*/ 56 h 178"/>
                <a:gd name="T62" fmla="*/ 50 w 296"/>
                <a:gd name="T63" fmla="*/ 56 h 178"/>
                <a:gd name="T64" fmla="*/ 80 w 296"/>
                <a:gd name="T65" fmla="*/ 48 h 178"/>
                <a:gd name="T66" fmla="*/ 96 w 296"/>
                <a:gd name="T67" fmla="*/ 40 h 178"/>
                <a:gd name="T68" fmla="*/ 138 w 296"/>
                <a:gd name="T69" fmla="*/ 28 h 178"/>
                <a:gd name="T70" fmla="*/ 154 w 296"/>
                <a:gd name="T71" fmla="*/ 28 h 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178"/>
                <a:gd name="T110" fmla="*/ 296 w 296"/>
                <a:gd name="T111" fmla="*/ 178 h 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178">
                  <a:moveTo>
                    <a:pt x="154" y="28"/>
                  </a:moveTo>
                  <a:lnTo>
                    <a:pt x="160" y="28"/>
                  </a:lnTo>
                  <a:lnTo>
                    <a:pt x="208" y="14"/>
                  </a:lnTo>
                  <a:lnTo>
                    <a:pt x="214" y="0"/>
                  </a:lnTo>
                  <a:lnTo>
                    <a:pt x="218" y="2"/>
                  </a:lnTo>
                  <a:lnTo>
                    <a:pt x="232" y="14"/>
                  </a:lnTo>
                  <a:lnTo>
                    <a:pt x="246" y="36"/>
                  </a:lnTo>
                  <a:lnTo>
                    <a:pt x="272" y="76"/>
                  </a:lnTo>
                  <a:lnTo>
                    <a:pt x="288" y="94"/>
                  </a:lnTo>
                  <a:lnTo>
                    <a:pt x="296" y="122"/>
                  </a:lnTo>
                  <a:lnTo>
                    <a:pt x="292" y="130"/>
                  </a:lnTo>
                  <a:lnTo>
                    <a:pt x="286" y="152"/>
                  </a:lnTo>
                  <a:lnTo>
                    <a:pt x="284" y="164"/>
                  </a:lnTo>
                  <a:lnTo>
                    <a:pt x="262" y="142"/>
                  </a:lnTo>
                  <a:lnTo>
                    <a:pt x="216" y="166"/>
                  </a:lnTo>
                  <a:lnTo>
                    <a:pt x="214" y="168"/>
                  </a:lnTo>
                  <a:lnTo>
                    <a:pt x="186" y="172"/>
                  </a:lnTo>
                  <a:lnTo>
                    <a:pt x="182" y="174"/>
                  </a:lnTo>
                  <a:lnTo>
                    <a:pt x="168" y="172"/>
                  </a:lnTo>
                  <a:lnTo>
                    <a:pt x="160" y="178"/>
                  </a:lnTo>
                  <a:lnTo>
                    <a:pt x="158" y="176"/>
                  </a:lnTo>
                  <a:lnTo>
                    <a:pt x="118" y="176"/>
                  </a:lnTo>
                  <a:lnTo>
                    <a:pt x="110" y="174"/>
                  </a:lnTo>
                  <a:lnTo>
                    <a:pt x="108" y="158"/>
                  </a:lnTo>
                  <a:lnTo>
                    <a:pt x="94" y="150"/>
                  </a:lnTo>
                  <a:lnTo>
                    <a:pt x="94" y="146"/>
                  </a:lnTo>
                  <a:lnTo>
                    <a:pt x="76" y="130"/>
                  </a:lnTo>
                  <a:lnTo>
                    <a:pt x="72" y="118"/>
                  </a:lnTo>
                  <a:lnTo>
                    <a:pt x="56" y="98"/>
                  </a:lnTo>
                  <a:lnTo>
                    <a:pt x="42" y="84"/>
                  </a:lnTo>
                  <a:lnTo>
                    <a:pt x="28" y="76"/>
                  </a:lnTo>
                  <a:lnTo>
                    <a:pt x="14" y="62"/>
                  </a:lnTo>
                  <a:lnTo>
                    <a:pt x="2" y="58"/>
                  </a:lnTo>
                  <a:lnTo>
                    <a:pt x="0" y="56"/>
                  </a:lnTo>
                  <a:lnTo>
                    <a:pt x="10" y="56"/>
                  </a:lnTo>
                  <a:lnTo>
                    <a:pt x="50" y="56"/>
                  </a:lnTo>
                  <a:lnTo>
                    <a:pt x="80" y="48"/>
                  </a:lnTo>
                  <a:lnTo>
                    <a:pt x="96" y="40"/>
                  </a:lnTo>
                  <a:lnTo>
                    <a:pt x="126" y="40"/>
                  </a:lnTo>
                  <a:lnTo>
                    <a:pt x="138" y="28"/>
                  </a:lnTo>
                  <a:lnTo>
                    <a:pt x="154" y="28"/>
                  </a:lnTo>
                  <a:close/>
                </a:path>
              </a:pathLst>
            </a:custGeom>
            <a:grpFill/>
            <a:ln w="9525">
              <a:noFill/>
              <a:round/>
              <a:headEnd/>
              <a:tailEnd/>
            </a:ln>
          </p:spPr>
          <p:txBody>
            <a:bodyPr/>
            <a:lstStyle/>
            <a:p>
              <a:pPr>
                <a:defRPr/>
              </a:pPr>
              <a:endParaRPr lang="en-US" dirty="0"/>
            </a:p>
          </p:txBody>
        </p:sp>
        <p:sp>
          <p:nvSpPr>
            <p:cNvPr id="2156" name="Freeform 241"/>
            <p:cNvSpPr>
              <a:spLocks/>
            </p:cNvSpPr>
            <p:nvPr/>
          </p:nvSpPr>
          <p:spPr bwMode="auto">
            <a:xfrm>
              <a:off x="2968" y="2506"/>
              <a:ext cx="242" cy="90"/>
            </a:xfrm>
            <a:custGeom>
              <a:avLst/>
              <a:gdLst>
                <a:gd name="T0" fmla="*/ 56 w 242"/>
                <a:gd name="T1" fmla="*/ 0 h 90"/>
                <a:gd name="T2" fmla="*/ 56 w 242"/>
                <a:gd name="T3" fmla="*/ 0 h 90"/>
                <a:gd name="T4" fmla="*/ 74 w 242"/>
                <a:gd name="T5" fmla="*/ 0 h 90"/>
                <a:gd name="T6" fmla="*/ 74 w 242"/>
                <a:gd name="T7" fmla="*/ 0 h 90"/>
                <a:gd name="T8" fmla="*/ 94 w 242"/>
                <a:gd name="T9" fmla="*/ 18 h 90"/>
                <a:gd name="T10" fmla="*/ 94 w 242"/>
                <a:gd name="T11" fmla="*/ 18 h 90"/>
                <a:gd name="T12" fmla="*/ 124 w 242"/>
                <a:gd name="T13" fmla="*/ 18 h 90"/>
                <a:gd name="T14" fmla="*/ 124 w 242"/>
                <a:gd name="T15" fmla="*/ 18 h 90"/>
                <a:gd name="T16" fmla="*/ 134 w 242"/>
                <a:gd name="T17" fmla="*/ 30 h 90"/>
                <a:gd name="T18" fmla="*/ 168 w 242"/>
                <a:gd name="T19" fmla="*/ 46 h 90"/>
                <a:gd name="T20" fmla="*/ 168 w 242"/>
                <a:gd name="T21" fmla="*/ 46 h 90"/>
                <a:gd name="T22" fmla="*/ 188 w 242"/>
                <a:gd name="T23" fmla="*/ 46 h 90"/>
                <a:gd name="T24" fmla="*/ 188 w 242"/>
                <a:gd name="T25" fmla="*/ 46 h 90"/>
                <a:gd name="T26" fmla="*/ 226 w 242"/>
                <a:gd name="T27" fmla="*/ 56 h 90"/>
                <a:gd name="T28" fmla="*/ 226 w 242"/>
                <a:gd name="T29" fmla="*/ 56 h 90"/>
                <a:gd name="T30" fmla="*/ 230 w 242"/>
                <a:gd name="T31" fmla="*/ 54 h 90"/>
                <a:gd name="T32" fmla="*/ 230 w 242"/>
                <a:gd name="T33" fmla="*/ 54 h 90"/>
                <a:gd name="T34" fmla="*/ 234 w 242"/>
                <a:gd name="T35" fmla="*/ 58 h 90"/>
                <a:gd name="T36" fmla="*/ 234 w 242"/>
                <a:gd name="T37" fmla="*/ 58 h 90"/>
                <a:gd name="T38" fmla="*/ 238 w 242"/>
                <a:gd name="T39" fmla="*/ 62 h 90"/>
                <a:gd name="T40" fmla="*/ 238 w 242"/>
                <a:gd name="T41" fmla="*/ 62 h 90"/>
                <a:gd name="T42" fmla="*/ 242 w 242"/>
                <a:gd name="T43" fmla="*/ 90 h 90"/>
                <a:gd name="T44" fmla="*/ 242 w 242"/>
                <a:gd name="T45" fmla="*/ 90 h 90"/>
                <a:gd name="T46" fmla="*/ 202 w 242"/>
                <a:gd name="T47" fmla="*/ 76 h 90"/>
                <a:gd name="T48" fmla="*/ 202 w 242"/>
                <a:gd name="T49" fmla="*/ 76 h 90"/>
                <a:gd name="T50" fmla="*/ 194 w 242"/>
                <a:gd name="T51" fmla="*/ 90 h 90"/>
                <a:gd name="T52" fmla="*/ 194 w 242"/>
                <a:gd name="T53" fmla="*/ 90 h 90"/>
                <a:gd name="T54" fmla="*/ 186 w 242"/>
                <a:gd name="T55" fmla="*/ 84 h 90"/>
                <a:gd name="T56" fmla="*/ 154 w 242"/>
                <a:gd name="T57" fmla="*/ 84 h 90"/>
                <a:gd name="T58" fmla="*/ 154 w 242"/>
                <a:gd name="T59" fmla="*/ 84 h 90"/>
                <a:gd name="T60" fmla="*/ 148 w 242"/>
                <a:gd name="T61" fmla="*/ 88 h 90"/>
                <a:gd name="T62" fmla="*/ 148 w 242"/>
                <a:gd name="T63" fmla="*/ 88 h 90"/>
                <a:gd name="T64" fmla="*/ 136 w 242"/>
                <a:gd name="T65" fmla="*/ 82 h 90"/>
                <a:gd name="T66" fmla="*/ 136 w 242"/>
                <a:gd name="T67" fmla="*/ 82 h 90"/>
                <a:gd name="T68" fmla="*/ 122 w 242"/>
                <a:gd name="T69" fmla="*/ 78 h 90"/>
                <a:gd name="T70" fmla="*/ 122 w 242"/>
                <a:gd name="T71" fmla="*/ 78 h 90"/>
                <a:gd name="T72" fmla="*/ 112 w 242"/>
                <a:gd name="T73" fmla="*/ 68 h 90"/>
                <a:gd name="T74" fmla="*/ 74 w 242"/>
                <a:gd name="T75" fmla="*/ 44 h 90"/>
                <a:gd name="T76" fmla="*/ 74 w 242"/>
                <a:gd name="T77" fmla="*/ 44 h 90"/>
                <a:gd name="T78" fmla="*/ 46 w 242"/>
                <a:gd name="T79" fmla="*/ 62 h 90"/>
                <a:gd name="T80" fmla="*/ 46 w 242"/>
                <a:gd name="T81" fmla="*/ 62 h 90"/>
                <a:gd name="T82" fmla="*/ 38 w 242"/>
                <a:gd name="T83" fmla="*/ 62 h 90"/>
                <a:gd name="T84" fmla="*/ 38 w 242"/>
                <a:gd name="T85" fmla="*/ 62 h 90"/>
                <a:gd name="T86" fmla="*/ 38 w 242"/>
                <a:gd name="T87" fmla="*/ 40 h 90"/>
                <a:gd name="T88" fmla="*/ 38 w 242"/>
                <a:gd name="T89" fmla="*/ 40 h 90"/>
                <a:gd name="T90" fmla="*/ 0 w 242"/>
                <a:gd name="T91" fmla="*/ 22 h 90"/>
                <a:gd name="T92" fmla="*/ 0 w 242"/>
                <a:gd name="T93" fmla="*/ 22 h 90"/>
                <a:gd name="T94" fmla="*/ 6 w 242"/>
                <a:gd name="T95" fmla="*/ 20 h 90"/>
                <a:gd name="T96" fmla="*/ 34 w 242"/>
                <a:gd name="T97" fmla="*/ 6 h 90"/>
                <a:gd name="T98" fmla="*/ 34 w 242"/>
                <a:gd name="T99" fmla="*/ 6 h 90"/>
                <a:gd name="T100" fmla="*/ 42 w 242"/>
                <a:gd name="T101" fmla="*/ 0 h 90"/>
                <a:gd name="T102" fmla="*/ 42 w 242"/>
                <a:gd name="T103" fmla="*/ 0 h 90"/>
                <a:gd name="T104" fmla="*/ 56 w 242"/>
                <a:gd name="T105" fmla="*/ 0 h 90"/>
                <a:gd name="T106" fmla="*/ 56 w 242"/>
                <a:gd name="T107" fmla="*/ 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90"/>
                <a:gd name="T164" fmla="*/ 242 w 24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90">
                  <a:moveTo>
                    <a:pt x="56" y="0"/>
                  </a:moveTo>
                  <a:lnTo>
                    <a:pt x="56" y="0"/>
                  </a:lnTo>
                  <a:lnTo>
                    <a:pt x="74" y="0"/>
                  </a:lnTo>
                  <a:lnTo>
                    <a:pt x="94" y="18"/>
                  </a:lnTo>
                  <a:lnTo>
                    <a:pt x="124" y="18"/>
                  </a:lnTo>
                  <a:lnTo>
                    <a:pt x="134" y="30"/>
                  </a:lnTo>
                  <a:lnTo>
                    <a:pt x="168" y="46"/>
                  </a:lnTo>
                  <a:lnTo>
                    <a:pt x="188" y="46"/>
                  </a:lnTo>
                  <a:lnTo>
                    <a:pt x="226" y="56"/>
                  </a:lnTo>
                  <a:lnTo>
                    <a:pt x="230" y="54"/>
                  </a:lnTo>
                  <a:lnTo>
                    <a:pt x="234" y="58"/>
                  </a:lnTo>
                  <a:lnTo>
                    <a:pt x="238" y="62"/>
                  </a:lnTo>
                  <a:lnTo>
                    <a:pt x="242" y="90"/>
                  </a:lnTo>
                  <a:lnTo>
                    <a:pt x="202" y="76"/>
                  </a:lnTo>
                  <a:lnTo>
                    <a:pt x="194" y="90"/>
                  </a:lnTo>
                  <a:lnTo>
                    <a:pt x="186" y="84"/>
                  </a:lnTo>
                  <a:lnTo>
                    <a:pt x="154" y="84"/>
                  </a:lnTo>
                  <a:lnTo>
                    <a:pt x="148" y="88"/>
                  </a:lnTo>
                  <a:lnTo>
                    <a:pt x="136" y="82"/>
                  </a:lnTo>
                  <a:lnTo>
                    <a:pt x="122" y="78"/>
                  </a:lnTo>
                  <a:lnTo>
                    <a:pt x="112" y="68"/>
                  </a:lnTo>
                  <a:lnTo>
                    <a:pt x="74" y="44"/>
                  </a:lnTo>
                  <a:lnTo>
                    <a:pt x="46" y="62"/>
                  </a:lnTo>
                  <a:lnTo>
                    <a:pt x="38" y="62"/>
                  </a:lnTo>
                  <a:lnTo>
                    <a:pt x="38" y="40"/>
                  </a:lnTo>
                  <a:lnTo>
                    <a:pt x="0" y="22"/>
                  </a:lnTo>
                  <a:lnTo>
                    <a:pt x="6" y="20"/>
                  </a:lnTo>
                  <a:lnTo>
                    <a:pt x="34" y="6"/>
                  </a:lnTo>
                  <a:lnTo>
                    <a:pt x="42" y="0"/>
                  </a:lnTo>
                  <a:lnTo>
                    <a:pt x="56" y="0"/>
                  </a:lnTo>
                  <a:close/>
                </a:path>
              </a:pathLst>
            </a:custGeom>
            <a:grpFill/>
            <a:ln w="9525">
              <a:noFill/>
              <a:round/>
              <a:headEnd/>
              <a:tailEnd/>
            </a:ln>
          </p:spPr>
          <p:txBody>
            <a:bodyPr/>
            <a:lstStyle/>
            <a:p>
              <a:pPr>
                <a:defRPr/>
              </a:pPr>
              <a:endParaRPr lang="en-US" dirty="0"/>
            </a:p>
          </p:txBody>
        </p:sp>
      </p:grpSp>
      <p:sp>
        <p:nvSpPr>
          <p:cNvPr id="2142" name="Text Box 243"/>
          <p:cNvSpPr txBox="1">
            <a:spLocks noChangeArrowheads="1"/>
          </p:cNvSpPr>
          <p:nvPr/>
        </p:nvSpPr>
        <p:spPr bwMode="auto">
          <a:xfrm>
            <a:off x="1143000" y="4343400"/>
            <a:ext cx="457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MP</a:t>
            </a:r>
          </a:p>
        </p:txBody>
      </p:sp>
      <p:sp>
        <p:nvSpPr>
          <p:cNvPr id="2143" name="Text Box 244"/>
          <p:cNvSpPr txBox="1">
            <a:spLocks noChangeArrowheads="1"/>
          </p:cNvSpPr>
          <p:nvPr/>
        </p:nvSpPr>
        <p:spPr bwMode="auto">
          <a:xfrm>
            <a:off x="1295400" y="2286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algn="ctr" eaLnBrk="1" hangingPunct="1">
              <a:spcBef>
                <a:spcPts val="0"/>
              </a:spcBef>
            </a:pPr>
            <a:r>
              <a:rPr lang="en-US" sz="2400" b="1" dirty="0" smtClean="0">
                <a:solidFill>
                  <a:srgbClr val="FF0000"/>
                </a:solidFill>
              </a:rPr>
              <a:t>States’ selected SIMRs for Part C </a:t>
            </a:r>
            <a:br>
              <a:rPr lang="en-US" sz="2400" b="1" dirty="0" smtClean="0">
                <a:solidFill>
                  <a:srgbClr val="FF0000"/>
                </a:solidFill>
              </a:rPr>
            </a:br>
            <a:r>
              <a:rPr lang="en-US" sz="1200" b="1" dirty="0" smtClean="0">
                <a:solidFill>
                  <a:srgbClr val="FF0000"/>
                </a:solidFill>
              </a:rPr>
              <a:t>FFY 2013 (2013-2014)</a:t>
            </a:r>
            <a:endParaRPr lang="en-US" sz="1100" dirty="0">
              <a:solidFill>
                <a:srgbClr val="FF0000"/>
              </a:solidFill>
            </a:endParaRPr>
          </a:p>
        </p:txBody>
      </p:sp>
      <p:sp>
        <p:nvSpPr>
          <p:cNvPr id="2144" name="Text Box 246"/>
          <p:cNvSpPr txBox="1">
            <a:spLocks noChangeArrowheads="1"/>
          </p:cNvSpPr>
          <p:nvPr/>
        </p:nvSpPr>
        <p:spPr bwMode="auto">
          <a:xfrm>
            <a:off x="3746500" y="5334000"/>
            <a:ext cx="278923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b="1" dirty="0" smtClean="0"/>
              <a:t>Legend</a:t>
            </a:r>
          </a:p>
          <a:p>
            <a:pPr marL="0" indent="0" eaLnBrk="1" hangingPunct="1">
              <a:buClr>
                <a:srgbClr val="008000"/>
              </a:buClr>
              <a:buSzPct val="150000"/>
            </a:pPr>
            <a:r>
              <a:rPr lang="en-US" b="1" dirty="0" smtClean="0"/>
              <a:t>Child Outcomes:</a:t>
            </a:r>
          </a:p>
          <a:p>
            <a:pPr eaLnBrk="1" hangingPunct="1">
              <a:buClr>
                <a:srgbClr val="008000"/>
              </a:buClr>
              <a:buSzPct val="150000"/>
              <a:buFont typeface="Wingdings" pitchFamily="2" charset="2"/>
              <a:buChar char="n"/>
            </a:pPr>
            <a:r>
              <a:rPr lang="en-US" dirty="0" smtClean="0"/>
              <a:t>C3A- Social relationships</a:t>
            </a:r>
          </a:p>
          <a:p>
            <a:pPr eaLnBrk="1" hangingPunct="1">
              <a:buClr>
                <a:srgbClr val="92D050"/>
              </a:buClr>
              <a:buSzPct val="150000"/>
              <a:buFont typeface="Wingdings" pitchFamily="2" charset="2"/>
              <a:buChar char="n"/>
            </a:pPr>
            <a:r>
              <a:rPr lang="en-US" dirty="0" smtClean="0"/>
              <a:t>C3B- Knowledge and skills</a:t>
            </a:r>
          </a:p>
          <a:p>
            <a:pPr eaLnBrk="1" hangingPunct="1">
              <a:buClr>
                <a:srgbClr val="3333FF"/>
              </a:buClr>
              <a:buSzPct val="150000"/>
              <a:buFont typeface="Wingdings" pitchFamily="2" charset="2"/>
              <a:buChar char="n"/>
            </a:pPr>
            <a:r>
              <a:rPr lang="en-US" dirty="0" smtClean="0"/>
              <a:t>C3C- Meeting own needs</a:t>
            </a:r>
          </a:p>
          <a:p>
            <a:pPr eaLnBrk="1" hangingPunct="1">
              <a:buClr>
                <a:schemeClr val="accent5">
                  <a:lumMod val="75000"/>
                </a:schemeClr>
              </a:buClr>
              <a:buSzPct val="150000"/>
              <a:buFont typeface="Wingdings" pitchFamily="2" charset="2"/>
              <a:buChar char="n"/>
            </a:pPr>
            <a:r>
              <a:rPr lang="en-US" dirty="0" smtClean="0"/>
              <a:t>C3A, B, and C </a:t>
            </a:r>
          </a:p>
        </p:txBody>
      </p:sp>
      <p:sp>
        <p:nvSpPr>
          <p:cNvPr id="2145" name="Line 251"/>
          <p:cNvSpPr>
            <a:spLocks noChangeShapeType="1"/>
          </p:cNvSpPr>
          <p:nvPr/>
        </p:nvSpPr>
        <p:spPr bwMode="auto">
          <a:xfrm>
            <a:off x="533400" y="32766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6" name="Line 252"/>
          <p:cNvSpPr>
            <a:spLocks noChangeShapeType="1"/>
          </p:cNvSpPr>
          <p:nvPr/>
        </p:nvSpPr>
        <p:spPr bwMode="auto">
          <a:xfrm flipV="1">
            <a:off x="533400" y="6164202"/>
            <a:ext cx="3179763" cy="7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7" name="Line 253"/>
          <p:cNvSpPr>
            <a:spLocks noChangeShapeType="1"/>
          </p:cNvSpPr>
          <p:nvPr/>
        </p:nvSpPr>
        <p:spPr bwMode="auto">
          <a:xfrm>
            <a:off x="533400" y="3276600"/>
            <a:ext cx="32004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8" name="Freeform 255"/>
          <p:cNvSpPr>
            <a:spLocks/>
          </p:cNvSpPr>
          <p:nvPr/>
        </p:nvSpPr>
        <p:spPr bwMode="auto">
          <a:xfrm>
            <a:off x="7135813" y="2749550"/>
            <a:ext cx="122237" cy="152400"/>
          </a:xfrm>
          <a:custGeom>
            <a:avLst/>
            <a:gdLst>
              <a:gd name="T0" fmla="*/ 2147483647 w 818"/>
              <a:gd name="T1" fmla="*/ 0 h 1012"/>
              <a:gd name="T2" fmla="*/ 2147483647 w 818"/>
              <a:gd name="T3" fmla="*/ 0 h 1012"/>
              <a:gd name="T4" fmla="*/ 2147483647 w 818"/>
              <a:gd name="T5" fmla="*/ 2147483647 h 1012"/>
              <a:gd name="T6" fmla="*/ 2147483647 w 818"/>
              <a:gd name="T7" fmla="*/ 2147483647 h 1012"/>
              <a:gd name="T8" fmla="*/ 2147483647 w 818"/>
              <a:gd name="T9" fmla="*/ 2147483647 h 1012"/>
              <a:gd name="T10" fmla="*/ 2147483647 w 818"/>
              <a:gd name="T11" fmla="*/ 2147483647 h 1012"/>
              <a:gd name="T12" fmla="*/ 2147483647 w 818"/>
              <a:gd name="T13" fmla="*/ 2147483647 h 1012"/>
              <a:gd name="T14" fmla="*/ 2147483647 w 818"/>
              <a:gd name="T15" fmla="*/ 2147483647 h 1012"/>
              <a:gd name="T16" fmla="*/ 2147483647 w 818"/>
              <a:gd name="T17" fmla="*/ 2147483647 h 1012"/>
              <a:gd name="T18" fmla="*/ 2147483647 w 818"/>
              <a:gd name="T19" fmla="*/ 2147483647 h 1012"/>
              <a:gd name="T20" fmla="*/ 2147483647 w 818"/>
              <a:gd name="T21" fmla="*/ 2147483647 h 1012"/>
              <a:gd name="T22" fmla="*/ 2147483647 w 818"/>
              <a:gd name="T23" fmla="*/ 2147483647 h 1012"/>
              <a:gd name="T24" fmla="*/ 2147483647 w 818"/>
              <a:gd name="T25" fmla="*/ 2147483647 h 1012"/>
              <a:gd name="T26" fmla="*/ 2147483647 w 818"/>
              <a:gd name="T27" fmla="*/ 2147483647 h 1012"/>
              <a:gd name="T28" fmla="*/ 2147483647 w 818"/>
              <a:gd name="T29" fmla="*/ 2147483647 h 1012"/>
              <a:gd name="T30" fmla="*/ 2147483647 w 818"/>
              <a:gd name="T31" fmla="*/ 2147483647 h 1012"/>
              <a:gd name="T32" fmla="*/ 2147483647 w 818"/>
              <a:gd name="T33" fmla="*/ 2147483647 h 1012"/>
              <a:gd name="T34" fmla="*/ 2147483647 w 818"/>
              <a:gd name="T35" fmla="*/ 2147483647 h 1012"/>
              <a:gd name="T36" fmla="*/ 2147483647 w 818"/>
              <a:gd name="T37" fmla="*/ 2147483647 h 1012"/>
              <a:gd name="T38" fmla="*/ 2147483647 w 818"/>
              <a:gd name="T39" fmla="*/ 2147483647 h 1012"/>
              <a:gd name="T40" fmla="*/ 2147483647 w 818"/>
              <a:gd name="T41" fmla="*/ 2147483647 h 1012"/>
              <a:gd name="T42" fmla="*/ 2147483647 w 818"/>
              <a:gd name="T43" fmla="*/ 2147483647 h 1012"/>
              <a:gd name="T44" fmla="*/ 2147483647 w 818"/>
              <a:gd name="T45" fmla="*/ 2147483647 h 1012"/>
              <a:gd name="T46" fmla="*/ 2147483647 w 818"/>
              <a:gd name="T47" fmla="*/ 2147483647 h 1012"/>
              <a:gd name="T48" fmla="*/ 2147483647 w 818"/>
              <a:gd name="T49" fmla="*/ 2147483647 h 1012"/>
              <a:gd name="T50" fmla="*/ 2147483647 w 818"/>
              <a:gd name="T51" fmla="*/ 2147483647 h 1012"/>
              <a:gd name="T52" fmla="*/ 2147483647 w 818"/>
              <a:gd name="T53" fmla="*/ 2147483647 h 1012"/>
              <a:gd name="T54" fmla="*/ 2147483647 w 818"/>
              <a:gd name="T55" fmla="*/ 2147483647 h 1012"/>
              <a:gd name="T56" fmla="*/ 2147483647 w 818"/>
              <a:gd name="T57" fmla="*/ 2147483647 h 1012"/>
              <a:gd name="T58" fmla="*/ 2147483647 w 818"/>
              <a:gd name="T59" fmla="*/ 2147483647 h 1012"/>
              <a:gd name="T60" fmla="*/ 2147483647 w 818"/>
              <a:gd name="T61" fmla="*/ 2147483647 h 1012"/>
              <a:gd name="T62" fmla="*/ 2147483647 w 818"/>
              <a:gd name="T63" fmla="*/ 2147483647 h 1012"/>
              <a:gd name="T64" fmla="*/ 2147483647 w 818"/>
              <a:gd name="T65" fmla="*/ 2147483647 h 1012"/>
              <a:gd name="T66" fmla="*/ 2147483647 w 818"/>
              <a:gd name="T67" fmla="*/ 2147483647 h 1012"/>
              <a:gd name="T68" fmla="*/ 2147483647 w 818"/>
              <a:gd name="T69" fmla="*/ 2147483647 h 1012"/>
              <a:gd name="T70" fmla="*/ 2147483647 w 818"/>
              <a:gd name="T71" fmla="*/ 2147483647 h 1012"/>
              <a:gd name="T72" fmla="*/ 2147483647 w 818"/>
              <a:gd name="T73" fmla="*/ 2147483647 h 1012"/>
              <a:gd name="T74" fmla="*/ 2147483647 w 818"/>
              <a:gd name="T75" fmla="*/ 2147483647 h 1012"/>
              <a:gd name="T76" fmla="*/ 2147483647 w 818"/>
              <a:gd name="T77" fmla="*/ 2147483647 h 1012"/>
              <a:gd name="T78" fmla="*/ 2147483647 w 818"/>
              <a:gd name="T79" fmla="*/ 2147483647 h 1012"/>
              <a:gd name="T80" fmla="*/ 2147483647 w 818"/>
              <a:gd name="T81" fmla="*/ 2147483647 h 1012"/>
              <a:gd name="T82" fmla="*/ 2147483647 w 818"/>
              <a:gd name="T83" fmla="*/ 2147483647 h 1012"/>
              <a:gd name="T84" fmla="*/ 2147483647 w 818"/>
              <a:gd name="T85" fmla="*/ 2147483647 h 1012"/>
              <a:gd name="T86" fmla="*/ 2147483647 w 818"/>
              <a:gd name="T87" fmla="*/ 2147483647 h 1012"/>
              <a:gd name="T88" fmla="*/ 2147483647 w 818"/>
              <a:gd name="T89" fmla="*/ 2147483647 h 1012"/>
              <a:gd name="T90" fmla="*/ 2147483647 w 818"/>
              <a:gd name="T91" fmla="*/ 2147483647 h 1012"/>
              <a:gd name="T92" fmla="*/ 2147483647 w 818"/>
              <a:gd name="T93" fmla="*/ 2147483647 h 1012"/>
              <a:gd name="T94" fmla="*/ 2147483647 w 818"/>
              <a:gd name="T95" fmla="*/ 2147483647 h 1012"/>
              <a:gd name="T96" fmla="*/ 2147483647 w 818"/>
              <a:gd name="T97" fmla="*/ 2147483647 h 1012"/>
              <a:gd name="T98" fmla="*/ 2147483647 w 818"/>
              <a:gd name="T99" fmla="*/ 2147483647 h 1012"/>
              <a:gd name="T100" fmla="*/ 2147483647 w 818"/>
              <a:gd name="T101" fmla="*/ 2147483647 h 1012"/>
              <a:gd name="T102" fmla="*/ 0 w 818"/>
              <a:gd name="T103" fmla="*/ 2147483647 h 1012"/>
              <a:gd name="T104" fmla="*/ 0 w 818"/>
              <a:gd name="T105" fmla="*/ 2147483647 h 1012"/>
              <a:gd name="T106" fmla="*/ 2147483647 w 818"/>
              <a:gd name="T107" fmla="*/ 0 h 1012"/>
              <a:gd name="T108" fmla="*/ 2147483647 w 818"/>
              <a:gd name="T109" fmla="*/ 0 h 10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8"/>
              <a:gd name="T166" fmla="*/ 0 h 1012"/>
              <a:gd name="T167" fmla="*/ 818 w 818"/>
              <a:gd name="T168" fmla="*/ 1012 h 10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8" h="1012">
                <a:moveTo>
                  <a:pt x="300" y="0"/>
                </a:moveTo>
                <a:lnTo>
                  <a:pt x="300" y="0"/>
                </a:lnTo>
                <a:lnTo>
                  <a:pt x="818" y="514"/>
                </a:lnTo>
                <a:lnTo>
                  <a:pt x="312" y="1012"/>
                </a:lnTo>
                <a:lnTo>
                  <a:pt x="314" y="972"/>
                </a:lnTo>
                <a:lnTo>
                  <a:pt x="328" y="938"/>
                </a:lnTo>
                <a:lnTo>
                  <a:pt x="308" y="894"/>
                </a:lnTo>
                <a:lnTo>
                  <a:pt x="320" y="822"/>
                </a:lnTo>
                <a:lnTo>
                  <a:pt x="300" y="822"/>
                </a:lnTo>
                <a:lnTo>
                  <a:pt x="292" y="788"/>
                </a:lnTo>
                <a:lnTo>
                  <a:pt x="316" y="786"/>
                </a:lnTo>
                <a:lnTo>
                  <a:pt x="342" y="764"/>
                </a:lnTo>
                <a:lnTo>
                  <a:pt x="336" y="692"/>
                </a:lnTo>
                <a:lnTo>
                  <a:pt x="312" y="666"/>
                </a:lnTo>
                <a:lnTo>
                  <a:pt x="308" y="630"/>
                </a:lnTo>
                <a:lnTo>
                  <a:pt x="294" y="606"/>
                </a:lnTo>
                <a:lnTo>
                  <a:pt x="272" y="608"/>
                </a:lnTo>
                <a:lnTo>
                  <a:pt x="264" y="588"/>
                </a:lnTo>
                <a:lnTo>
                  <a:pt x="230" y="568"/>
                </a:lnTo>
                <a:lnTo>
                  <a:pt x="222" y="526"/>
                </a:lnTo>
                <a:lnTo>
                  <a:pt x="190" y="464"/>
                </a:lnTo>
                <a:lnTo>
                  <a:pt x="168" y="464"/>
                </a:lnTo>
                <a:lnTo>
                  <a:pt x="156" y="452"/>
                </a:lnTo>
                <a:lnTo>
                  <a:pt x="110" y="450"/>
                </a:lnTo>
                <a:lnTo>
                  <a:pt x="68" y="418"/>
                </a:lnTo>
                <a:lnTo>
                  <a:pt x="58" y="380"/>
                </a:lnTo>
                <a:lnTo>
                  <a:pt x="56" y="378"/>
                </a:lnTo>
                <a:lnTo>
                  <a:pt x="30" y="358"/>
                </a:lnTo>
                <a:lnTo>
                  <a:pt x="18" y="352"/>
                </a:lnTo>
                <a:lnTo>
                  <a:pt x="10" y="336"/>
                </a:lnTo>
                <a:lnTo>
                  <a:pt x="0" y="308"/>
                </a:lnTo>
                <a:lnTo>
                  <a:pt x="300" y="0"/>
                </a:lnTo>
                <a:close/>
              </a:path>
            </a:pathLst>
          </a:custGeom>
          <a:solidFill>
            <a:srgbClr val="92D050"/>
          </a:solidFill>
          <a:ln w="9525">
            <a:solidFill>
              <a:schemeClr val="tx1"/>
            </a:solidFill>
            <a:round/>
            <a:headEnd/>
            <a:tailEnd/>
          </a:ln>
        </p:spPr>
        <p:txBody>
          <a:bodyPr/>
          <a:lstStyle/>
          <a:p>
            <a:endParaRPr lang="en-US" dirty="0"/>
          </a:p>
        </p:txBody>
      </p:sp>
      <p:sp>
        <p:nvSpPr>
          <p:cNvPr id="20" name="TextBox 19"/>
          <p:cNvSpPr txBox="1">
            <a:spLocks noChangeArrowheads="1"/>
          </p:cNvSpPr>
          <p:nvPr/>
        </p:nvSpPr>
        <p:spPr bwMode="auto">
          <a:xfrm>
            <a:off x="7966075" y="5357813"/>
            <a:ext cx="33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VI</a:t>
            </a:r>
          </a:p>
        </p:txBody>
      </p:sp>
      <p:sp>
        <p:nvSpPr>
          <p:cNvPr id="21" name="TextBox 20"/>
          <p:cNvSpPr txBox="1">
            <a:spLocks noChangeArrowheads="1"/>
          </p:cNvSpPr>
          <p:nvPr/>
        </p:nvSpPr>
        <p:spPr bwMode="auto">
          <a:xfrm>
            <a:off x="7258050" y="5521325"/>
            <a:ext cx="42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PR</a:t>
            </a:r>
          </a:p>
        </p:txBody>
      </p:sp>
      <p:sp>
        <p:nvSpPr>
          <p:cNvPr id="24" name="Rectangle 23"/>
          <p:cNvSpPr/>
          <p:nvPr/>
        </p:nvSpPr>
        <p:spPr>
          <a:xfrm>
            <a:off x="5732335" y="5512951"/>
            <a:ext cx="3241929" cy="1169551"/>
          </a:xfrm>
          <a:prstGeom prst="rect">
            <a:avLst/>
          </a:prstGeom>
        </p:spPr>
        <p:txBody>
          <a:bodyPr wrap="square">
            <a:spAutoFit/>
          </a:bodyPr>
          <a:lstStyle/>
          <a:p>
            <a:pPr eaLnBrk="1" hangingPunct="1">
              <a:buClr>
                <a:srgbClr val="9900FF"/>
              </a:buClr>
              <a:buSzPct val="150000"/>
            </a:pPr>
            <a:r>
              <a:rPr lang="en-US" sz="1000" b="1" dirty="0" smtClean="0"/>
              <a:t>Family Outcomes:</a:t>
            </a:r>
          </a:p>
          <a:p>
            <a:pPr eaLnBrk="1" hangingPunct="1">
              <a:buClr>
                <a:srgbClr val="9900FF"/>
              </a:buClr>
              <a:buSzPct val="150000"/>
              <a:buFont typeface="Wingdings" pitchFamily="2" charset="2"/>
              <a:buChar char="n"/>
            </a:pPr>
            <a:r>
              <a:rPr lang="en-US" sz="1000" dirty="0" smtClean="0"/>
              <a:t>C4A- </a:t>
            </a:r>
            <a:r>
              <a:rPr lang="en-US" sz="1000" dirty="0"/>
              <a:t>Know their rights</a:t>
            </a:r>
          </a:p>
          <a:p>
            <a:pPr eaLnBrk="1" hangingPunct="1">
              <a:buClr>
                <a:srgbClr val="996600"/>
              </a:buClr>
              <a:buSzPct val="150000"/>
              <a:buFont typeface="Wingdings" pitchFamily="2" charset="2"/>
              <a:buChar char="n"/>
            </a:pPr>
            <a:r>
              <a:rPr lang="en-US" sz="1000" dirty="0"/>
              <a:t>C4B- Communicate children’s </a:t>
            </a:r>
            <a:r>
              <a:rPr lang="en-US" sz="1000" dirty="0" smtClean="0"/>
              <a:t>need</a:t>
            </a:r>
          </a:p>
          <a:p>
            <a:pPr>
              <a:buClr>
                <a:srgbClr val="FF3300"/>
              </a:buClr>
              <a:buSzPct val="150000"/>
              <a:buFont typeface="Wingdings" pitchFamily="2" charset="2"/>
              <a:buChar char="n"/>
            </a:pPr>
            <a:r>
              <a:rPr lang="en-US" sz="1000" dirty="0"/>
              <a:t>C4C- Help their children develop and </a:t>
            </a:r>
            <a:r>
              <a:rPr lang="en-US" sz="1000" dirty="0" smtClean="0"/>
              <a:t>learn</a:t>
            </a:r>
          </a:p>
          <a:p>
            <a:pPr>
              <a:buClr>
                <a:srgbClr val="996600"/>
              </a:buClr>
              <a:buSzPct val="150000"/>
            </a:pPr>
            <a:endParaRPr lang="en-US" sz="1000" dirty="0" smtClean="0"/>
          </a:p>
          <a:p>
            <a:pPr>
              <a:buClr>
                <a:srgbClr val="FFC000"/>
              </a:buClr>
              <a:buSzPct val="150000"/>
              <a:buFont typeface="Wingdings" pitchFamily="2" charset="2"/>
              <a:buChar char="n"/>
            </a:pPr>
            <a:r>
              <a:rPr lang="en-US" sz="1000" dirty="0"/>
              <a:t>Other- NY: </a:t>
            </a:r>
            <a:r>
              <a:rPr lang="en-US" sz="1000" dirty="0" smtClean="0"/>
              <a:t>All 3 </a:t>
            </a:r>
            <a:r>
              <a:rPr lang="en-US" sz="1000" dirty="0"/>
              <a:t>Family </a:t>
            </a:r>
            <a:r>
              <a:rPr lang="en-US" sz="1000" dirty="0" smtClean="0"/>
              <a:t>Outcomes + other content; </a:t>
            </a:r>
            <a:r>
              <a:rPr lang="en-US" sz="1000" dirty="0"/>
              <a:t>MP: Selected domains from </a:t>
            </a:r>
            <a:r>
              <a:rPr lang="en-US" sz="1000" dirty="0" smtClean="0"/>
              <a:t>assessment tool</a:t>
            </a:r>
            <a:endParaRPr lang="en-US" sz="1000" dirty="0"/>
          </a:p>
        </p:txBody>
      </p:sp>
      <p:sp>
        <p:nvSpPr>
          <p:cNvPr id="25" name="Slide Number Placeholder 24"/>
          <p:cNvSpPr>
            <a:spLocks noGrp="1"/>
          </p:cNvSpPr>
          <p:nvPr>
            <p:ph type="sldNum" sz="quarter" idx="12"/>
          </p:nvPr>
        </p:nvSpPr>
        <p:spPr/>
        <p:txBody>
          <a:bodyPr/>
          <a:lstStyle/>
          <a:p>
            <a:fld id="{F171E5A8-1226-4268-A028-C9677E48EEC1}" type="slidenum">
              <a:rPr lang="en-US" smtClean="0"/>
              <a:t>18</a:t>
            </a:fld>
            <a:endParaRPr lang="en-US" dirty="0"/>
          </a:p>
        </p:txBody>
      </p:sp>
    </p:spTree>
    <p:extLst>
      <p:ext uri="{BB962C8B-B14F-4D97-AF65-F5344CB8AC3E}">
        <p14:creationId xmlns:p14="http://schemas.microsoft.com/office/powerpoint/2010/main" val="1607054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SIMR Subpopulations (N=25)</a:t>
            </a:r>
            <a:endParaRPr lang="en-US" b="1" dirty="0">
              <a:solidFill>
                <a:srgbClr val="FF0000"/>
              </a:solidFill>
            </a:endParaRPr>
          </a:p>
        </p:txBody>
      </p:sp>
      <p:graphicFrame>
        <p:nvGraphicFramePr>
          <p:cNvPr id="4" name="Chart 3"/>
          <p:cNvGraphicFramePr/>
          <p:nvPr>
            <p:extLst>
              <p:ext uri="{D42A27DB-BD31-4B8C-83A1-F6EECF244321}">
                <p14:modId xmlns:p14="http://schemas.microsoft.com/office/powerpoint/2010/main" val="4106315587"/>
              </p:ext>
            </p:extLst>
          </p:nvPr>
        </p:nvGraphicFramePr>
        <p:xfrm>
          <a:off x="240325" y="1371600"/>
          <a:ext cx="8751276" cy="504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19</a:t>
            </a:fld>
            <a:endParaRPr lang="en-US" dirty="0"/>
          </a:p>
        </p:txBody>
      </p:sp>
    </p:spTree>
    <p:extLst>
      <p:ext uri="{BB962C8B-B14F-4D97-AF65-F5344CB8AC3E}">
        <p14:creationId xmlns:p14="http://schemas.microsoft.com/office/powerpoint/2010/main" val="256657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Intended Outcomes</a:t>
            </a:r>
            <a:endParaRPr lang="en-US" b="1" dirty="0">
              <a:solidFill>
                <a:srgbClr val="000099"/>
              </a:solidFill>
            </a:endParaRPr>
          </a:p>
        </p:txBody>
      </p:sp>
      <p:sp>
        <p:nvSpPr>
          <p:cNvPr id="3" name="Content Placeholder 2"/>
          <p:cNvSpPr>
            <a:spLocks noGrp="1"/>
          </p:cNvSpPr>
          <p:nvPr>
            <p:ph idx="1"/>
          </p:nvPr>
        </p:nvSpPr>
        <p:spPr>
          <a:xfrm>
            <a:off x="457200" y="1600200"/>
            <a:ext cx="6400800" cy="4525963"/>
          </a:xfrm>
        </p:spPr>
        <p:txBody>
          <a:bodyPr>
            <a:normAutofit fontScale="85000" lnSpcReduction="10000"/>
          </a:bodyPr>
          <a:lstStyle/>
          <a:p>
            <a:pPr marL="0" lvl="0" indent="0">
              <a:buNone/>
            </a:pPr>
            <a:r>
              <a:rPr lang="en-US" dirty="0" smtClean="0"/>
              <a:t>Participants will:</a:t>
            </a:r>
          </a:p>
          <a:p>
            <a:pPr lvl="0"/>
            <a:r>
              <a:rPr lang="en-US" dirty="0" smtClean="0"/>
              <a:t>Gain an understanding </a:t>
            </a:r>
            <a:r>
              <a:rPr lang="en-US" dirty="0"/>
              <a:t>how data were collected and summarized for Phase I </a:t>
            </a:r>
            <a:endParaRPr lang="en-US" dirty="0" smtClean="0"/>
          </a:p>
          <a:p>
            <a:pPr lvl="0"/>
            <a:r>
              <a:rPr lang="en-US" dirty="0" smtClean="0"/>
              <a:t>Gain an understanding of what </a:t>
            </a:r>
            <a:r>
              <a:rPr lang="en-US" dirty="0"/>
              <a:t>states are doing </a:t>
            </a:r>
            <a:r>
              <a:rPr lang="en-US" dirty="0" smtClean="0"/>
              <a:t>compared </a:t>
            </a:r>
            <a:r>
              <a:rPr lang="en-US" dirty="0"/>
              <a:t>to other </a:t>
            </a:r>
            <a:r>
              <a:rPr lang="en-US" dirty="0" smtClean="0"/>
              <a:t>states including what states are doing similar things</a:t>
            </a:r>
          </a:p>
          <a:p>
            <a:pPr lvl="0"/>
            <a:r>
              <a:rPr lang="en-US" dirty="0" smtClean="0"/>
              <a:t>Know how the SSIP Phase I Content Analysis will inform TA to states</a:t>
            </a:r>
            <a:endParaRPr lang="en-US" dirty="0"/>
          </a:p>
          <a:p>
            <a:pPr lvl="0"/>
            <a:r>
              <a:rPr lang="en-US" dirty="0" smtClean="0"/>
              <a:t>Know </a:t>
            </a:r>
            <a:r>
              <a:rPr lang="en-US" dirty="0"/>
              <a:t>where </a:t>
            </a:r>
            <a:r>
              <a:rPr lang="en-US" dirty="0" smtClean="0"/>
              <a:t>to </a:t>
            </a:r>
            <a:r>
              <a:rPr lang="en-US" dirty="0"/>
              <a:t>find more </a:t>
            </a:r>
            <a:r>
              <a:rPr lang="en-US" dirty="0" smtClean="0"/>
              <a:t>information about the SSIP Phase I Analysis</a:t>
            </a:r>
            <a:endParaRPr lang="en-US" dirty="0"/>
          </a:p>
          <a:p>
            <a:endParaRPr lang="en-US" dirty="0"/>
          </a:p>
        </p:txBody>
      </p:sp>
      <p:pic>
        <p:nvPicPr>
          <p:cNvPr id="4099" name="Picture 3" descr="C:\Users\Anne Lucas\AppData\Local\Microsoft\Windows\Temporary Internet Files\Content.IE5\9GLQ14GK\Lograr_el_exi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0"/>
            <a:ext cx="1767840" cy="4254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1E5A8-1226-4268-A028-C9677E48EEC1}" type="slidenum">
              <a:rPr lang="en-US" smtClean="0"/>
              <a:t>2</a:t>
            </a:fld>
            <a:endParaRPr lang="en-US" dirty="0"/>
          </a:p>
        </p:txBody>
      </p:sp>
    </p:spTree>
    <p:extLst>
      <p:ext uri="{BB962C8B-B14F-4D97-AF65-F5344CB8AC3E}">
        <p14:creationId xmlns:p14="http://schemas.microsoft.com/office/powerpoint/2010/main" val="3935956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 3, a and b</a:t>
            </a:r>
            <a:endParaRPr lang="en-US" b="1" dirty="0"/>
          </a:p>
        </p:txBody>
      </p:sp>
      <p:sp>
        <p:nvSpPr>
          <p:cNvPr id="4" name="Slide Number Placeholder 3"/>
          <p:cNvSpPr>
            <a:spLocks noGrp="1"/>
          </p:cNvSpPr>
          <p:nvPr>
            <p:ph type="sldNum" sz="quarter" idx="12"/>
          </p:nvPr>
        </p:nvSpPr>
        <p:spPr/>
        <p:txBody>
          <a:bodyPr/>
          <a:lstStyle/>
          <a:p>
            <a:fld id="{F171E5A8-1226-4268-A028-C9677E48EEC1}" type="slidenum">
              <a:rPr lang="en-US" smtClean="0"/>
              <a:t>20</a:t>
            </a:fld>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186" y="1143000"/>
            <a:ext cx="7661013" cy="552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35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Component 4: Improvement Strategies</a:t>
            </a:r>
            <a:endParaRPr lang="en-US" b="1" dirty="0">
              <a:solidFill>
                <a:schemeClr val="tx2"/>
              </a:solidFill>
            </a:endParaRPr>
          </a:p>
        </p:txBody>
      </p:sp>
      <p:sp>
        <p:nvSpPr>
          <p:cNvPr id="3" name="Content Placeholder 2"/>
          <p:cNvSpPr>
            <a:spLocks noGrp="1"/>
          </p:cNvSpPr>
          <p:nvPr>
            <p:ph idx="1"/>
          </p:nvPr>
        </p:nvSpPr>
        <p:spPr/>
        <p:txBody>
          <a:bodyPr/>
          <a:lstStyle/>
          <a:p>
            <a:r>
              <a:rPr lang="en-US" dirty="0"/>
              <a:t>States were required to identify improvement strategies that improve the </a:t>
            </a:r>
            <a:r>
              <a:rPr lang="en-US" dirty="0" smtClean="0"/>
              <a:t>infrastructure, support implementation </a:t>
            </a:r>
            <a:r>
              <a:rPr lang="en-US" dirty="0"/>
              <a:t>of evidence-based </a:t>
            </a:r>
            <a:r>
              <a:rPr lang="en-US" dirty="0" smtClean="0"/>
              <a:t>practices, </a:t>
            </a:r>
            <a:r>
              <a:rPr lang="en-US" dirty="0" smtClean="0"/>
              <a:t>and ultimately </a:t>
            </a:r>
            <a:r>
              <a:rPr lang="en-US" dirty="0"/>
              <a:t>improve the SIMR.  </a:t>
            </a:r>
          </a:p>
        </p:txBody>
      </p:sp>
      <p:pic>
        <p:nvPicPr>
          <p:cNvPr id="8194" name="Picture 2" descr="C:\Users\Anne Lucas\AppData\Local\Microsoft\Windows\Temporary Internet Files\Content.IE5\YYD1QHO5\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734" y="3810000"/>
            <a:ext cx="6130066" cy="24644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1E5A8-1226-4268-A028-C9677E48EEC1}" type="slidenum">
              <a:rPr lang="en-US" smtClean="0"/>
              <a:t>21</a:t>
            </a:fld>
            <a:endParaRPr lang="en-US" dirty="0"/>
          </a:p>
        </p:txBody>
      </p:sp>
    </p:spTree>
    <p:extLst>
      <p:ext uri="{BB962C8B-B14F-4D97-AF65-F5344CB8AC3E}">
        <p14:creationId xmlns:p14="http://schemas.microsoft.com/office/powerpoint/2010/main" val="439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9114467"/>
              </p:ext>
            </p:extLst>
          </p:nvPr>
        </p:nvGraphicFramePr>
        <p:xfrm>
          <a:off x="381000" y="304800"/>
          <a:ext cx="8382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F171E5A8-1226-4268-A028-C9677E48EEC1}" type="slidenum">
              <a:rPr lang="en-US" smtClean="0"/>
              <a:t>22</a:t>
            </a:fld>
            <a:endParaRPr lang="en-US" dirty="0"/>
          </a:p>
        </p:txBody>
      </p:sp>
    </p:spTree>
    <p:extLst>
      <p:ext uri="{BB962C8B-B14F-4D97-AF65-F5344CB8AC3E}">
        <p14:creationId xmlns:p14="http://schemas.microsoft.com/office/powerpoint/2010/main" val="148566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195738" y="3941743"/>
            <a:ext cx="504825" cy="609600"/>
          </a:xfrm>
          <a:prstGeom prst="rect">
            <a:avLst/>
          </a:prstGeom>
        </p:spPr>
      </p:pic>
      <p:sp>
        <p:nvSpPr>
          <p:cNvPr id="2050" name="Text Box 2"/>
          <p:cNvSpPr txBox="1">
            <a:spLocks noChangeArrowheads="1"/>
          </p:cNvSpPr>
          <p:nvPr/>
        </p:nvSpPr>
        <p:spPr bwMode="auto">
          <a:xfrm>
            <a:off x="1524000" y="47863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MH</a:t>
            </a:r>
          </a:p>
        </p:txBody>
      </p:sp>
      <p:sp>
        <p:nvSpPr>
          <p:cNvPr id="2051" name="AutoShape 3"/>
          <p:cNvSpPr>
            <a:spLocks noChangeAspect="1" noChangeArrowheads="1" noTextEdit="1"/>
          </p:cNvSpPr>
          <p:nvPr/>
        </p:nvSpPr>
        <p:spPr bwMode="auto">
          <a:xfrm>
            <a:off x="1524000" y="838200"/>
            <a:ext cx="670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52" name="Freeform 4"/>
          <p:cNvSpPr>
            <a:spLocks/>
          </p:cNvSpPr>
          <p:nvPr/>
        </p:nvSpPr>
        <p:spPr bwMode="auto">
          <a:xfrm>
            <a:off x="2659063" y="2319338"/>
            <a:ext cx="719137" cy="955675"/>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000000"/>
          </a:solidFill>
          <a:ln w="9525">
            <a:solidFill>
              <a:schemeClr val="tx1"/>
            </a:solidFill>
            <a:round/>
            <a:headEnd/>
            <a:tailEnd/>
          </a:ln>
        </p:spPr>
        <p:txBody>
          <a:bodyPr/>
          <a:lstStyle/>
          <a:p>
            <a:endParaRPr lang="en-US" dirty="0"/>
          </a:p>
        </p:txBody>
      </p:sp>
      <p:sp>
        <p:nvSpPr>
          <p:cNvPr id="2053" name="Freeform 5"/>
          <p:cNvSpPr>
            <a:spLocks/>
          </p:cNvSpPr>
          <p:nvPr/>
        </p:nvSpPr>
        <p:spPr bwMode="auto">
          <a:xfrm>
            <a:off x="1651000" y="1323975"/>
            <a:ext cx="1014413" cy="914400"/>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solidFill>
            <a:srgbClr val="000000"/>
          </a:solidFill>
          <a:ln w="9525">
            <a:solidFill>
              <a:schemeClr val="tx1"/>
            </a:solidFill>
            <a:round/>
            <a:headEnd/>
            <a:tailEnd/>
          </a:ln>
        </p:spPr>
        <p:txBody>
          <a:bodyPr/>
          <a:lstStyle/>
          <a:p>
            <a:endParaRPr lang="en-US" dirty="0"/>
          </a:p>
        </p:txBody>
      </p:sp>
      <p:sp>
        <p:nvSpPr>
          <p:cNvPr id="2054" name="Freeform 6"/>
          <p:cNvSpPr>
            <a:spLocks/>
          </p:cNvSpPr>
          <p:nvPr/>
        </p:nvSpPr>
        <p:spPr bwMode="auto">
          <a:xfrm>
            <a:off x="2006600" y="2151063"/>
            <a:ext cx="806450" cy="1328737"/>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000000"/>
          </a:solidFill>
          <a:ln w="9525">
            <a:solidFill>
              <a:schemeClr val="tx1"/>
            </a:solidFill>
            <a:round/>
            <a:headEnd/>
            <a:tailEnd/>
          </a:ln>
        </p:spPr>
        <p:txBody>
          <a:bodyPr/>
          <a:lstStyle/>
          <a:p>
            <a:endParaRPr lang="en-US" dirty="0"/>
          </a:p>
        </p:txBody>
      </p:sp>
      <p:sp>
        <p:nvSpPr>
          <p:cNvPr id="2055" name="Freeform 7"/>
          <p:cNvSpPr>
            <a:spLocks/>
          </p:cNvSpPr>
          <p:nvPr/>
        </p:nvSpPr>
        <p:spPr bwMode="auto">
          <a:xfrm>
            <a:off x="2468563" y="1084263"/>
            <a:ext cx="760412" cy="1301750"/>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000000"/>
          </a:solidFill>
          <a:ln w="9525">
            <a:solidFill>
              <a:schemeClr val="tx1"/>
            </a:solidFill>
            <a:round/>
            <a:headEnd/>
            <a:tailEnd/>
          </a:ln>
        </p:spPr>
        <p:txBody>
          <a:bodyPr/>
          <a:lstStyle/>
          <a:p>
            <a:endParaRPr lang="en-US" dirty="0"/>
          </a:p>
        </p:txBody>
      </p:sp>
      <p:sp>
        <p:nvSpPr>
          <p:cNvPr id="2056" name="Freeform 8"/>
          <p:cNvSpPr>
            <a:spLocks/>
          </p:cNvSpPr>
          <p:nvPr/>
        </p:nvSpPr>
        <p:spPr bwMode="auto">
          <a:xfrm>
            <a:off x="2789238" y="1104900"/>
            <a:ext cx="1298575" cy="882650"/>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000000"/>
          </a:solidFill>
          <a:ln w="9525">
            <a:solidFill>
              <a:schemeClr val="tx1"/>
            </a:solidFill>
            <a:round/>
            <a:headEnd/>
            <a:tailEnd/>
          </a:ln>
        </p:spPr>
        <p:txBody>
          <a:bodyPr/>
          <a:lstStyle/>
          <a:p>
            <a:endParaRPr lang="en-US" dirty="0"/>
          </a:p>
        </p:txBody>
      </p:sp>
      <p:sp>
        <p:nvSpPr>
          <p:cNvPr id="2057" name="Freeform 9"/>
          <p:cNvSpPr>
            <a:spLocks/>
          </p:cNvSpPr>
          <p:nvPr/>
        </p:nvSpPr>
        <p:spPr bwMode="auto">
          <a:xfrm>
            <a:off x="3135313" y="1882775"/>
            <a:ext cx="892175" cy="782638"/>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rgbClr val="000000"/>
          </a:solidFill>
          <a:ln w="9525">
            <a:solidFill>
              <a:schemeClr val="tx1"/>
            </a:solidFill>
            <a:round/>
            <a:headEnd/>
            <a:tailEnd/>
          </a:ln>
        </p:spPr>
        <p:txBody>
          <a:bodyPr/>
          <a:lstStyle/>
          <a:p>
            <a:endParaRPr lang="en-US" dirty="0"/>
          </a:p>
        </p:txBody>
      </p:sp>
      <p:sp>
        <p:nvSpPr>
          <p:cNvPr id="2058" name="Freeform 10"/>
          <p:cNvSpPr>
            <a:spLocks/>
          </p:cNvSpPr>
          <p:nvPr/>
        </p:nvSpPr>
        <p:spPr bwMode="auto">
          <a:xfrm>
            <a:off x="3284538" y="2597150"/>
            <a:ext cx="923925" cy="7778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000000"/>
          </a:solidFill>
          <a:ln w="9525">
            <a:solidFill>
              <a:schemeClr val="tx1"/>
            </a:solidFill>
            <a:round/>
            <a:headEnd/>
            <a:tailEnd/>
          </a:ln>
        </p:spPr>
        <p:txBody>
          <a:bodyPr/>
          <a:lstStyle/>
          <a:p>
            <a:endParaRPr lang="en-US" dirty="0"/>
          </a:p>
        </p:txBody>
      </p:sp>
      <p:sp>
        <p:nvSpPr>
          <p:cNvPr id="2059" name="Freeform 11"/>
          <p:cNvSpPr>
            <a:spLocks/>
          </p:cNvSpPr>
          <p:nvPr/>
        </p:nvSpPr>
        <p:spPr bwMode="auto">
          <a:xfrm>
            <a:off x="4043363" y="1312863"/>
            <a:ext cx="835025" cy="561975"/>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0" name="Freeform 12"/>
          <p:cNvSpPr>
            <a:spLocks/>
          </p:cNvSpPr>
          <p:nvPr/>
        </p:nvSpPr>
        <p:spPr bwMode="auto">
          <a:xfrm>
            <a:off x="4000500" y="1828800"/>
            <a:ext cx="892175" cy="638175"/>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1" name="Freeform 13"/>
          <p:cNvSpPr>
            <a:spLocks/>
          </p:cNvSpPr>
          <p:nvPr/>
        </p:nvSpPr>
        <p:spPr bwMode="auto">
          <a:xfrm>
            <a:off x="3968750" y="2327275"/>
            <a:ext cx="1049338"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000000"/>
          </a:solidFill>
          <a:ln w="9525">
            <a:solidFill>
              <a:schemeClr val="tx1"/>
            </a:solidFill>
            <a:round/>
            <a:headEnd/>
            <a:tailEnd/>
          </a:ln>
        </p:spPr>
        <p:txBody>
          <a:bodyPr/>
          <a:lstStyle/>
          <a:p>
            <a:endParaRPr lang="en-US" dirty="0"/>
          </a:p>
        </p:txBody>
      </p:sp>
      <p:sp>
        <p:nvSpPr>
          <p:cNvPr id="2062" name="Freeform 14"/>
          <p:cNvSpPr>
            <a:spLocks/>
          </p:cNvSpPr>
          <p:nvPr/>
        </p:nvSpPr>
        <p:spPr bwMode="auto">
          <a:xfrm>
            <a:off x="4167188" y="2855913"/>
            <a:ext cx="942975" cy="544512"/>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000000"/>
          </a:solidFill>
          <a:ln w="9525">
            <a:solidFill>
              <a:schemeClr val="tx1"/>
            </a:solidFill>
            <a:round/>
            <a:headEnd/>
            <a:tailEnd/>
          </a:ln>
        </p:spPr>
        <p:txBody>
          <a:bodyPr/>
          <a:lstStyle/>
          <a:p>
            <a:endParaRPr lang="en-US" dirty="0"/>
          </a:p>
        </p:txBody>
      </p:sp>
      <p:sp>
        <p:nvSpPr>
          <p:cNvPr id="2063" name="Freeform 15"/>
          <p:cNvSpPr>
            <a:spLocks/>
          </p:cNvSpPr>
          <p:nvPr/>
        </p:nvSpPr>
        <p:spPr bwMode="auto">
          <a:xfrm>
            <a:off x="4040188" y="3363913"/>
            <a:ext cx="1093787" cy="60960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000000"/>
          </a:solidFill>
          <a:ln w="9525">
            <a:solidFill>
              <a:schemeClr val="tx1"/>
            </a:solidFill>
            <a:round/>
            <a:headEnd/>
            <a:tailEnd/>
          </a:ln>
        </p:spPr>
        <p:txBody>
          <a:bodyPr/>
          <a:lstStyle/>
          <a:p>
            <a:endParaRPr lang="en-US" dirty="0"/>
          </a:p>
        </p:txBody>
      </p:sp>
      <p:sp>
        <p:nvSpPr>
          <p:cNvPr id="2064" name="Freeform 16"/>
          <p:cNvSpPr>
            <a:spLocks/>
          </p:cNvSpPr>
          <p:nvPr/>
        </p:nvSpPr>
        <p:spPr bwMode="auto">
          <a:xfrm>
            <a:off x="4872038" y="2276475"/>
            <a:ext cx="755650" cy="536575"/>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000000"/>
          </a:solidFill>
          <a:ln w="9525">
            <a:solidFill>
              <a:schemeClr val="tx1"/>
            </a:solidFill>
            <a:round/>
            <a:headEnd/>
            <a:tailEnd/>
          </a:ln>
        </p:spPr>
        <p:txBody>
          <a:bodyPr/>
          <a:lstStyle/>
          <a:p>
            <a:endParaRPr lang="en-US" dirty="0"/>
          </a:p>
        </p:txBody>
      </p:sp>
      <p:sp>
        <p:nvSpPr>
          <p:cNvPr id="2065" name="Freeform 17"/>
          <p:cNvSpPr>
            <a:spLocks/>
          </p:cNvSpPr>
          <p:nvPr/>
        </p:nvSpPr>
        <p:spPr bwMode="auto">
          <a:xfrm>
            <a:off x="4967288" y="2771775"/>
            <a:ext cx="841375" cy="7826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000000"/>
          </a:solidFill>
          <a:ln w="9525">
            <a:solidFill>
              <a:schemeClr val="tx1"/>
            </a:solidFill>
            <a:round/>
            <a:headEnd/>
            <a:tailEnd/>
          </a:ln>
        </p:spPr>
        <p:txBody>
          <a:bodyPr/>
          <a:lstStyle/>
          <a:p>
            <a:endParaRPr lang="en-US" dirty="0"/>
          </a:p>
        </p:txBody>
      </p:sp>
      <p:sp>
        <p:nvSpPr>
          <p:cNvPr id="2066" name="Freeform 18"/>
          <p:cNvSpPr>
            <a:spLocks/>
          </p:cNvSpPr>
          <p:nvPr/>
        </p:nvSpPr>
        <p:spPr bwMode="auto">
          <a:xfrm>
            <a:off x="5110163" y="3468688"/>
            <a:ext cx="639762" cy="609600"/>
          </a:xfrm>
          <a:custGeom>
            <a:avLst/>
            <a:gdLst>
              <a:gd name="T0" fmla="*/ 2147483647 w 549"/>
              <a:gd name="T1" fmla="*/ 2147483647 h 481"/>
              <a:gd name="T2" fmla="*/ 2147483647 w 549"/>
              <a:gd name="T3" fmla="*/ 2147483647 h 481"/>
              <a:gd name="T4" fmla="*/ 2147483647 w 549"/>
              <a:gd name="T5" fmla="*/ 2147483647 h 481"/>
              <a:gd name="T6" fmla="*/ 2147483647 w 549"/>
              <a:gd name="T7" fmla="*/ 2147483647 h 481"/>
              <a:gd name="T8" fmla="*/ 2147483647 w 549"/>
              <a:gd name="T9" fmla="*/ 2147483647 h 481"/>
              <a:gd name="T10" fmla="*/ 2147483647 w 549"/>
              <a:gd name="T11" fmla="*/ 2147483647 h 481"/>
              <a:gd name="T12" fmla="*/ 2147483647 w 549"/>
              <a:gd name="T13" fmla="*/ 2147483647 h 481"/>
              <a:gd name="T14" fmla="*/ 2147483647 w 549"/>
              <a:gd name="T15" fmla="*/ 2147483647 h 481"/>
              <a:gd name="T16" fmla="*/ 2147483647 w 549"/>
              <a:gd name="T17" fmla="*/ 2147483647 h 481"/>
              <a:gd name="T18" fmla="*/ 2147483647 w 549"/>
              <a:gd name="T19" fmla="*/ 2147483647 h 481"/>
              <a:gd name="T20" fmla="*/ 2147483647 w 549"/>
              <a:gd name="T21" fmla="*/ 2147483647 h 481"/>
              <a:gd name="T22" fmla="*/ 2147483647 w 549"/>
              <a:gd name="T23" fmla="*/ 2147483647 h 481"/>
              <a:gd name="T24" fmla="*/ 2147483647 w 549"/>
              <a:gd name="T25" fmla="*/ 2147483647 h 481"/>
              <a:gd name="T26" fmla="*/ 2147483647 w 549"/>
              <a:gd name="T27" fmla="*/ 2147483647 h 481"/>
              <a:gd name="T28" fmla="*/ 2147483647 w 549"/>
              <a:gd name="T29" fmla="*/ 2147483647 h 481"/>
              <a:gd name="T30" fmla="*/ 2147483647 w 549"/>
              <a:gd name="T31" fmla="*/ 2147483647 h 481"/>
              <a:gd name="T32" fmla="*/ 2147483647 w 549"/>
              <a:gd name="T33" fmla="*/ 2147483647 h 481"/>
              <a:gd name="T34" fmla="*/ 2147483647 w 549"/>
              <a:gd name="T35" fmla="*/ 2147483647 h 481"/>
              <a:gd name="T36" fmla="*/ 2147483647 w 549"/>
              <a:gd name="T37" fmla="*/ 0 h 481"/>
              <a:gd name="T38" fmla="*/ 0 w 549"/>
              <a:gd name="T39" fmla="*/ 2147483647 h 481"/>
              <a:gd name="T40" fmla="*/ 2147483647 w 549"/>
              <a:gd name="T41" fmla="*/ 2147483647 h 481"/>
              <a:gd name="T42" fmla="*/ 2147483647 w 549"/>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481"/>
              <a:gd name="T68" fmla="*/ 549 w 549"/>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481">
                <a:moveTo>
                  <a:pt x="20" y="163"/>
                </a:moveTo>
                <a:lnTo>
                  <a:pt x="17" y="397"/>
                </a:lnTo>
                <a:lnTo>
                  <a:pt x="28" y="410"/>
                </a:lnTo>
                <a:lnTo>
                  <a:pt x="66" y="410"/>
                </a:lnTo>
                <a:lnTo>
                  <a:pt x="68" y="481"/>
                </a:lnTo>
                <a:lnTo>
                  <a:pt x="397" y="477"/>
                </a:lnTo>
                <a:lnTo>
                  <a:pt x="389" y="405"/>
                </a:lnTo>
                <a:lnTo>
                  <a:pt x="418" y="325"/>
                </a:lnTo>
                <a:lnTo>
                  <a:pt x="460" y="268"/>
                </a:lnTo>
                <a:lnTo>
                  <a:pt x="456" y="253"/>
                </a:lnTo>
                <a:lnTo>
                  <a:pt x="486" y="203"/>
                </a:lnTo>
                <a:lnTo>
                  <a:pt x="503" y="148"/>
                </a:lnTo>
                <a:lnTo>
                  <a:pt x="498" y="144"/>
                </a:lnTo>
                <a:lnTo>
                  <a:pt x="524" y="123"/>
                </a:lnTo>
                <a:lnTo>
                  <a:pt x="549" y="76"/>
                </a:lnTo>
                <a:lnTo>
                  <a:pt x="541" y="64"/>
                </a:lnTo>
                <a:lnTo>
                  <a:pt x="467" y="68"/>
                </a:lnTo>
                <a:lnTo>
                  <a:pt x="486" y="42"/>
                </a:lnTo>
                <a:lnTo>
                  <a:pt x="482" y="0"/>
                </a:lnTo>
                <a:lnTo>
                  <a:pt x="0" y="15"/>
                </a:lnTo>
                <a:lnTo>
                  <a:pt x="20" y="163"/>
                </a:lnTo>
                <a:close/>
              </a:path>
            </a:pathLst>
          </a:custGeom>
          <a:solidFill>
            <a:srgbClr val="000000"/>
          </a:solidFill>
          <a:ln w="9525">
            <a:solidFill>
              <a:schemeClr val="tx1"/>
            </a:solidFill>
            <a:round/>
            <a:headEnd/>
            <a:tailEnd/>
          </a:ln>
        </p:spPr>
        <p:txBody>
          <a:bodyPr/>
          <a:lstStyle/>
          <a:p>
            <a:endParaRPr lang="en-US" dirty="0"/>
          </a:p>
        </p:txBody>
      </p:sp>
      <p:sp>
        <p:nvSpPr>
          <p:cNvPr id="2067" name="Freeform 19"/>
          <p:cNvSpPr>
            <a:spLocks/>
          </p:cNvSpPr>
          <p:nvPr/>
        </p:nvSpPr>
        <p:spPr bwMode="auto">
          <a:xfrm>
            <a:off x="5924550" y="2509838"/>
            <a:ext cx="390525" cy="717550"/>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000000"/>
          </a:solidFill>
          <a:ln w="9525">
            <a:solidFill>
              <a:schemeClr val="tx1"/>
            </a:solidFill>
            <a:round/>
            <a:headEnd/>
            <a:tailEnd/>
          </a:ln>
        </p:spPr>
        <p:txBody>
          <a:bodyPr/>
          <a:lstStyle/>
          <a:p>
            <a:endParaRPr lang="en-US" dirty="0"/>
          </a:p>
        </p:txBody>
      </p:sp>
      <p:sp>
        <p:nvSpPr>
          <p:cNvPr id="2068" name="Freeform 20"/>
          <p:cNvSpPr>
            <a:spLocks/>
          </p:cNvSpPr>
          <p:nvPr/>
        </p:nvSpPr>
        <p:spPr bwMode="auto">
          <a:xfrm>
            <a:off x="5773738" y="2960688"/>
            <a:ext cx="920750" cy="503237"/>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000000"/>
          </a:solidFill>
          <a:ln w="9525">
            <a:solidFill>
              <a:schemeClr val="tx1"/>
            </a:solidFill>
            <a:round/>
            <a:headEnd/>
            <a:tailEnd/>
          </a:ln>
        </p:spPr>
        <p:txBody>
          <a:bodyPr/>
          <a:lstStyle/>
          <a:p>
            <a:endParaRPr lang="en-US" dirty="0"/>
          </a:p>
        </p:txBody>
      </p:sp>
      <p:sp>
        <p:nvSpPr>
          <p:cNvPr id="2069" name="Freeform 21"/>
          <p:cNvSpPr>
            <a:spLocks/>
          </p:cNvSpPr>
          <p:nvPr/>
        </p:nvSpPr>
        <p:spPr bwMode="auto">
          <a:xfrm>
            <a:off x="5675313" y="3336925"/>
            <a:ext cx="1081087" cy="3905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000000"/>
          </a:solidFill>
          <a:ln w="9525">
            <a:solidFill>
              <a:schemeClr val="tx1"/>
            </a:solidFill>
            <a:round/>
            <a:headEnd/>
            <a:tailEnd/>
          </a:ln>
        </p:spPr>
        <p:txBody>
          <a:bodyPr/>
          <a:lstStyle/>
          <a:p>
            <a:endParaRPr lang="en-US" dirty="0"/>
          </a:p>
        </p:txBody>
      </p:sp>
      <p:sp>
        <p:nvSpPr>
          <p:cNvPr id="2070" name="Freeform 22"/>
          <p:cNvSpPr>
            <a:spLocks/>
          </p:cNvSpPr>
          <p:nvPr/>
        </p:nvSpPr>
        <p:spPr bwMode="auto">
          <a:xfrm>
            <a:off x="6264275" y="2403475"/>
            <a:ext cx="531813" cy="641350"/>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rgbClr val="000000"/>
          </a:solidFill>
          <a:ln w="9525">
            <a:solidFill>
              <a:schemeClr val="tx1"/>
            </a:solidFill>
            <a:round/>
            <a:headEnd/>
            <a:tailEnd/>
          </a:ln>
        </p:spPr>
        <p:txBody>
          <a:bodyPr/>
          <a:lstStyle/>
          <a:p>
            <a:endParaRPr lang="en-US" dirty="0"/>
          </a:p>
        </p:txBody>
      </p:sp>
      <p:sp>
        <p:nvSpPr>
          <p:cNvPr id="2071" name="Freeform 23"/>
          <p:cNvSpPr>
            <a:spLocks/>
          </p:cNvSpPr>
          <p:nvPr/>
        </p:nvSpPr>
        <p:spPr bwMode="auto">
          <a:xfrm>
            <a:off x="6599238" y="2625725"/>
            <a:ext cx="571500" cy="60166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000000"/>
          </a:solidFill>
          <a:ln w="9525">
            <a:solidFill>
              <a:schemeClr val="tx1"/>
            </a:solidFill>
            <a:round/>
            <a:headEnd/>
            <a:tailEnd/>
          </a:ln>
        </p:spPr>
        <p:txBody>
          <a:bodyPr/>
          <a:lstStyle/>
          <a:p>
            <a:endParaRPr lang="en-US" dirty="0"/>
          </a:p>
        </p:txBody>
      </p:sp>
      <p:sp>
        <p:nvSpPr>
          <p:cNvPr id="2072" name="Freeform 24"/>
          <p:cNvSpPr>
            <a:spLocks/>
          </p:cNvSpPr>
          <p:nvPr/>
        </p:nvSpPr>
        <p:spPr bwMode="auto">
          <a:xfrm>
            <a:off x="7481888" y="1668463"/>
            <a:ext cx="204787" cy="430212"/>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000000"/>
          </a:solidFill>
          <a:ln w="9525">
            <a:solidFill>
              <a:schemeClr val="tx1"/>
            </a:solidFill>
            <a:round/>
            <a:headEnd/>
            <a:tailEnd/>
          </a:ln>
        </p:spPr>
        <p:txBody>
          <a:bodyPr/>
          <a:lstStyle/>
          <a:p>
            <a:endParaRPr lang="en-US" dirty="0"/>
          </a:p>
        </p:txBody>
      </p:sp>
      <p:sp>
        <p:nvSpPr>
          <p:cNvPr id="2073" name="Freeform 25"/>
          <p:cNvSpPr>
            <a:spLocks/>
          </p:cNvSpPr>
          <p:nvPr/>
        </p:nvSpPr>
        <p:spPr bwMode="auto">
          <a:xfrm>
            <a:off x="1841500" y="887413"/>
            <a:ext cx="847725" cy="657225"/>
          </a:xfrm>
          <a:custGeom>
            <a:avLst/>
            <a:gdLst>
              <a:gd name="T0" fmla="*/ 2147483647 w 730"/>
              <a:gd name="T1" fmla="*/ 2147483647 h 517"/>
              <a:gd name="T2" fmla="*/ 2147483647 w 730"/>
              <a:gd name="T3" fmla="*/ 2147483647 h 517"/>
              <a:gd name="T4" fmla="*/ 2147483647 w 730"/>
              <a:gd name="T5" fmla="*/ 2147483647 h 517"/>
              <a:gd name="T6" fmla="*/ 2147483647 w 730"/>
              <a:gd name="T7" fmla="*/ 2147483647 h 517"/>
              <a:gd name="T8" fmla="*/ 2147483647 w 730"/>
              <a:gd name="T9" fmla="*/ 2147483647 h 517"/>
              <a:gd name="T10" fmla="*/ 0 w 730"/>
              <a:gd name="T11" fmla="*/ 2147483647 h 517"/>
              <a:gd name="T12" fmla="*/ 2147483647 w 730"/>
              <a:gd name="T13" fmla="*/ 2147483647 h 517"/>
              <a:gd name="T14" fmla="*/ 2147483647 w 730"/>
              <a:gd name="T15" fmla="*/ 2147483647 h 517"/>
              <a:gd name="T16" fmla="*/ 2147483647 w 730"/>
              <a:gd name="T17" fmla="*/ 2147483647 h 517"/>
              <a:gd name="T18" fmla="*/ 2147483647 w 730"/>
              <a:gd name="T19" fmla="*/ 2147483647 h 517"/>
              <a:gd name="T20" fmla="*/ 2147483647 w 730"/>
              <a:gd name="T21" fmla="*/ 2147483647 h 517"/>
              <a:gd name="T22" fmla="*/ 2147483647 w 730"/>
              <a:gd name="T23" fmla="*/ 2147483647 h 517"/>
              <a:gd name="T24" fmla="*/ 2147483647 w 730"/>
              <a:gd name="T25" fmla="*/ 2147483647 h 517"/>
              <a:gd name="T26" fmla="*/ 2147483647 w 730"/>
              <a:gd name="T27" fmla="*/ 2147483647 h 517"/>
              <a:gd name="T28" fmla="*/ 2147483647 w 730"/>
              <a:gd name="T29" fmla="*/ 2147483647 h 517"/>
              <a:gd name="T30" fmla="*/ 2147483647 w 730"/>
              <a:gd name="T31" fmla="*/ 2147483647 h 517"/>
              <a:gd name="T32" fmla="*/ 2147483647 w 730"/>
              <a:gd name="T33" fmla="*/ 2147483647 h 517"/>
              <a:gd name="T34" fmla="*/ 2147483647 w 730"/>
              <a:gd name="T35" fmla="*/ 0 h 517"/>
              <a:gd name="T36" fmla="*/ 2147483647 w 730"/>
              <a:gd name="T37" fmla="*/ 2147483647 h 517"/>
              <a:gd name="T38" fmla="*/ 2147483647 w 730"/>
              <a:gd name="T39" fmla="*/ 2147483647 h 517"/>
              <a:gd name="T40" fmla="*/ 2147483647 w 730"/>
              <a:gd name="T41" fmla="*/ 2147483647 h 517"/>
              <a:gd name="T42" fmla="*/ 2147483647 w 730"/>
              <a:gd name="T43" fmla="*/ 2147483647 h 517"/>
              <a:gd name="T44" fmla="*/ 2147483647 w 730"/>
              <a:gd name="T45" fmla="*/ 2147483647 h 517"/>
              <a:gd name="T46" fmla="*/ 2147483647 w 730"/>
              <a:gd name="T47" fmla="*/ 2147483647 h 517"/>
              <a:gd name="T48" fmla="*/ 2147483647 w 730"/>
              <a:gd name="T49" fmla="*/ 2147483647 h 517"/>
              <a:gd name="T50" fmla="*/ 2147483647 w 730"/>
              <a:gd name="T51" fmla="*/ 2147483647 h 517"/>
              <a:gd name="T52" fmla="*/ 2147483647 w 730"/>
              <a:gd name="T53" fmla="*/ 2147483647 h 517"/>
              <a:gd name="T54" fmla="*/ 2147483647 w 730"/>
              <a:gd name="T55" fmla="*/ 2147483647 h 517"/>
              <a:gd name="T56" fmla="*/ 2147483647 w 730"/>
              <a:gd name="T57" fmla="*/ 2147483647 h 517"/>
              <a:gd name="T58" fmla="*/ 2147483647 w 730"/>
              <a:gd name="T59" fmla="*/ 2147483647 h 517"/>
              <a:gd name="T60" fmla="*/ 2147483647 w 730"/>
              <a:gd name="T61" fmla="*/ 2147483647 h 517"/>
              <a:gd name="T62" fmla="*/ 2147483647 w 730"/>
              <a:gd name="T63" fmla="*/ 2147483647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chemeClr val="accent1"/>
          </a:solidFill>
          <a:ln w="9525">
            <a:solidFill>
              <a:schemeClr val="tx1"/>
            </a:solidFill>
            <a:round/>
            <a:headEnd/>
            <a:tailEnd/>
          </a:ln>
        </p:spPr>
        <p:txBody>
          <a:bodyPr/>
          <a:lstStyle/>
          <a:p>
            <a:endParaRPr lang="en-US" dirty="0"/>
          </a:p>
        </p:txBody>
      </p:sp>
      <p:sp>
        <p:nvSpPr>
          <p:cNvPr id="2074" name="Freeform 26"/>
          <p:cNvSpPr>
            <a:spLocks/>
          </p:cNvSpPr>
          <p:nvPr/>
        </p:nvSpPr>
        <p:spPr bwMode="auto">
          <a:xfrm>
            <a:off x="2039938" y="923925"/>
            <a:ext cx="41275" cy="49213"/>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w 34"/>
              <a:gd name="T11" fmla="*/ 2147483647 h 38"/>
              <a:gd name="T12" fmla="*/ 0 w 34"/>
              <a:gd name="T13" fmla="*/ 2147483647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0" y="18"/>
                </a:moveTo>
                <a:lnTo>
                  <a:pt x="27" y="0"/>
                </a:lnTo>
                <a:lnTo>
                  <a:pt x="34" y="18"/>
                </a:lnTo>
                <a:lnTo>
                  <a:pt x="28" y="38"/>
                </a:lnTo>
                <a:lnTo>
                  <a:pt x="0" y="18"/>
                </a:lnTo>
                <a:close/>
              </a:path>
            </a:pathLst>
          </a:custGeom>
          <a:solidFill>
            <a:srgbClr val="DFBBDF"/>
          </a:solidFill>
          <a:ln w="9525">
            <a:solidFill>
              <a:schemeClr val="tx1"/>
            </a:solidFill>
            <a:round/>
            <a:headEnd/>
            <a:tailEnd/>
          </a:ln>
        </p:spPr>
        <p:txBody>
          <a:bodyPr/>
          <a:lstStyle/>
          <a:p>
            <a:endParaRPr lang="en-US" dirty="0"/>
          </a:p>
        </p:txBody>
      </p:sp>
      <p:sp>
        <p:nvSpPr>
          <p:cNvPr id="2075" name="Freeform 27"/>
          <p:cNvSpPr>
            <a:spLocks/>
          </p:cNvSpPr>
          <p:nvPr/>
        </p:nvSpPr>
        <p:spPr bwMode="auto">
          <a:xfrm>
            <a:off x="2625725" y="2281238"/>
            <a:ext cx="717550" cy="958850"/>
          </a:xfrm>
          <a:custGeom>
            <a:avLst/>
            <a:gdLst>
              <a:gd name="T0" fmla="*/ 2147483647 w 618"/>
              <a:gd name="T1" fmla="*/ 0 h 752"/>
              <a:gd name="T2" fmla="*/ 2147483647 w 618"/>
              <a:gd name="T3" fmla="*/ 2147483647 h 752"/>
              <a:gd name="T4" fmla="*/ 2147483647 w 618"/>
              <a:gd name="T5" fmla="*/ 2147483647 h 752"/>
              <a:gd name="T6" fmla="*/ 2147483647 w 618"/>
              <a:gd name="T7" fmla="*/ 2147483647 h 752"/>
              <a:gd name="T8" fmla="*/ 2147483647 w 618"/>
              <a:gd name="T9" fmla="*/ 2147483647 h 752"/>
              <a:gd name="T10" fmla="*/ 0 w 618"/>
              <a:gd name="T11" fmla="*/ 2147483647 h 752"/>
              <a:gd name="T12" fmla="*/ 2147483647 w 618"/>
              <a:gd name="T13" fmla="*/ 0 h 752"/>
              <a:gd name="T14" fmla="*/ 2147483647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rgbClr val="008000"/>
          </a:solidFill>
          <a:ln w="9525">
            <a:solidFill>
              <a:schemeClr val="tx1"/>
            </a:solidFill>
            <a:round/>
            <a:headEnd/>
            <a:tailEnd/>
          </a:ln>
        </p:spPr>
        <p:txBody>
          <a:bodyPr/>
          <a:lstStyle/>
          <a:p>
            <a:endParaRPr lang="en-US" dirty="0"/>
          </a:p>
        </p:txBody>
      </p:sp>
      <p:sp>
        <p:nvSpPr>
          <p:cNvPr id="2076" name="Freeform 28"/>
          <p:cNvSpPr>
            <a:spLocks/>
          </p:cNvSpPr>
          <p:nvPr/>
        </p:nvSpPr>
        <p:spPr bwMode="auto">
          <a:xfrm>
            <a:off x="1619250" y="1287463"/>
            <a:ext cx="1009650" cy="915987"/>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rgbClr val="008000"/>
          </a:solidFill>
          <a:ln w="9525">
            <a:solidFill>
              <a:schemeClr val="tx1"/>
            </a:solidFill>
            <a:round/>
            <a:headEnd/>
            <a:tailEnd/>
          </a:ln>
        </p:spPr>
        <p:txBody>
          <a:bodyPr/>
          <a:lstStyle/>
          <a:p>
            <a:endParaRPr lang="en-US" dirty="0"/>
          </a:p>
        </p:txBody>
      </p:sp>
      <p:sp>
        <p:nvSpPr>
          <p:cNvPr id="2077" name="Freeform 29"/>
          <p:cNvSpPr>
            <a:spLocks/>
          </p:cNvSpPr>
          <p:nvPr/>
        </p:nvSpPr>
        <p:spPr bwMode="auto">
          <a:xfrm>
            <a:off x="1524000" y="1971675"/>
            <a:ext cx="1004888" cy="1833563"/>
          </a:xfrm>
          <a:custGeom>
            <a:avLst/>
            <a:gdLst>
              <a:gd name="T0" fmla="*/ 2147483647 w 865"/>
              <a:gd name="T1" fmla="*/ 2147483647 h 1443"/>
              <a:gd name="T2" fmla="*/ 2147483647 w 865"/>
              <a:gd name="T3" fmla="*/ 2147483647 h 1443"/>
              <a:gd name="T4" fmla="*/ 2147483647 w 865"/>
              <a:gd name="T5" fmla="*/ 2147483647 h 1443"/>
              <a:gd name="T6" fmla="*/ 2147483647 w 865"/>
              <a:gd name="T7" fmla="*/ 2147483647 h 1443"/>
              <a:gd name="T8" fmla="*/ 2147483647 w 865"/>
              <a:gd name="T9" fmla="*/ 2147483647 h 1443"/>
              <a:gd name="T10" fmla="*/ 2147483647 w 865"/>
              <a:gd name="T11" fmla="*/ 2147483647 h 1443"/>
              <a:gd name="T12" fmla="*/ 2147483647 w 865"/>
              <a:gd name="T13" fmla="*/ 2147483647 h 1443"/>
              <a:gd name="T14" fmla="*/ 2147483647 w 865"/>
              <a:gd name="T15" fmla="*/ 2147483647 h 1443"/>
              <a:gd name="T16" fmla="*/ 2147483647 w 865"/>
              <a:gd name="T17" fmla="*/ 2147483647 h 1443"/>
              <a:gd name="T18" fmla="*/ 2147483647 w 865"/>
              <a:gd name="T19" fmla="*/ 2147483647 h 1443"/>
              <a:gd name="T20" fmla="*/ 2147483647 w 865"/>
              <a:gd name="T21" fmla="*/ 2147483647 h 1443"/>
              <a:gd name="T22" fmla="*/ 2147483647 w 865"/>
              <a:gd name="T23" fmla="*/ 2147483647 h 1443"/>
              <a:gd name="T24" fmla="*/ 2147483647 w 865"/>
              <a:gd name="T25" fmla="*/ 2147483647 h 1443"/>
              <a:gd name="T26" fmla="*/ 2147483647 w 865"/>
              <a:gd name="T27" fmla="*/ 2147483647 h 1443"/>
              <a:gd name="T28" fmla="*/ 2147483647 w 865"/>
              <a:gd name="T29" fmla="*/ 2147483647 h 1443"/>
              <a:gd name="T30" fmla="*/ 2147483647 w 865"/>
              <a:gd name="T31" fmla="*/ 2147483647 h 1443"/>
              <a:gd name="T32" fmla="*/ 2147483647 w 865"/>
              <a:gd name="T33" fmla="*/ 2147483647 h 1443"/>
              <a:gd name="T34" fmla="*/ 2147483647 w 865"/>
              <a:gd name="T35" fmla="*/ 2147483647 h 1443"/>
              <a:gd name="T36" fmla="*/ 2147483647 w 865"/>
              <a:gd name="T37" fmla="*/ 2147483647 h 1443"/>
              <a:gd name="T38" fmla="*/ 2147483647 w 865"/>
              <a:gd name="T39" fmla="*/ 2147483647 h 1443"/>
              <a:gd name="T40" fmla="*/ 2147483647 w 865"/>
              <a:gd name="T41" fmla="*/ 2147483647 h 1443"/>
              <a:gd name="T42" fmla="*/ 2147483647 w 865"/>
              <a:gd name="T43" fmla="*/ 2147483647 h 1443"/>
              <a:gd name="T44" fmla="*/ 2147483647 w 865"/>
              <a:gd name="T45" fmla="*/ 2147483647 h 1443"/>
              <a:gd name="T46" fmla="*/ 2147483647 w 865"/>
              <a:gd name="T47" fmla="*/ 2147483647 h 1443"/>
              <a:gd name="T48" fmla="*/ 2147483647 w 865"/>
              <a:gd name="T49" fmla="*/ 2147483647 h 1443"/>
              <a:gd name="T50" fmla="*/ 2147483647 w 865"/>
              <a:gd name="T51" fmla="*/ 2147483647 h 1443"/>
              <a:gd name="T52" fmla="*/ 2147483647 w 865"/>
              <a:gd name="T53" fmla="*/ 2147483647 h 1443"/>
              <a:gd name="T54" fmla="*/ 2147483647 w 865"/>
              <a:gd name="T55" fmla="*/ 0 h 1443"/>
              <a:gd name="T56" fmla="*/ 2147483647 w 865"/>
              <a:gd name="T57" fmla="*/ 2147483647 h 1443"/>
              <a:gd name="T58" fmla="*/ 0 w 865"/>
              <a:gd name="T59" fmla="*/ 2147483647 h 1443"/>
              <a:gd name="T60" fmla="*/ 2147483647 w 865"/>
              <a:gd name="T61" fmla="*/ 2147483647 h 1443"/>
              <a:gd name="T62" fmla="*/ 2147483647 w 865"/>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chemeClr val="accent1"/>
          </a:solidFill>
          <a:ln w="9525">
            <a:solidFill>
              <a:schemeClr val="tx1"/>
            </a:solidFill>
            <a:round/>
            <a:headEnd/>
            <a:tailEnd/>
          </a:ln>
        </p:spPr>
        <p:txBody>
          <a:bodyPr/>
          <a:lstStyle/>
          <a:p>
            <a:endParaRPr lang="en-US" dirty="0"/>
          </a:p>
        </p:txBody>
      </p:sp>
      <p:sp>
        <p:nvSpPr>
          <p:cNvPr id="2078" name="Freeform 30"/>
          <p:cNvSpPr>
            <a:spLocks/>
          </p:cNvSpPr>
          <p:nvPr/>
        </p:nvSpPr>
        <p:spPr bwMode="auto">
          <a:xfrm>
            <a:off x="1974850" y="2114550"/>
            <a:ext cx="808038" cy="1328738"/>
          </a:xfrm>
          <a:custGeom>
            <a:avLst/>
            <a:gdLst>
              <a:gd name="T0" fmla="*/ 0 w 696"/>
              <a:gd name="T1" fmla="*/ 2147483647 h 1047"/>
              <a:gd name="T2" fmla="*/ 2147483647 w 696"/>
              <a:gd name="T3" fmla="*/ 2147483647 h 1047"/>
              <a:gd name="T4" fmla="*/ 2147483647 w 696"/>
              <a:gd name="T5" fmla="*/ 2147483647 h 1047"/>
              <a:gd name="T6" fmla="*/ 2147483647 w 696"/>
              <a:gd name="T7" fmla="*/ 2147483647 h 1047"/>
              <a:gd name="T8" fmla="*/ 2147483647 w 696"/>
              <a:gd name="T9" fmla="*/ 2147483647 h 1047"/>
              <a:gd name="T10" fmla="*/ 2147483647 w 696"/>
              <a:gd name="T11" fmla="*/ 2147483647 h 1047"/>
              <a:gd name="T12" fmla="*/ 2147483647 w 696"/>
              <a:gd name="T13" fmla="*/ 2147483647 h 1047"/>
              <a:gd name="T14" fmla="*/ 2147483647 w 696"/>
              <a:gd name="T15" fmla="*/ 2147483647 h 1047"/>
              <a:gd name="T16" fmla="*/ 2147483647 w 696"/>
              <a:gd name="T17" fmla="*/ 0 h 1047"/>
              <a:gd name="T18" fmla="*/ 0 w 696"/>
              <a:gd name="T19" fmla="*/ 2147483647 h 1047"/>
              <a:gd name="T20" fmla="*/ 0 w 696"/>
              <a:gd name="T21" fmla="*/ 2147483647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chemeClr val="accent1"/>
          </a:solidFill>
          <a:ln w="9525">
            <a:solidFill>
              <a:schemeClr val="tx1"/>
            </a:solidFill>
            <a:round/>
            <a:headEnd/>
            <a:tailEnd/>
          </a:ln>
        </p:spPr>
        <p:txBody>
          <a:bodyPr/>
          <a:lstStyle/>
          <a:p>
            <a:endParaRPr lang="en-US" dirty="0"/>
          </a:p>
        </p:txBody>
      </p:sp>
      <p:sp>
        <p:nvSpPr>
          <p:cNvPr id="2079" name="Freeform 31"/>
          <p:cNvSpPr>
            <a:spLocks/>
          </p:cNvSpPr>
          <p:nvPr/>
        </p:nvSpPr>
        <p:spPr bwMode="auto">
          <a:xfrm>
            <a:off x="2436813" y="1049338"/>
            <a:ext cx="758825" cy="1303337"/>
          </a:xfrm>
          <a:custGeom>
            <a:avLst/>
            <a:gdLst>
              <a:gd name="T0" fmla="*/ 0 w 654"/>
              <a:gd name="T1" fmla="*/ 2147483647 h 1027"/>
              <a:gd name="T2" fmla="*/ 2147483647 w 654"/>
              <a:gd name="T3" fmla="*/ 2147483647 h 1027"/>
              <a:gd name="T4" fmla="*/ 2147483647 w 654"/>
              <a:gd name="T5" fmla="*/ 2147483647 h 1027"/>
              <a:gd name="T6" fmla="*/ 2147483647 w 654"/>
              <a:gd name="T7" fmla="*/ 2147483647 h 1027"/>
              <a:gd name="T8" fmla="*/ 2147483647 w 654"/>
              <a:gd name="T9" fmla="*/ 2147483647 h 1027"/>
              <a:gd name="T10" fmla="*/ 2147483647 w 654"/>
              <a:gd name="T11" fmla="*/ 2147483647 h 1027"/>
              <a:gd name="T12" fmla="*/ 2147483647 w 654"/>
              <a:gd name="T13" fmla="*/ 2147483647 h 1027"/>
              <a:gd name="T14" fmla="*/ 2147483647 w 654"/>
              <a:gd name="T15" fmla="*/ 2147483647 h 1027"/>
              <a:gd name="T16" fmla="*/ 2147483647 w 654"/>
              <a:gd name="T17" fmla="*/ 2147483647 h 1027"/>
              <a:gd name="T18" fmla="*/ 2147483647 w 654"/>
              <a:gd name="T19" fmla="*/ 2147483647 h 1027"/>
              <a:gd name="T20" fmla="*/ 2147483647 w 654"/>
              <a:gd name="T21" fmla="*/ 0 h 1027"/>
              <a:gd name="T22" fmla="*/ 2147483647 w 654"/>
              <a:gd name="T23" fmla="*/ 2147483647 h 1027"/>
              <a:gd name="T24" fmla="*/ 2147483647 w 654"/>
              <a:gd name="T25" fmla="*/ 2147483647 h 1027"/>
              <a:gd name="T26" fmla="*/ 2147483647 w 654"/>
              <a:gd name="T27" fmla="*/ 2147483647 h 1027"/>
              <a:gd name="T28" fmla="*/ 2147483647 w 654"/>
              <a:gd name="T29" fmla="*/ 2147483647 h 1027"/>
              <a:gd name="T30" fmla="*/ 2147483647 w 654"/>
              <a:gd name="T31" fmla="*/ 2147483647 h 1027"/>
              <a:gd name="T32" fmla="*/ 2147483647 w 654"/>
              <a:gd name="T33" fmla="*/ 2147483647 h 1027"/>
              <a:gd name="T34" fmla="*/ 2147483647 w 654"/>
              <a:gd name="T35" fmla="*/ 2147483647 h 1027"/>
              <a:gd name="T36" fmla="*/ 2147483647 w 654"/>
              <a:gd name="T37" fmla="*/ 2147483647 h 1027"/>
              <a:gd name="T38" fmla="*/ 2147483647 w 654"/>
              <a:gd name="T39" fmla="*/ 2147483647 h 1027"/>
              <a:gd name="T40" fmla="*/ 2147483647 w 654"/>
              <a:gd name="T41" fmla="*/ 2147483647 h 1027"/>
              <a:gd name="T42" fmla="*/ 2147483647 w 654"/>
              <a:gd name="T43" fmla="*/ 2147483647 h 1027"/>
              <a:gd name="T44" fmla="*/ 2147483647 w 654"/>
              <a:gd name="T45" fmla="*/ 2147483647 h 1027"/>
              <a:gd name="T46" fmla="*/ 2147483647 w 654"/>
              <a:gd name="T47" fmla="*/ 2147483647 h 1027"/>
              <a:gd name="T48" fmla="*/ 2147483647 w 654"/>
              <a:gd name="T49" fmla="*/ 2147483647 h 1027"/>
              <a:gd name="T50" fmla="*/ 2147483647 w 654"/>
              <a:gd name="T51" fmla="*/ 2147483647 h 1027"/>
              <a:gd name="T52" fmla="*/ 2147483647 w 654"/>
              <a:gd name="T53" fmla="*/ 2147483647 h 1027"/>
              <a:gd name="T54" fmla="*/ 2147483647 w 654"/>
              <a:gd name="T55" fmla="*/ 2147483647 h 1027"/>
              <a:gd name="T56" fmla="*/ 2147483647 w 654"/>
              <a:gd name="T57" fmla="*/ 2147483647 h 1027"/>
              <a:gd name="T58" fmla="*/ 2147483647 w 654"/>
              <a:gd name="T59" fmla="*/ 2147483647 h 1027"/>
              <a:gd name="T60" fmla="*/ 2147483647 w 654"/>
              <a:gd name="T61" fmla="*/ 2147483647 h 1027"/>
              <a:gd name="T62" fmla="*/ 0 w 654"/>
              <a:gd name="T63" fmla="*/ 2147483647 h 1027"/>
              <a:gd name="T64" fmla="*/ 0 w 654"/>
              <a:gd name="T65" fmla="*/ 2147483647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chemeClr val="accent1"/>
          </a:solidFill>
          <a:ln w="9525">
            <a:solidFill>
              <a:schemeClr val="tx1"/>
            </a:solidFill>
            <a:round/>
            <a:headEnd/>
            <a:tailEnd/>
          </a:ln>
        </p:spPr>
        <p:txBody>
          <a:bodyPr/>
          <a:lstStyle/>
          <a:p>
            <a:endParaRPr lang="en-US" dirty="0"/>
          </a:p>
        </p:txBody>
      </p:sp>
      <p:sp>
        <p:nvSpPr>
          <p:cNvPr id="2080" name="Freeform 32"/>
          <p:cNvSpPr>
            <a:spLocks/>
          </p:cNvSpPr>
          <p:nvPr/>
        </p:nvSpPr>
        <p:spPr bwMode="auto">
          <a:xfrm>
            <a:off x="2754313" y="1071563"/>
            <a:ext cx="1300162" cy="881062"/>
          </a:xfrm>
          <a:custGeom>
            <a:avLst/>
            <a:gdLst>
              <a:gd name="T0" fmla="*/ 2147483647 w 1118"/>
              <a:gd name="T1" fmla="*/ 2147483647 h 692"/>
              <a:gd name="T2" fmla="*/ 2147483647 w 1118"/>
              <a:gd name="T3" fmla="*/ 2147483647 h 692"/>
              <a:gd name="T4" fmla="*/ 2147483647 w 1118"/>
              <a:gd name="T5" fmla="*/ 2147483647 h 692"/>
              <a:gd name="T6" fmla="*/ 2147483647 w 1118"/>
              <a:gd name="T7" fmla="*/ 2147483647 h 692"/>
              <a:gd name="T8" fmla="*/ 2147483647 w 1118"/>
              <a:gd name="T9" fmla="*/ 2147483647 h 692"/>
              <a:gd name="T10" fmla="*/ 2147483647 w 1118"/>
              <a:gd name="T11" fmla="*/ 2147483647 h 692"/>
              <a:gd name="T12" fmla="*/ 2147483647 w 1118"/>
              <a:gd name="T13" fmla="*/ 2147483647 h 692"/>
              <a:gd name="T14" fmla="*/ 2147483647 w 1118"/>
              <a:gd name="T15" fmla="*/ 2147483647 h 692"/>
              <a:gd name="T16" fmla="*/ 2147483647 w 1118"/>
              <a:gd name="T17" fmla="*/ 2147483647 h 692"/>
              <a:gd name="T18" fmla="*/ 2147483647 w 1118"/>
              <a:gd name="T19" fmla="*/ 2147483647 h 692"/>
              <a:gd name="T20" fmla="*/ 2147483647 w 1118"/>
              <a:gd name="T21" fmla="*/ 2147483647 h 692"/>
              <a:gd name="T22" fmla="*/ 2147483647 w 1118"/>
              <a:gd name="T23" fmla="*/ 2147483647 h 692"/>
              <a:gd name="T24" fmla="*/ 2147483647 w 1118"/>
              <a:gd name="T25" fmla="*/ 2147483647 h 692"/>
              <a:gd name="T26" fmla="*/ 2147483647 w 1118"/>
              <a:gd name="T27" fmla="*/ 2147483647 h 692"/>
              <a:gd name="T28" fmla="*/ 2147483647 w 1118"/>
              <a:gd name="T29" fmla="*/ 2147483647 h 692"/>
              <a:gd name="T30" fmla="*/ 2147483647 w 1118"/>
              <a:gd name="T31" fmla="*/ 2147483647 h 692"/>
              <a:gd name="T32" fmla="*/ 2147483647 w 1118"/>
              <a:gd name="T33" fmla="*/ 2147483647 h 692"/>
              <a:gd name="T34" fmla="*/ 2147483647 w 1118"/>
              <a:gd name="T35" fmla="*/ 2147483647 h 692"/>
              <a:gd name="T36" fmla="*/ 2147483647 w 1118"/>
              <a:gd name="T37" fmla="*/ 2147483647 h 692"/>
              <a:gd name="T38" fmla="*/ 2147483647 w 1118"/>
              <a:gd name="T39" fmla="*/ 2147483647 h 692"/>
              <a:gd name="T40" fmla="*/ 2147483647 w 1118"/>
              <a:gd name="T41" fmla="*/ 2147483647 h 692"/>
              <a:gd name="T42" fmla="*/ 2147483647 w 1118"/>
              <a:gd name="T43" fmla="*/ 2147483647 h 692"/>
              <a:gd name="T44" fmla="*/ 2147483647 w 1118"/>
              <a:gd name="T45" fmla="*/ 2147483647 h 692"/>
              <a:gd name="T46" fmla="*/ 2147483647 w 1118"/>
              <a:gd name="T47" fmla="*/ 2147483647 h 692"/>
              <a:gd name="T48" fmla="*/ 2147483647 w 1118"/>
              <a:gd name="T49" fmla="*/ 0 h 692"/>
              <a:gd name="T50" fmla="*/ 0 w 1118"/>
              <a:gd name="T51" fmla="*/ 2147483647 h 692"/>
              <a:gd name="T52" fmla="*/ 2147483647 w 1118"/>
              <a:gd name="T53" fmla="*/ 2147483647 h 692"/>
              <a:gd name="T54" fmla="*/ 2147483647 w 1118"/>
              <a:gd name="T55" fmla="*/ 214748364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chemeClr val="accent1"/>
          </a:solidFill>
          <a:ln w="9525">
            <a:solidFill>
              <a:schemeClr val="tx1"/>
            </a:solidFill>
            <a:round/>
            <a:headEnd/>
            <a:tailEnd/>
          </a:ln>
        </p:spPr>
        <p:txBody>
          <a:bodyPr/>
          <a:lstStyle/>
          <a:p>
            <a:endParaRPr lang="en-US" dirty="0"/>
          </a:p>
        </p:txBody>
      </p:sp>
      <p:sp>
        <p:nvSpPr>
          <p:cNvPr id="2081" name="Freeform 33"/>
          <p:cNvSpPr>
            <a:spLocks/>
          </p:cNvSpPr>
          <p:nvPr/>
        </p:nvSpPr>
        <p:spPr bwMode="auto">
          <a:xfrm>
            <a:off x="2386013" y="3124200"/>
            <a:ext cx="863600" cy="1069975"/>
          </a:xfrm>
          <a:custGeom>
            <a:avLst/>
            <a:gdLst>
              <a:gd name="T0" fmla="*/ 2147483647 w 746"/>
              <a:gd name="T1" fmla="*/ 2147483647 h 840"/>
              <a:gd name="T2" fmla="*/ 2147483647 w 746"/>
              <a:gd name="T3" fmla="*/ 2147483647 h 840"/>
              <a:gd name="T4" fmla="*/ 2147483647 w 746"/>
              <a:gd name="T5" fmla="*/ 2147483647 h 840"/>
              <a:gd name="T6" fmla="*/ 2147483647 w 746"/>
              <a:gd name="T7" fmla="*/ 2147483647 h 840"/>
              <a:gd name="T8" fmla="*/ 2147483647 w 746"/>
              <a:gd name="T9" fmla="*/ 2147483647 h 840"/>
              <a:gd name="T10" fmla="*/ 2147483647 w 746"/>
              <a:gd name="T11" fmla="*/ 2147483647 h 840"/>
              <a:gd name="T12" fmla="*/ 2147483647 w 746"/>
              <a:gd name="T13" fmla="*/ 2147483647 h 840"/>
              <a:gd name="T14" fmla="*/ 2147483647 w 746"/>
              <a:gd name="T15" fmla="*/ 2147483647 h 840"/>
              <a:gd name="T16" fmla="*/ 2147483647 w 746"/>
              <a:gd name="T17" fmla="*/ 2147483647 h 840"/>
              <a:gd name="T18" fmla="*/ 2147483647 w 746"/>
              <a:gd name="T19" fmla="*/ 2147483647 h 840"/>
              <a:gd name="T20" fmla="*/ 2147483647 w 746"/>
              <a:gd name="T21" fmla="*/ 0 h 840"/>
              <a:gd name="T22" fmla="*/ 2147483647 w 746"/>
              <a:gd name="T23" fmla="*/ 2147483647 h 840"/>
              <a:gd name="T24" fmla="*/ 2147483647 w 746"/>
              <a:gd name="T25" fmla="*/ 2147483647 h 840"/>
              <a:gd name="T26" fmla="*/ 2147483647 w 746"/>
              <a:gd name="T27" fmla="*/ 2147483647 h 840"/>
              <a:gd name="T28" fmla="*/ 2147483647 w 746"/>
              <a:gd name="T29" fmla="*/ 2147483647 h 840"/>
              <a:gd name="T30" fmla="*/ 2147483647 w 746"/>
              <a:gd name="T31" fmla="*/ 2147483647 h 840"/>
              <a:gd name="T32" fmla="*/ 0 w 746"/>
              <a:gd name="T33" fmla="*/ 2147483647 h 840"/>
              <a:gd name="T34" fmla="*/ 2147483647 w 746"/>
              <a:gd name="T35" fmla="*/ 2147483647 h 840"/>
              <a:gd name="T36" fmla="*/ 2147483647 w 746"/>
              <a:gd name="T37" fmla="*/ 214748364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8000"/>
          </a:solidFill>
          <a:ln w="9525">
            <a:solidFill>
              <a:schemeClr val="tx1"/>
            </a:solidFill>
            <a:round/>
            <a:headEnd/>
            <a:tailEnd/>
          </a:ln>
        </p:spPr>
        <p:txBody>
          <a:bodyPr/>
          <a:lstStyle/>
          <a:p>
            <a:endParaRPr lang="en-US" dirty="0"/>
          </a:p>
        </p:txBody>
      </p:sp>
      <p:sp>
        <p:nvSpPr>
          <p:cNvPr id="2082" name="Freeform 34"/>
          <p:cNvSpPr>
            <a:spLocks/>
          </p:cNvSpPr>
          <p:nvPr/>
        </p:nvSpPr>
        <p:spPr bwMode="auto">
          <a:xfrm>
            <a:off x="3103563" y="1844675"/>
            <a:ext cx="893762" cy="788988"/>
          </a:xfrm>
          <a:custGeom>
            <a:avLst/>
            <a:gdLst>
              <a:gd name="T0" fmla="*/ 0 w 770"/>
              <a:gd name="T1" fmla="*/ 2147483647 h 619"/>
              <a:gd name="T2" fmla="*/ 2147483647 w 770"/>
              <a:gd name="T3" fmla="*/ 0 h 619"/>
              <a:gd name="T4" fmla="*/ 2147483647 w 770"/>
              <a:gd name="T5" fmla="*/ 2147483647 h 619"/>
              <a:gd name="T6" fmla="*/ 2147483647 w 770"/>
              <a:gd name="T7" fmla="*/ 2147483647 h 619"/>
              <a:gd name="T8" fmla="*/ 2147483647 w 770"/>
              <a:gd name="T9" fmla="*/ 2147483647 h 619"/>
              <a:gd name="T10" fmla="*/ 2147483647 w 770"/>
              <a:gd name="T11" fmla="*/ 2147483647 h 619"/>
              <a:gd name="T12" fmla="*/ 2147483647 w 770"/>
              <a:gd name="T13" fmla="*/ 2147483647 h 619"/>
              <a:gd name="T14" fmla="*/ 0 w 770"/>
              <a:gd name="T15" fmla="*/ 2147483647 h 619"/>
              <a:gd name="T16" fmla="*/ 0 w 770"/>
              <a:gd name="T17" fmla="*/ 2147483647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chemeClr val="accent1"/>
          </a:solidFill>
          <a:ln w="9525">
            <a:solidFill>
              <a:schemeClr val="tx1"/>
            </a:solidFill>
            <a:round/>
            <a:headEnd/>
            <a:tailEnd/>
          </a:ln>
        </p:spPr>
        <p:txBody>
          <a:bodyPr/>
          <a:lstStyle/>
          <a:p>
            <a:endParaRPr lang="en-US" dirty="0"/>
          </a:p>
        </p:txBody>
      </p:sp>
      <p:sp>
        <p:nvSpPr>
          <p:cNvPr id="2083" name="Freeform 35"/>
          <p:cNvSpPr>
            <a:spLocks/>
          </p:cNvSpPr>
          <p:nvPr/>
        </p:nvSpPr>
        <p:spPr bwMode="auto">
          <a:xfrm>
            <a:off x="3249613" y="2562225"/>
            <a:ext cx="927100" cy="776288"/>
          </a:xfrm>
          <a:custGeom>
            <a:avLst/>
            <a:gdLst>
              <a:gd name="T0" fmla="*/ 2147483647 w 796"/>
              <a:gd name="T1" fmla="*/ 0 h 612"/>
              <a:gd name="T2" fmla="*/ 2147483647 w 796"/>
              <a:gd name="T3" fmla="*/ 2147483647 h 612"/>
              <a:gd name="T4" fmla="*/ 2147483647 w 796"/>
              <a:gd name="T5" fmla="*/ 2147483647 h 612"/>
              <a:gd name="T6" fmla="*/ 2147483647 w 796"/>
              <a:gd name="T7" fmla="*/ 2147483647 h 612"/>
              <a:gd name="T8" fmla="*/ 2147483647 w 796"/>
              <a:gd name="T9" fmla="*/ 2147483647 h 612"/>
              <a:gd name="T10" fmla="*/ 2147483647 w 796"/>
              <a:gd name="T11" fmla="*/ 2147483647 h 612"/>
              <a:gd name="T12" fmla="*/ 2147483647 w 796"/>
              <a:gd name="T13" fmla="*/ 2147483647 h 612"/>
              <a:gd name="T14" fmla="*/ 0 w 796"/>
              <a:gd name="T15" fmla="*/ 2147483647 h 612"/>
              <a:gd name="T16" fmla="*/ 2147483647 w 796"/>
              <a:gd name="T17" fmla="*/ 0 h 612"/>
              <a:gd name="T18" fmla="*/ 2147483647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chemeClr val="accent1"/>
          </a:solidFill>
          <a:ln w="9525">
            <a:solidFill>
              <a:schemeClr val="tx1"/>
            </a:solidFill>
            <a:round/>
            <a:headEnd/>
            <a:tailEnd/>
          </a:ln>
        </p:spPr>
        <p:txBody>
          <a:bodyPr/>
          <a:lstStyle/>
          <a:p>
            <a:endParaRPr lang="en-US" dirty="0"/>
          </a:p>
        </p:txBody>
      </p:sp>
      <p:sp>
        <p:nvSpPr>
          <p:cNvPr id="2084" name="Freeform 36"/>
          <p:cNvSpPr>
            <a:spLocks/>
          </p:cNvSpPr>
          <p:nvPr/>
        </p:nvSpPr>
        <p:spPr bwMode="auto">
          <a:xfrm>
            <a:off x="3119438" y="3240088"/>
            <a:ext cx="892175" cy="96996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rgbClr val="008000"/>
          </a:solidFill>
          <a:ln w="9525">
            <a:solidFill>
              <a:schemeClr val="tx1"/>
            </a:solidFill>
            <a:round/>
            <a:headEnd/>
            <a:tailEnd/>
          </a:ln>
        </p:spPr>
        <p:txBody>
          <a:bodyPr/>
          <a:lstStyle/>
          <a:p>
            <a:endParaRPr lang="en-US" dirty="0"/>
          </a:p>
        </p:txBody>
      </p:sp>
      <p:sp>
        <p:nvSpPr>
          <p:cNvPr id="2085" name="Freeform 37"/>
          <p:cNvSpPr>
            <a:spLocks/>
          </p:cNvSpPr>
          <p:nvPr/>
        </p:nvSpPr>
        <p:spPr bwMode="auto">
          <a:xfrm>
            <a:off x="3459163" y="3416300"/>
            <a:ext cx="1771650" cy="1828800"/>
          </a:xfrm>
          <a:custGeom>
            <a:avLst/>
            <a:gdLst>
              <a:gd name="T0" fmla="*/ 0 w 1527"/>
              <a:gd name="T1" fmla="*/ 2147483647 h 1439"/>
              <a:gd name="T2" fmla="*/ 2147483647 w 1527"/>
              <a:gd name="T3" fmla="*/ 2147483647 h 1439"/>
              <a:gd name="T4" fmla="*/ 2147483647 w 1527"/>
              <a:gd name="T5" fmla="*/ 0 h 1439"/>
              <a:gd name="T6" fmla="*/ 2147483647 w 1527"/>
              <a:gd name="T7" fmla="*/ 2147483647 h 1439"/>
              <a:gd name="T8" fmla="*/ 2147483647 w 1527"/>
              <a:gd name="T9" fmla="*/ 2147483647 h 1439"/>
              <a:gd name="T10" fmla="*/ 2147483647 w 1527"/>
              <a:gd name="T11" fmla="*/ 2147483647 h 1439"/>
              <a:gd name="T12" fmla="*/ 2147483647 w 1527"/>
              <a:gd name="T13" fmla="*/ 2147483647 h 1439"/>
              <a:gd name="T14" fmla="*/ 2147483647 w 1527"/>
              <a:gd name="T15" fmla="*/ 2147483647 h 1439"/>
              <a:gd name="T16" fmla="*/ 2147483647 w 1527"/>
              <a:gd name="T17" fmla="*/ 2147483647 h 1439"/>
              <a:gd name="T18" fmla="*/ 2147483647 w 1527"/>
              <a:gd name="T19" fmla="*/ 2147483647 h 1439"/>
              <a:gd name="T20" fmla="*/ 2147483647 w 1527"/>
              <a:gd name="T21" fmla="*/ 2147483647 h 1439"/>
              <a:gd name="T22" fmla="*/ 2147483647 w 1527"/>
              <a:gd name="T23" fmla="*/ 2147483647 h 1439"/>
              <a:gd name="T24" fmla="*/ 2147483647 w 1527"/>
              <a:gd name="T25" fmla="*/ 2147483647 h 1439"/>
              <a:gd name="T26" fmla="*/ 2147483647 w 1527"/>
              <a:gd name="T27" fmla="*/ 2147483647 h 1439"/>
              <a:gd name="T28" fmla="*/ 2147483647 w 1527"/>
              <a:gd name="T29" fmla="*/ 2147483647 h 1439"/>
              <a:gd name="T30" fmla="*/ 2147483647 w 1527"/>
              <a:gd name="T31" fmla="*/ 2147483647 h 1439"/>
              <a:gd name="T32" fmla="*/ 2147483647 w 1527"/>
              <a:gd name="T33" fmla="*/ 2147483647 h 1439"/>
              <a:gd name="T34" fmla="*/ 2147483647 w 1527"/>
              <a:gd name="T35" fmla="*/ 2147483647 h 1439"/>
              <a:gd name="T36" fmla="*/ 2147483647 w 1527"/>
              <a:gd name="T37" fmla="*/ 2147483647 h 1439"/>
              <a:gd name="T38" fmla="*/ 2147483647 w 1527"/>
              <a:gd name="T39" fmla="*/ 2147483647 h 1439"/>
              <a:gd name="T40" fmla="*/ 2147483647 w 1527"/>
              <a:gd name="T41" fmla="*/ 2147483647 h 1439"/>
              <a:gd name="T42" fmla="*/ 2147483647 w 1527"/>
              <a:gd name="T43" fmla="*/ 2147483647 h 1439"/>
              <a:gd name="T44" fmla="*/ 2147483647 w 1527"/>
              <a:gd name="T45" fmla="*/ 2147483647 h 1439"/>
              <a:gd name="T46" fmla="*/ 2147483647 w 1527"/>
              <a:gd name="T47" fmla="*/ 2147483647 h 1439"/>
              <a:gd name="T48" fmla="*/ 2147483647 w 1527"/>
              <a:gd name="T49" fmla="*/ 2147483647 h 1439"/>
              <a:gd name="T50" fmla="*/ 2147483647 w 1527"/>
              <a:gd name="T51" fmla="*/ 2147483647 h 1439"/>
              <a:gd name="T52" fmla="*/ 2147483647 w 1527"/>
              <a:gd name="T53" fmla="*/ 2147483647 h 1439"/>
              <a:gd name="T54" fmla="*/ 2147483647 w 1527"/>
              <a:gd name="T55" fmla="*/ 2147483647 h 1439"/>
              <a:gd name="T56" fmla="*/ 2147483647 w 1527"/>
              <a:gd name="T57" fmla="*/ 2147483647 h 1439"/>
              <a:gd name="T58" fmla="*/ 2147483647 w 1527"/>
              <a:gd name="T59" fmla="*/ 2147483647 h 1439"/>
              <a:gd name="T60" fmla="*/ 2147483647 w 1527"/>
              <a:gd name="T61" fmla="*/ 2147483647 h 1439"/>
              <a:gd name="T62" fmla="*/ 2147483647 w 1527"/>
              <a:gd name="T63" fmla="*/ 2147483647 h 1439"/>
              <a:gd name="T64" fmla="*/ 2147483647 w 1527"/>
              <a:gd name="T65" fmla="*/ 2147483647 h 1439"/>
              <a:gd name="T66" fmla="*/ 2147483647 w 1527"/>
              <a:gd name="T67" fmla="*/ 2147483647 h 1439"/>
              <a:gd name="T68" fmla="*/ 2147483647 w 1527"/>
              <a:gd name="T69" fmla="*/ 2147483647 h 1439"/>
              <a:gd name="T70" fmla="*/ 2147483647 w 1527"/>
              <a:gd name="T71" fmla="*/ 2147483647 h 1439"/>
              <a:gd name="T72" fmla="*/ 2147483647 w 1527"/>
              <a:gd name="T73" fmla="*/ 2147483647 h 1439"/>
              <a:gd name="T74" fmla="*/ 2147483647 w 1527"/>
              <a:gd name="T75" fmla="*/ 2147483647 h 1439"/>
              <a:gd name="T76" fmla="*/ 2147483647 w 1527"/>
              <a:gd name="T77" fmla="*/ 2147483647 h 1439"/>
              <a:gd name="T78" fmla="*/ 2147483647 w 1527"/>
              <a:gd name="T79" fmla="*/ 2147483647 h 1439"/>
              <a:gd name="T80" fmla="*/ 2147483647 w 1527"/>
              <a:gd name="T81" fmla="*/ 2147483647 h 1439"/>
              <a:gd name="T82" fmla="*/ 2147483647 w 1527"/>
              <a:gd name="T83" fmla="*/ 2147483647 h 1439"/>
              <a:gd name="T84" fmla="*/ 2147483647 w 1527"/>
              <a:gd name="T85" fmla="*/ 2147483647 h 1439"/>
              <a:gd name="T86" fmla="*/ 2147483647 w 1527"/>
              <a:gd name="T87" fmla="*/ 2147483647 h 1439"/>
              <a:gd name="T88" fmla="*/ 2147483647 w 1527"/>
              <a:gd name="T89" fmla="*/ 2147483647 h 1439"/>
              <a:gd name="T90" fmla="*/ 2147483647 w 1527"/>
              <a:gd name="T91" fmla="*/ 2147483647 h 1439"/>
              <a:gd name="T92" fmla="*/ 2147483647 w 1527"/>
              <a:gd name="T93" fmla="*/ 2147483647 h 1439"/>
              <a:gd name="T94" fmla="*/ 2147483647 w 1527"/>
              <a:gd name="T95" fmla="*/ 2147483647 h 1439"/>
              <a:gd name="T96" fmla="*/ 2147483647 w 1527"/>
              <a:gd name="T97" fmla="*/ 2147483647 h 1439"/>
              <a:gd name="T98" fmla="*/ 2147483647 w 1527"/>
              <a:gd name="T99" fmla="*/ 2147483647 h 1439"/>
              <a:gd name="T100" fmla="*/ 0 w 1527"/>
              <a:gd name="T101" fmla="*/ 2147483647 h 1439"/>
              <a:gd name="T102" fmla="*/ 0 w 1527"/>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chemeClr val="accent1"/>
          </a:solidFill>
          <a:ln w="9525">
            <a:solidFill>
              <a:schemeClr val="tx1"/>
            </a:solidFill>
            <a:round/>
            <a:headEnd/>
            <a:tailEnd/>
          </a:ln>
        </p:spPr>
        <p:txBody>
          <a:bodyPr/>
          <a:lstStyle/>
          <a:p>
            <a:endParaRPr lang="en-US" dirty="0"/>
          </a:p>
        </p:txBody>
      </p:sp>
      <p:sp>
        <p:nvSpPr>
          <p:cNvPr id="2086" name="Freeform 38"/>
          <p:cNvSpPr>
            <a:spLocks/>
          </p:cNvSpPr>
          <p:nvPr/>
        </p:nvSpPr>
        <p:spPr bwMode="auto">
          <a:xfrm>
            <a:off x="4010025" y="1277938"/>
            <a:ext cx="835025" cy="558800"/>
          </a:xfrm>
          <a:custGeom>
            <a:avLst/>
            <a:gdLst>
              <a:gd name="T0" fmla="*/ 2147483647 w 718"/>
              <a:gd name="T1" fmla="*/ 0 h 441"/>
              <a:gd name="T2" fmla="*/ 2147483647 w 718"/>
              <a:gd name="T3" fmla="*/ 2147483647 h 441"/>
              <a:gd name="T4" fmla="*/ 2147483647 w 718"/>
              <a:gd name="T5" fmla="*/ 2147483647 h 441"/>
              <a:gd name="T6" fmla="*/ 2147483647 w 718"/>
              <a:gd name="T7" fmla="*/ 2147483647 h 441"/>
              <a:gd name="T8" fmla="*/ 2147483647 w 718"/>
              <a:gd name="T9" fmla="*/ 2147483647 h 441"/>
              <a:gd name="T10" fmla="*/ 2147483647 w 718"/>
              <a:gd name="T11" fmla="*/ 2147483647 h 441"/>
              <a:gd name="T12" fmla="*/ 2147483647 w 718"/>
              <a:gd name="T13" fmla="*/ 2147483647 h 441"/>
              <a:gd name="T14" fmla="*/ 0 w 718"/>
              <a:gd name="T15" fmla="*/ 2147483647 h 441"/>
              <a:gd name="T16" fmla="*/ 2147483647 w 718"/>
              <a:gd name="T17" fmla="*/ 0 h 441"/>
              <a:gd name="T18" fmla="*/ 2147483647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chemeClr val="accent1"/>
          </a:solidFill>
          <a:ln w="9525">
            <a:solidFill>
              <a:schemeClr val="tx1"/>
            </a:solidFill>
            <a:round/>
            <a:headEnd/>
            <a:tailEnd/>
          </a:ln>
        </p:spPr>
        <p:txBody>
          <a:bodyPr/>
          <a:lstStyle/>
          <a:p>
            <a:endParaRPr lang="en-US" dirty="0"/>
          </a:p>
        </p:txBody>
      </p:sp>
      <p:sp>
        <p:nvSpPr>
          <p:cNvPr id="2087" name="Freeform 39"/>
          <p:cNvSpPr>
            <a:spLocks/>
          </p:cNvSpPr>
          <p:nvPr/>
        </p:nvSpPr>
        <p:spPr bwMode="auto">
          <a:xfrm>
            <a:off x="3965575" y="1792288"/>
            <a:ext cx="892175" cy="63658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chemeClr val="accent1"/>
          </a:solidFill>
          <a:ln w="9525">
            <a:solidFill>
              <a:schemeClr val="tx1"/>
            </a:solidFill>
            <a:round/>
            <a:headEnd/>
            <a:tailEnd/>
          </a:ln>
        </p:spPr>
        <p:txBody>
          <a:bodyPr/>
          <a:lstStyle/>
          <a:p>
            <a:endParaRPr lang="en-US" dirty="0"/>
          </a:p>
        </p:txBody>
      </p:sp>
      <p:sp>
        <p:nvSpPr>
          <p:cNvPr id="2088" name="Freeform 40"/>
          <p:cNvSpPr>
            <a:spLocks/>
          </p:cNvSpPr>
          <p:nvPr/>
        </p:nvSpPr>
        <p:spPr bwMode="auto">
          <a:xfrm>
            <a:off x="3937000" y="2292350"/>
            <a:ext cx="1047750"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chemeClr val="accent1"/>
          </a:solidFill>
          <a:ln w="9525">
            <a:solidFill>
              <a:schemeClr val="tx1"/>
            </a:solidFill>
            <a:round/>
            <a:headEnd/>
            <a:tailEnd/>
          </a:ln>
        </p:spPr>
        <p:txBody>
          <a:bodyPr/>
          <a:lstStyle/>
          <a:p>
            <a:endParaRPr lang="en-US" dirty="0"/>
          </a:p>
        </p:txBody>
      </p:sp>
      <p:sp>
        <p:nvSpPr>
          <p:cNvPr id="2089" name="Freeform 41"/>
          <p:cNvSpPr>
            <a:spLocks/>
          </p:cNvSpPr>
          <p:nvPr/>
        </p:nvSpPr>
        <p:spPr bwMode="auto">
          <a:xfrm>
            <a:off x="4133850" y="2824163"/>
            <a:ext cx="942975" cy="539750"/>
          </a:xfrm>
          <a:custGeom>
            <a:avLst/>
            <a:gdLst>
              <a:gd name="T0" fmla="*/ 2147483647 w 812"/>
              <a:gd name="T1" fmla="*/ 0 h 426"/>
              <a:gd name="T2" fmla="*/ 2147483647 w 812"/>
              <a:gd name="T3" fmla="*/ 2147483647 h 426"/>
              <a:gd name="T4" fmla="*/ 2147483647 w 812"/>
              <a:gd name="T5" fmla="*/ 2147483647 h 426"/>
              <a:gd name="T6" fmla="*/ 2147483647 w 812"/>
              <a:gd name="T7" fmla="*/ 2147483647 h 426"/>
              <a:gd name="T8" fmla="*/ 2147483647 w 812"/>
              <a:gd name="T9" fmla="*/ 2147483647 h 426"/>
              <a:gd name="T10" fmla="*/ 2147483647 w 812"/>
              <a:gd name="T11" fmla="*/ 2147483647 h 426"/>
              <a:gd name="T12" fmla="*/ 2147483647 w 812"/>
              <a:gd name="T13" fmla="*/ 2147483647 h 426"/>
              <a:gd name="T14" fmla="*/ 2147483647 w 812"/>
              <a:gd name="T15" fmla="*/ 2147483647 h 426"/>
              <a:gd name="T16" fmla="*/ 2147483647 w 812"/>
              <a:gd name="T17" fmla="*/ 2147483647 h 426"/>
              <a:gd name="T18" fmla="*/ 2147483647 w 812"/>
              <a:gd name="T19" fmla="*/ 2147483647 h 426"/>
              <a:gd name="T20" fmla="*/ 2147483647 w 812"/>
              <a:gd name="T21" fmla="*/ 2147483647 h 426"/>
              <a:gd name="T22" fmla="*/ 2147483647 w 812"/>
              <a:gd name="T23" fmla="*/ 2147483647 h 426"/>
              <a:gd name="T24" fmla="*/ 0 w 812"/>
              <a:gd name="T25" fmla="*/ 2147483647 h 426"/>
              <a:gd name="T26" fmla="*/ 2147483647 w 812"/>
              <a:gd name="T27" fmla="*/ 0 h 426"/>
              <a:gd name="T28" fmla="*/ 2147483647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chemeClr val="accent1"/>
          </a:solidFill>
          <a:ln w="9525">
            <a:solidFill>
              <a:schemeClr val="tx1"/>
            </a:solidFill>
            <a:round/>
            <a:headEnd/>
            <a:tailEnd/>
          </a:ln>
        </p:spPr>
        <p:txBody>
          <a:bodyPr/>
          <a:lstStyle/>
          <a:p>
            <a:endParaRPr lang="en-US" dirty="0"/>
          </a:p>
        </p:txBody>
      </p:sp>
      <p:sp>
        <p:nvSpPr>
          <p:cNvPr id="2090" name="Freeform 42"/>
          <p:cNvSpPr>
            <a:spLocks/>
          </p:cNvSpPr>
          <p:nvPr/>
        </p:nvSpPr>
        <p:spPr bwMode="auto">
          <a:xfrm>
            <a:off x="4003675" y="3328988"/>
            <a:ext cx="1096963" cy="606425"/>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rgbClr val="008000"/>
          </a:solidFill>
          <a:ln w="9525">
            <a:solidFill>
              <a:schemeClr val="tx1"/>
            </a:solidFill>
            <a:round/>
            <a:headEnd/>
            <a:tailEnd/>
          </a:ln>
        </p:spPr>
        <p:txBody>
          <a:bodyPr/>
          <a:lstStyle/>
          <a:p>
            <a:endParaRPr lang="en-US" dirty="0"/>
          </a:p>
        </p:txBody>
      </p:sp>
      <p:sp>
        <p:nvSpPr>
          <p:cNvPr id="2091" name="Freeform 43"/>
          <p:cNvSpPr>
            <a:spLocks/>
          </p:cNvSpPr>
          <p:nvPr/>
        </p:nvSpPr>
        <p:spPr bwMode="auto">
          <a:xfrm>
            <a:off x="4779963" y="1273175"/>
            <a:ext cx="827087" cy="982663"/>
          </a:xfrm>
          <a:custGeom>
            <a:avLst/>
            <a:gdLst>
              <a:gd name="T0" fmla="*/ 2147483647 w 711"/>
              <a:gd name="T1" fmla="*/ 2147483647 h 774"/>
              <a:gd name="T2" fmla="*/ 2147483647 w 711"/>
              <a:gd name="T3" fmla="*/ 2147483647 h 774"/>
              <a:gd name="T4" fmla="*/ 2147483647 w 711"/>
              <a:gd name="T5" fmla="*/ 2147483647 h 774"/>
              <a:gd name="T6" fmla="*/ 2147483647 w 711"/>
              <a:gd name="T7" fmla="*/ 2147483647 h 774"/>
              <a:gd name="T8" fmla="*/ 2147483647 w 711"/>
              <a:gd name="T9" fmla="*/ 2147483647 h 774"/>
              <a:gd name="T10" fmla="*/ 2147483647 w 711"/>
              <a:gd name="T11" fmla="*/ 2147483647 h 774"/>
              <a:gd name="T12" fmla="*/ 2147483647 w 711"/>
              <a:gd name="T13" fmla="*/ 2147483647 h 774"/>
              <a:gd name="T14" fmla="*/ 2147483647 w 711"/>
              <a:gd name="T15" fmla="*/ 2147483647 h 774"/>
              <a:gd name="T16" fmla="*/ 2147483647 w 711"/>
              <a:gd name="T17" fmla="*/ 2147483647 h 774"/>
              <a:gd name="T18" fmla="*/ 2147483647 w 711"/>
              <a:gd name="T19" fmla="*/ 2147483647 h 774"/>
              <a:gd name="T20" fmla="*/ 2147483647 w 711"/>
              <a:gd name="T21" fmla="*/ 2147483647 h 774"/>
              <a:gd name="T22" fmla="*/ 2147483647 w 711"/>
              <a:gd name="T23" fmla="*/ 2147483647 h 774"/>
              <a:gd name="T24" fmla="*/ 2147483647 w 711"/>
              <a:gd name="T25" fmla="*/ 2147483647 h 774"/>
              <a:gd name="T26" fmla="*/ 2147483647 w 711"/>
              <a:gd name="T27" fmla="*/ 2147483647 h 774"/>
              <a:gd name="T28" fmla="*/ 2147483647 w 711"/>
              <a:gd name="T29" fmla="*/ 2147483647 h 774"/>
              <a:gd name="T30" fmla="*/ 2147483647 w 711"/>
              <a:gd name="T31" fmla="*/ 2147483647 h 774"/>
              <a:gd name="T32" fmla="*/ 2147483647 w 711"/>
              <a:gd name="T33" fmla="*/ 2147483647 h 774"/>
              <a:gd name="T34" fmla="*/ 2147483647 w 711"/>
              <a:gd name="T35" fmla="*/ 2147483647 h 774"/>
              <a:gd name="T36" fmla="*/ 2147483647 w 711"/>
              <a:gd name="T37" fmla="*/ 2147483647 h 774"/>
              <a:gd name="T38" fmla="*/ 2147483647 w 711"/>
              <a:gd name="T39" fmla="*/ 2147483647 h 774"/>
              <a:gd name="T40" fmla="*/ 2147483647 w 711"/>
              <a:gd name="T41" fmla="*/ 2147483647 h 774"/>
              <a:gd name="T42" fmla="*/ 2147483647 w 711"/>
              <a:gd name="T43" fmla="*/ 2147483647 h 774"/>
              <a:gd name="T44" fmla="*/ 2147483647 w 711"/>
              <a:gd name="T45" fmla="*/ 2147483647 h 774"/>
              <a:gd name="T46" fmla="*/ 2147483647 w 711"/>
              <a:gd name="T47" fmla="*/ 2147483647 h 774"/>
              <a:gd name="T48" fmla="*/ 2147483647 w 711"/>
              <a:gd name="T49" fmla="*/ 2147483647 h 774"/>
              <a:gd name="T50" fmla="*/ 2147483647 w 711"/>
              <a:gd name="T51" fmla="*/ 2147483647 h 774"/>
              <a:gd name="T52" fmla="*/ 2147483647 w 711"/>
              <a:gd name="T53" fmla="*/ 2147483647 h 774"/>
              <a:gd name="T54" fmla="*/ 2147483647 w 711"/>
              <a:gd name="T55" fmla="*/ 0 h 774"/>
              <a:gd name="T56" fmla="*/ 2147483647 w 711"/>
              <a:gd name="T57" fmla="*/ 0 h 774"/>
              <a:gd name="T58" fmla="*/ 2147483647 w 711"/>
              <a:gd name="T59" fmla="*/ 2147483647 h 774"/>
              <a:gd name="T60" fmla="*/ 0 w 711"/>
              <a:gd name="T61" fmla="*/ 2147483647 h 774"/>
              <a:gd name="T62" fmla="*/ 2147483647 w 711"/>
              <a:gd name="T63" fmla="*/ 2147483647 h 774"/>
              <a:gd name="T64" fmla="*/ 2147483647 w 711"/>
              <a:gd name="T65" fmla="*/ 2147483647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008000"/>
          </a:solidFill>
          <a:ln w="9525">
            <a:solidFill>
              <a:schemeClr val="tx1"/>
            </a:solidFill>
            <a:round/>
            <a:headEnd/>
            <a:tailEnd/>
          </a:ln>
        </p:spPr>
        <p:txBody>
          <a:bodyPr/>
          <a:lstStyle/>
          <a:p>
            <a:endParaRPr lang="en-US" dirty="0"/>
          </a:p>
        </p:txBody>
      </p:sp>
      <p:sp>
        <p:nvSpPr>
          <p:cNvPr id="2092" name="Freeform 44"/>
          <p:cNvSpPr>
            <a:spLocks/>
          </p:cNvSpPr>
          <p:nvPr/>
        </p:nvSpPr>
        <p:spPr bwMode="auto">
          <a:xfrm>
            <a:off x="4838700" y="2244725"/>
            <a:ext cx="757238" cy="531813"/>
          </a:xfrm>
          <a:custGeom>
            <a:avLst/>
            <a:gdLst>
              <a:gd name="T0" fmla="*/ 2147483647 w 652"/>
              <a:gd name="T1" fmla="*/ 2147483647 h 420"/>
              <a:gd name="T2" fmla="*/ 2147483647 w 652"/>
              <a:gd name="T3" fmla="*/ 2147483647 h 420"/>
              <a:gd name="T4" fmla="*/ 2147483647 w 652"/>
              <a:gd name="T5" fmla="*/ 2147483647 h 420"/>
              <a:gd name="T6" fmla="*/ 2147483647 w 652"/>
              <a:gd name="T7" fmla="*/ 2147483647 h 420"/>
              <a:gd name="T8" fmla="*/ 2147483647 w 652"/>
              <a:gd name="T9" fmla="*/ 2147483647 h 420"/>
              <a:gd name="T10" fmla="*/ 2147483647 w 652"/>
              <a:gd name="T11" fmla="*/ 2147483647 h 420"/>
              <a:gd name="T12" fmla="*/ 2147483647 w 652"/>
              <a:gd name="T13" fmla="*/ 2147483647 h 420"/>
              <a:gd name="T14" fmla="*/ 2147483647 w 652"/>
              <a:gd name="T15" fmla="*/ 2147483647 h 420"/>
              <a:gd name="T16" fmla="*/ 2147483647 w 652"/>
              <a:gd name="T17" fmla="*/ 2147483647 h 420"/>
              <a:gd name="T18" fmla="*/ 2147483647 w 652"/>
              <a:gd name="T19" fmla="*/ 2147483647 h 420"/>
              <a:gd name="T20" fmla="*/ 2147483647 w 652"/>
              <a:gd name="T21" fmla="*/ 2147483647 h 420"/>
              <a:gd name="T22" fmla="*/ 2147483647 w 652"/>
              <a:gd name="T23" fmla="*/ 2147483647 h 420"/>
              <a:gd name="T24" fmla="*/ 2147483647 w 652"/>
              <a:gd name="T25" fmla="*/ 2147483647 h 420"/>
              <a:gd name="T26" fmla="*/ 2147483647 w 652"/>
              <a:gd name="T27" fmla="*/ 2147483647 h 420"/>
              <a:gd name="T28" fmla="*/ 2147483647 w 652"/>
              <a:gd name="T29" fmla="*/ 2147483647 h 420"/>
              <a:gd name="T30" fmla="*/ 2147483647 w 652"/>
              <a:gd name="T31" fmla="*/ 2147483647 h 420"/>
              <a:gd name="T32" fmla="*/ 2147483647 w 652"/>
              <a:gd name="T33" fmla="*/ 2147483647 h 420"/>
              <a:gd name="T34" fmla="*/ 2147483647 w 652"/>
              <a:gd name="T35" fmla="*/ 2147483647 h 420"/>
              <a:gd name="T36" fmla="*/ 2147483647 w 652"/>
              <a:gd name="T37" fmla="*/ 0 h 420"/>
              <a:gd name="T38" fmla="*/ 2147483647 w 652"/>
              <a:gd name="T39" fmla="*/ 2147483647 h 420"/>
              <a:gd name="T40" fmla="*/ 0 w 652"/>
              <a:gd name="T41" fmla="*/ 2147483647 h 420"/>
              <a:gd name="T42" fmla="*/ 2147483647 w 652"/>
              <a:gd name="T43" fmla="*/ 2147483647 h 420"/>
              <a:gd name="T44" fmla="*/ 2147483647 w 652"/>
              <a:gd name="T45" fmla="*/ 2147483647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chemeClr val="accent1"/>
          </a:solidFill>
          <a:ln w="9525">
            <a:solidFill>
              <a:schemeClr val="tx1"/>
            </a:solidFill>
            <a:round/>
            <a:headEnd/>
            <a:tailEnd/>
          </a:ln>
        </p:spPr>
        <p:txBody>
          <a:bodyPr/>
          <a:lstStyle/>
          <a:p>
            <a:endParaRPr lang="en-US" dirty="0"/>
          </a:p>
        </p:txBody>
      </p:sp>
      <p:sp>
        <p:nvSpPr>
          <p:cNvPr id="2093" name="Freeform 45"/>
          <p:cNvSpPr>
            <a:spLocks/>
          </p:cNvSpPr>
          <p:nvPr/>
        </p:nvSpPr>
        <p:spPr bwMode="auto">
          <a:xfrm>
            <a:off x="4933950" y="2735263"/>
            <a:ext cx="842963" cy="784225"/>
          </a:xfrm>
          <a:custGeom>
            <a:avLst/>
            <a:gdLst>
              <a:gd name="T0" fmla="*/ 2147483647 w 727"/>
              <a:gd name="T1" fmla="*/ 2147483647 h 616"/>
              <a:gd name="T2" fmla="*/ 2147483647 w 727"/>
              <a:gd name="T3" fmla="*/ 2147483647 h 616"/>
              <a:gd name="T4" fmla="*/ 2147483647 w 727"/>
              <a:gd name="T5" fmla="*/ 2147483647 h 616"/>
              <a:gd name="T6" fmla="*/ 2147483647 w 727"/>
              <a:gd name="T7" fmla="*/ 2147483647 h 616"/>
              <a:gd name="T8" fmla="*/ 2147483647 w 727"/>
              <a:gd name="T9" fmla="*/ 2147483647 h 616"/>
              <a:gd name="T10" fmla="*/ 2147483647 w 727"/>
              <a:gd name="T11" fmla="*/ 2147483647 h 616"/>
              <a:gd name="T12" fmla="*/ 2147483647 w 727"/>
              <a:gd name="T13" fmla="*/ 2147483647 h 616"/>
              <a:gd name="T14" fmla="*/ 2147483647 w 727"/>
              <a:gd name="T15" fmla="*/ 2147483647 h 616"/>
              <a:gd name="T16" fmla="*/ 2147483647 w 727"/>
              <a:gd name="T17" fmla="*/ 2147483647 h 616"/>
              <a:gd name="T18" fmla="*/ 2147483647 w 727"/>
              <a:gd name="T19" fmla="*/ 2147483647 h 616"/>
              <a:gd name="T20" fmla="*/ 2147483647 w 727"/>
              <a:gd name="T21" fmla="*/ 2147483647 h 616"/>
              <a:gd name="T22" fmla="*/ 2147483647 w 727"/>
              <a:gd name="T23" fmla="*/ 2147483647 h 616"/>
              <a:gd name="T24" fmla="*/ 2147483647 w 727"/>
              <a:gd name="T25" fmla="*/ 2147483647 h 616"/>
              <a:gd name="T26" fmla="*/ 2147483647 w 727"/>
              <a:gd name="T27" fmla="*/ 2147483647 h 616"/>
              <a:gd name="T28" fmla="*/ 2147483647 w 727"/>
              <a:gd name="T29" fmla="*/ 2147483647 h 616"/>
              <a:gd name="T30" fmla="*/ 2147483647 w 727"/>
              <a:gd name="T31" fmla="*/ 2147483647 h 616"/>
              <a:gd name="T32" fmla="*/ 2147483647 w 727"/>
              <a:gd name="T33" fmla="*/ 2147483647 h 616"/>
              <a:gd name="T34" fmla="*/ 2147483647 w 727"/>
              <a:gd name="T35" fmla="*/ 2147483647 h 616"/>
              <a:gd name="T36" fmla="*/ 2147483647 w 727"/>
              <a:gd name="T37" fmla="*/ 2147483647 h 616"/>
              <a:gd name="T38" fmla="*/ 2147483647 w 727"/>
              <a:gd name="T39" fmla="*/ 2147483647 h 616"/>
              <a:gd name="T40" fmla="*/ 2147483647 w 727"/>
              <a:gd name="T41" fmla="*/ 2147483647 h 616"/>
              <a:gd name="T42" fmla="*/ 2147483647 w 727"/>
              <a:gd name="T43" fmla="*/ 2147483647 h 616"/>
              <a:gd name="T44" fmla="*/ 2147483647 w 727"/>
              <a:gd name="T45" fmla="*/ 2147483647 h 616"/>
              <a:gd name="T46" fmla="*/ 2147483647 w 727"/>
              <a:gd name="T47" fmla="*/ 2147483647 h 616"/>
              <a:gd name="T48" fmla="*/ 2147483647 w 727"/>
              <a:gd name="T49" fmla="*/ 2147483647 h 616"/>
              <a:gd name="T50" fmla="*/ 2147483647 w 727"/>
              <a:gd name="T51" fmla="*/ 2147483647 h 616"/>
              <a:gd name="T52" fmla="*/ 2147483647 w 727"/>
              <a:gd name="T53" fmla="*/ 2147483647 h 616"/>
              <a:gd name="T54" fmla="*/ 2147483647 w 727"/>
              <a:gd name="T55" fmla="*/ 2147483647 h 616"/>
              <a:gd name="T56" fmla="*/ 2147483647 w 727"/>
              <a:gd name="T57" fmla="*/ 2147483647 h 616"/>
              <a:gd name="T58" fmla="*/ 2147483647 w 727"/>
              <a:gd name="T59" fmla="*/ 2147483647 h 616"/>
              <a:gd name="T60" fmla="*/ 2147483647 w 727"/>
              <a:gd name="T61" fmla="*/ 2147483647 h 616"/>
              <a:gd name="T62" fmla="*/ 2147483647 w 727"/>
              <a:gd name="T63" fmla="*/ 2147483647 h 616"/>
              <a:gd name="T64" fmla="*/ 2147483647 w 727"/>
              <a:gd name="T65" fmla="*/ 2147483647 h 616"/>
              <a:gd name="T66" fmla="*/ 2147483647 w 727"/>
              <a:gd name="T67" fmla="*/ 0 h 616"/>
              <a:gd name="T68" fmla="*/ 0 w 727"/>
              <a:gd name="T69" fmla="*/ 2147483647 h 616"/>
              <a:gd name="T70" fmla="*/ 2147483647 w 727"/>
              <a:gd name="T71" fmla="*/ 2147483647 h 616"/>
              <a:gd name="T72" fmla="*/ 2147483647 w 727"/>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chemeClr val="accent1"/>
          </a:solidFill>
          <a:ln w="9525">
            <a:solidFill>
              <a:schemeClr val="tx1"/>
            </a:solidFill>
            <a:round/>
            <a:headEnd/>
            <a:tailEnd/>
          </a:ln>
        </p:spPr>
        <p:txBody>
          <a:bodyPr/>
          <a:lstStyle/>
          <a:p>
            <a:endParaRPr lang="en-US" dirty="0"/>
          </a:p>
        </p:txBody>
      </p:sp>
      <p:sp>
        <p:nvSpPr>
          <p:cNvPr id="2094" name="Freeform 46"/>
          <p:cNvSpPr>
            <a:spLocks/>
          </p:cNvSpPr>
          <p:nvPr/>
        </p:nvSpPr>
        <p:spPr bwMode="auto">
          <a:xfrm>
            <a:off x="5076825" y="3433763"/>
            <a:ext cx="639763" cy="609600"/>
          </a:xfrm>
          <a:custGeom>
            <a:avLst/>
            <a:gdLst>
              <a:gd name="T0" fmla="*/ 2147483647 w 551"/>
              <a:gd name="T1" fmla="*/ 2147483647 h 481"/>
              <a:gd name="T2" fmla="*/ 2147483647 w 551"/>
              <a:gd name="T3" fmla="*/ 2147483647 h 481"/>
              <a:gd name="T4" fmla="*/ 2147483647 w 551"/>
              <a:gd name="T5" fmla="*/ 2147483647 h 481"/>
              <a:gd name="T6" fmla="*/ 2147483647 w 551"/>
              <a:gd name="T7" fmla="*/ 2147483647 h 481"/>
              <a:gd name="T8" fmla="*/ 2147483647 w 551"/>
              <a:gd name="T9" fmla="*/ 2147483647 h 481"/>
              <a:gd name="T10" fmla="*/ 2147483647 w 551"/>
              <a:gd name="T11" fmla="*/ 2147483647 h 481"/>
              <a:gd name="T12" fmla="*/ 2147483647 w 551"/>
              <a:gd name="T13" fmla="*/ 2147483647 h 481"/>
              <a:gd name="T14" fmla="*/ 2147483647 w 551"/>
              <a:gd name="T15" fmla="*/ 2147483647 h 481"/>
              <a:gd name="T16" fmla="*/ 2147483647 w 551"/>
              <a:gd name="T17" fmla="*/ 2147483647 h 481"/>
              <a:gd name="T18" fmla="*/ 2147483647 w 551"/>
              <a:gd name="T19" fmla="*/ 2147483647 h 481"/>
              <a:gd name="T20" fmla="*/ 2147483647 w 551"/>
              <a:gd name="T21" fmla="*/ 2147483647 h 481"/>
              <a:gd name="T22" fmla="*/ 2147483647 w 551"/>
              <a:gd name="T23" fmla="*/ 2147483647 h 481"/>
              <a:gd name="T24" fmla="*/ 2147483647 w 551"/>
              <a:gd name="T25" fmla="*/ 2147483647 h 481"/>
              <a:gd name="T26" fmla="*/ 2147483647 w 551"/>
              <a:gd name="T27" fmla="*/ 2147483647 h 481"/>
              <a:gd name="T28" fmla="*/ 2147483647 w 551"/>
              <a:gd name="T29" fmla="*/ 2147483647 h 481"/>
              <a:gd name="T30" fmla="*/ 2147483647 w 551"/>
              <a:gd name="T31" fmla="*/ 2147483647 h 481"/>
              <a:gd name="T32" fmla="*/ 2147483647 w 551"/>
              <a:gd name="T33" fmla="*/ 2147483647 h 481"/>
              <a:gd name="T34" fmla="*/ 2147483647 w 551"/>
              <a:gd name="T35" fmla="*/ 2147483647 h 481"/>
              <a:gd name="T36" fmla="*/ 2147483647 w 551"/>
              <a:gd name="T37" fmla="*/ 0 h 481"/>
              <a:gd name="T38" fmla="*/ 0 w 551"/>
              <a:gd name="T39" fmla="*/ 2147483647 h 481"/>
              <a:gd name="T40" fmla="*/ 2147483647 w 551"/>
              <a:gd name="T41" fmla="*/ 2147483647 h 481"/>
              <a:gd name="T42" fmla="*/ 2147483647 w 551"/>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008000"/>
          </a:solidFill>
          <a:ln w="9525">
            <a:solidFill>
              <a:schemeClr val="tx1"/>
            </a:solidFill>
            <a:round/>
            <a:headEnd/>
            <a:tailEnd/>
          </a:ln>
        </p:spPr>
        <p:txBody>
          <a:bodyPr/>
          <a:lstStyle/>
          <a:p>
            <a:endParaRPr lang="en-US" dirty="0"/>
          </a:p>
        </p:txBody>
      </p:sp>
      <p:sp>
        <p:nvSpPr>
          <p:cNvPr id="2095" name="Freeform 47"/>
          <p:cNvSpPr>
            <a:spLocks/>
          </p:cNvSpPr>
          <p:nvPr/>
        </p:nvSpPr>
        <p:spPr bwMode="auto">
          <a:xfrm>
            <a:off x="5159375" y="4037013"/>
            <a:ext cx="723900" cy="673100"/>
          </a:xfrm>
          <a:custGeom>
            <a:avLst/>
            <a:gdLst>
              <a:gd name="T0" fmla="*/ 0 w 624"/>
              <a:gd name="T1" fmla="*/ 2147483647 h 529"/>
              <a:gd name="T2" fmla="*/ 2147483647 w 624"/>
              <a:gd name="T3" fmla="*/ 2147483647 h 529"/>
              <a:gd name="T4" fmla="*/ 2147483647 w 624"/>
              <a:gd name="T5" fmla="*/ 2147483647 h 529"/>
              <a:gd name="T6" fmla="*/ 2147483647 w 624"/>
              <a:gd name="T7" fmla="*/ 2147483647 h 529"/>
              <a:gd name="T8" fmla="*/ 2147483647 w 624"/>
              <a:gd name="T9" fmla="*/ 2147483647 h 529"/>
              <a:gd name="T10" fmla="*/ 2147483647 w 624"/>
              <a:gd name="T11" fmla="*/ 2147483647 h 529"/>
              <a:gd name="T12" fmla="*/ 2147483647 w 624"/>
              <a:gd name="T13" fmla="*/ 2147483647 h 529"/>
              <a:gd name="T14" fmla="*/ 2147483647 w 624"/>
              <a:gd name="T15" fmla="*/ 2147483647 h 529"/>
              <a:gd name="T16" fmla="*/ 2147483647 w 624"/>
              <a:gd name="T17" fmla="*/ 2147483647 h 529"/>
              <a:gd name="T18" fmla="*/ 2147483647 w 624"/>
              <a:gd name="T19" fmla="*/ 2147483647 h 529"/>
              <a:gd name="T20" fmla="*/ 2147483647 w 624"/>
              <a:gd name="T21" fmla="*/ 2147483647 h 529"/>
              <a:gd name="T22" fmla="*/ 2147483647 w 624"/>
              <a:gd name="T23" fmla="*/ 2147483647 h 529"/>
              <a:gd name="T24" fmla="*/ 2147483647 w 624"/>
              <a:gd name="T25" fmla="*/ 2147483647 h 529"/>
              <a:gd name="T26" fmla="*/ 2147483647 w 624"/>
              <a:gd name="T27" fmla="*/ 2147483647 h 529"/>
              <a:gd name="T28" fmla="*/ 2147483647 w 624"/>
              <a:gd name="T29" fmla="*/ 2147483647 h 529"/>
              <a:gd name="T30" fmla="*/ 2147483647 w 624"/>
              <a:gd name="T31" fmla="*/ 2147483647 h 529"/>
              <a:gd name="T32" fmla="*/ 2147483647 w 624"/>
              <a:gd name="T33" fmla="*/ 2147483647 h 529"/>
              <a:gd name="T34" fmla="*/ 2147483647 w 624"/>
              <a:gd name="T35" fmla="*/ 2147483647 h 529"/>
              <a:gd name="T36" fmla="*/ 2147483647 w 624"/>
              <a:gd name="T37" fmla="*/ 2147483647 h 529"/>
              <a:gd name="T38" fmla="*/ 2147483647 w 624"/>
              <a:gd name="T39" fmla="*/ 2147483647 h 529"/>
              <a:gd name="T40" fmla="*/ 2147483647 w 624"/>
              <a:gd name="T41" fmla="*/ 2147483647 h 529"/>
              <a:gd name="T42" fmla="*/ 2147483647 w 624"/>
              <a:gd name="T43" fmla="*/ 2147483647 h 529"/>
              <a:gd name="T44" fmla="*/ 2147483647 w 624"/>
              <a:gd name="T45" fmla="*/ 2147483647 h 529"/>
              <a:gd name="T46" fmla="*/ 2147483647 w 624"/>
              <a:gd name="T47" fmla="*/ 2147483647 h 529"/>
              <a:gd name="T48" fmla="*/ 2147483647 w 624"/>
              <a:gd name="T49" fmla="*/ 2147483647 h 529"/>
              <a:gd name="T50" fmla="*/ 2147483647 w 624"/>
              <a:gd name="T51" fmla="*/ 2147483647 h 529"/>
              <a:gd name="T52" fmla="*/ 2147483647 w 624"/>
              <a:gd name="T53" fmla="*/ 2147483647 h 529"/>
              <a:gd name="T54" fmla="*/ 2147483647 w 624"/>
              <a:gd name="T55" fmla="*/ 2147483647 h 529"/>
              <a:gd name="T56" fmla="*/ 2147483647 w 624"/>
              <a:gd name="T57" fmla="*/ 2147483647 h 529"/>
              <a:gd name="T58" fmla="*/ 2147483647 w 624"/>
              <a:gd name="T59" fmla="*/ 2147483647 h 529"/>
              <a:gd name="T60" fmla="*/ 2147483647 w 624"/>
              <a:gd name="T61" fmla="*/ 2147483647 h 529"/>
              <a:gd name="T62" fmla="*/ 2147483647 w 624"/>
              <a:gd name="T63" fmla="*/ 2147483647 h 529"/>
              <a:gd name="T64" fmla="*/ 2147483647 w 624"/>
              <a:gd name="T65" fmla="*/ 2147483647 h 529"/>
              <a:gd name="T66" fmla="*/ 2147483647 w 624"/>
              <a:gd name="T67" fmla="*/ 2147483647 h 529"/>
              <a:gd name="T68" fmla="*/ 2147483647 w 624"/>
              <a:gd name="T69" fmla="*/ 2147483647 h 529"/>
              <a:gd name="T70" fmla="*/ 2147483647 w 624"/>
              <a:gd name="T71" fmla="*/ 2147483647 h 529"/>
              <a:gd name="T72" fmla="*/ 2147483647 w 624"/>
              <a:gd name="T73" fmla="*/ 2147483647 h 529"/>
              <a:gd name="T74" fmla="*/ 2147483647 w 624"/>
              <a:gd name="T75" fmla="*/ 0 h 529"/>
              <a:gd name="T76" fmla="*/ 0 w 624"/>
              <a:gd name="T77" fmla="*/ 2147483647 h 529"/>
              <a:gd name="T78" fmla="*/ 0 w 624"/>
              <a:gd name="T79" fmla="*/ 2147483647 h 529"/>
              <a:gd name="T80" fmla="*/ 0 w 624"/>
              <a:gd name="T81" fmla="*/ 2147483647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chemeClr val="accent1"/>
          </a:solidFill>
          <a:ln w="9525">
            <a:solidFill>
              <a:schemeClr val="tx1"/>
            </a:solidFill>
            <a:round/>
            <a:headEnd/>
            <a:tailEnd/>
          </a:ln>
        </p:spPr>
        <p:txBody>
          <a:bodyPr/>
          <a:lstStyle/>
          <a:p>
            <a:endParaRPr lang="en-US" dirty="0"/>
          </a:p>
        </p:txBody>
      </p:sp>
      <p:sp>
        <p:nvSpPr>
          <p:cNvPr id="2096" name="Freeform 48"/>
          <p:cNvSpPr>
            <a:spLocks/>
          </p:cNvSpPr>
          <p:nvPr/>
        </p:nvSpPr>
        <p:spPr bwMode="auto">
          <a:xfrm>
            <a:off x="5526088" y="1547813"/>
            <a:ext cx="722312" cy="393700"/>
          </a:xfrm>
          <a:custGeom>
            <a:avLst/>
            <a:gdLst>
              <a:gd name="T0" fmla="*/ 2147483647 w 622"/>
              <a:gd name="T1" fmla="*/ 2147483647 h 310"/>
              <a:gd name="T2" fmla="*/ 2147483647 w 622"/>
              <a:gd name="T3" fmla="*/ 2147483647 h 310"/>
              <a:gd name="T4" fmla="*/ 2147483647 w 622"/>
              <a:gd name="T5" fmla="*/ 2147483647 h 310"/>
              <a:gd name="T6" fmla="*/ 2147483647 w 622"/>
              <a:gd name="T7" fmla="*/ 2147483647 h 310"/>
              <a:gd name="T8" fmla="*/ 2147483647 w 622"/>
              <a:gd name="T9" fmla="*/ 2147483647 h 310"/>
              <a:gd name="T10" fmla="*/ 2147483647 w 622"/>
              <a:gd name="T11" fmla="*/ 2147483647 h 310"/>
              <a:gd name="T12" fmla="*/ 2147483647 w 622"/>
              <a:gd name="T13" fmla="*/ 2147483647 h 310"/>
              <a:gd name="T14" fmla="*/ 2147483647 w 622"/>
              <a:gd name="T15" fmla="*/ 2147483647 h 310"/>
              <a:gd name="T16" fmla="*/ 2147483647 w 622"/>
              <a:gd name="T17" fmla="*/ 2147483647 h 310"/>
              <a:gd name="T18" fmla="*/ 2147483647 w 622"/>
              <a:gd name="T19" fmla="*/ 2147483647 h 310"/>
              <a:gd name="T20" fmla="*/ 2147483647 w 622"/>
              <a:gd name="T21" fmla="*/ 2147483647 h 310"/>
              <a:gd name="T22" fmla="*/ 2147483647 w 622"/>
              <a:gd name="T23" fmla="*/ 2147483647 h 310"/>
              <a:gd name="T24" fmla="*/ 2147483647 w 622"/>
              <a:gd name="T25" fmla="*/ 2147483647 h 310"/>
              <a:gd name="T26" fmla="*/ 2147483647 w 622"/>
              <a:gd name="T27" fmla="*/ 2147483647 h 310"/>
              <a:gd name="T28" fmla="*/ 2147483647 w 622"/>
              <a:gd name="T29" fmla="*/ 2147483647 h 310"/>
              <a:gd name="T30" fmla="*/ 2147483647 w 622"/>
              <a:gd name="T31" fmla="*/ 2147483647 h 310"/>
              <a:gd name="T32" fmla="*/ 2147483647 w 622"/>
              <a:gd name="T33" fmla="*/ 2147483647 h 310"/>
              <a:gd name="T34" fmla="*/ 2147483647 w 622"/>
              <a:gd name="T35" fmla="*/ 2147483647 h 310"/>
              <a:gd name="T36" fmla="*/ 2147483647 w 622"/>
              <a:gd name="T37" fmla="*/ 2147483647 h 310"/>
              <a:gd name="T38" fmla="*/ 2147483647 w 622"/>
              <a:gd name="T39" fmla="*/ 2147483647 h 310"/>
              <a:gd name="T40" fmla="*/ 2147483647 w 622"/>
              <a:gd name="T41" fmla="*/ 2147483647 h 310"/>
              <a:gd name="T42" fmla="*/ 2147483647 w 622"/>
              <a:gd name="T43" fmla="*/ 2147483647 h 310"/>
              <a:gd name="T44" fmla="*/ 2147483647 w 622"/>
              <a:gd name="T45" fmla="*/ 2147483647 h 310"/>
              <a:gd name="T46" fmla="*/ 2147483647 w 622"/>
              <a:gd name="T47" fmla="*/ 0 h 310"/>
              <a:gd name="T48" fmla="*/ 2147483647 w 622"/>
              <a:gd name="T49" fmla="*/ 2147483647 h 310"/>
              <a:gd name="T50" fmla="*/ 2147483647 w 622"/>
              <a:gd name="T51" fmla="*/ 2147483647 h 310"/>
              <a:gd name="T52" fmla="*/ 2147483647 w 622"/>
              <a:gd name="T53" fmla="*/ 2147483647 h 310"/>
              <a:gd name="T54" fmla="*/ 0 w 622"/>
              <a:gd name="T55" fmla="*/ 2147483647 h 310"/>
              <a:gd name="T56" fmla="*/ 2147483647 w 622"/>
              <a:gd name="T57" fmla="*/ 2147483647 h 310"/>
              <a:gd name="T58" fmla="*/ 2147483647 w 622"/>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chemeClr val="accent1"/>
          </a:solidFill>
          <a:ln w="9525">
            <a:solidFill>
              <a:schemeClr val="tx1"/>
            </a:solidFill>
            <a:round/>
            <a:headEnd/>
            <a:tailEnd/>
          </a:ln>
        </p:spPr>
        <p:txBody>
          <a:bodyPr/>
          <a:lstStyle/>
          <a:p>
            <a:endParaRPr lang="en-US" dirty="0"/>
          </a:p>
        </p:txBody>
      </p:sp>
      <p:sp>
        <p:nvSpPr>
          <p:cNvPr id="2097" name="Freeform 49"/>
          <p:cNvSpPr>
            <a:spLocks/>
          </p:cNvSpPr>
          <p:nvPr/>
        </p:nvSpPr>
        <p:spPr bwMode="auto">
          <a:xfrm>
            <a:off x="5992813" y="1792288"/>
            <a:ext cx="490537" cy="711200"/>
          </a:xfrm>
          <a:custGeom>
            <a:avLst/>
            <a:gdLst>
              <a:gd name="T0" fmla="*/ 2147483647 w 422"/>
              <a:gd name="T1" fmla="*/ 2147483647 h 559"/>
              <a:gd name="T2" fmla="*/ 2147483647 w 422"/>
              <a:gd name="T3" fmla="*/ 2147483647 h 559"/>
              <a:gd name="T4" fmla="*/ 2147483647 w 422"/>
              <a:gd name="T5" fmla="*/ 2147483647 h 559"/>
              <a:gd name="T6" fmla="*/ 2147483647 w 422"/>
              <a:gd name="T7" fmla="*/ 2147483647 h 559"/>
              <a:gd name="T8" fmla="*/ 2147483647 w 422"/>
              <a:gd name="T9" fmla="*/ 2147483647 h 559"/>
              <a:gd name="T10" fmla="*/ 2147483647 w 422"/>
              <a:gd name="T11" fmla="*/ 2147483647 h 559"/>
              <a:gd name="T12" fmla="*/ 2147483647 w 422"/>
              <a:gd name="T13" fmla="*/ 2147483647 h 559"/>
              <a:gd name="T14" fmla="*/ 2147483647 w 422"/>
              <a:gd name="T15" fmla="*/ 2147483647 h 559"/>
              <a:gd name="T16" fmla="*/ 2147483647 w 422"/>
              <a:gd name="T17" fmla="*/ 2147483647 h 559"/>
              <a:gd name="T18" fmla="*/ 2147483647 w 422"/>
              <a:gd name="T19" fmla="*/ 2147483647 h 559"/>
              <a:gd name="T20" fmla="*/ 2147483647 w 422"/>
              <a:gd name="T21" fmla="*/ 0 h 559"/>
              <a:gd name="T22" fmla="*/ 2147483647 w 422"/>
              <a:gd name="T23" fmla="*/ 2147483647 h 559"/>
              <a:gd name="T24" fmla="*/ 2147483647 w 422"/>
              <a:gd name="T25" fmla="*/ 2147483647 h 559"/>
              <a:gd name="T26" fmla="*/ 2147483647 w 422"/>
              <a:gd name="T27" fmla="*/ 2147483647 h 559"/>
              <a:gd name="T28" fmla="*/ 2147483647 w 422"/>
              <a:gd name="T29" fmla="*/ 2147483647 h 559"/>
              <a:gd name="T30" fmla="*/ 2147483647 w 422"/>
              <a:gd name="T31" fmla="*/ 2147483647 h 559"/>
              <a:gd name="T32" fmla="*/ 2147483647 w 422"/>
              <a:gd name="T33" fmla="*/ 2147483647 h 559"/>
              <a:gd name="T34" fmla="*/ 2147483647 w 422"/>
              <a:gd name="T35" fmla="*/ 2147483647 h 559"/>
              <a:gd name="T36" fmla="*/ 2147483647 w 422"/>
              <a:gd name="T37" fmla="*/ 2147483647 h 559"/>
              <a:gd name="T38" fmla="*/ 2147483647 w 422"/>
              <a:gd name="T39" fmla="*/ 2147483647 h 559"/>
              <a:gd name="T40" fmla="*/ 2147483647 w 422"/>
              <a:gd name="T41" fmla="*/ 2147483647 h 559"/>
              <a:gd name="T42" fmla="*/ 2147483647 w 422"/>
              <a:gd name="T43" fmla="*/ 2147483647 h 559"/>
              <a:gd name="T44" fmla="*/ 2147483647 w 422"/>
              <a:gd name="T45" fmla="*/ 2147483647 h 559"/>
              <a:gd name="T46" fmla="*/ 2147483647 w 422"/>
              <a:gd name="T47" fmla="*/ 2147483647 h 559"/>
              <a:gd name="T48" fmla="*/ 2147483647 w 422"/>
              <a:gd name="T49" fmla="*/ 2147483647 h 559"/>
              <a:gd name="T50" fmla="*/ 2147483647 w 422"/>
              <a:gd name="T51" fmla="*/ 2147483647 h 559"/>
              <a:gd name="T52" fmla="*/ 2147483647 w 422"/>
              <a:gd name="T53" fmla="*/ 2147483647 h 559"/>
              <a:gd name="T54" fmla="*/ 2147483647 w 422"/>
              <a:gd name="T55" fmla="*/ 2147483647 h 559"/>
              <a:gd name="T56" fmla="*/ 2147483647 w 422"/>
              <a:gd name="T57" fmla="*/ 2147483647 h 559"/>
              <a:gd name="T58" fmla="*/ 0 w 422"/>
              <a:gd name="T59" fmla="*/ 2147483647 h 559"/>
              <a:gd name="T60" fmla="*/ 2147483647 w 422"/>
              <a:gd name="T61" fmla="*/ 2147483647 h 559"/>
              <a:gd name="T62" fmla="*/ 2147483647 w 422"/>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chemeClr val="accent1"/>
          </a:solidFill>
          <a:ln w="9525">
            <a:solidFill>
              <a:schemeClr val="tx1"/>
            </a:solidFill>
            <a:round/>
            <a:headEnd/>
            <a:tailEnd/>
          </a:ln>
        </p:spPr>
        <p:txBody>
          <a:bodyPr/>
          <a:lstStyle/>
          <a:p>
            <a:endParaRPr lang="en-US" dirty="0"/>
          </a:p>
        </p:txBody>
      </p:sp>
      <p:sp>
        <p:nvSpPr>
          <p:cNvPr id="2098" name="Freeform 50"/>
          <p:cNvSpPr>
            <a:spLocks/>
          </p:cNvSpPr>
          <p:nvPr/>
        </p:nvSpPr>
        <p:spPr bwMode="auto">
          <a:xfrm>
            <a:off x="5257800" y="1657350"/>
            <a:ext cx="669925" cy="752475"/>
          </a:xfrm>
          <a:custGeom>
            <a:avLst/>
            <a:gdLst>
              <a:gd name="T0" fmla="*/ 2147483647 w 578"/>
              <a:gd name="T1" fmla="*/ 2147483647 h 591"/>
              <a:gd name="T2" fmla="*/ 2147483647 w 578"/>
              <a:gd name="T3" fmla="*/ 2147483647 h 591"/>
              <a:gd name="T4" fmla="*/ 2147483647 w 578"/>
              <a:gd name="T5" fmla="*/ 2147483647 h 591"/>
              <a:gd name="T6" fmla="*/ 2147483647 w 578"/>
              <a:gd name="T7" fmla="*/ 2147483647 h 591"/>
              <a:gd name="T8" fmla="*/ 2147483647 w 578"/>
              <a:gd name="T9" fmla="*/ 2147483647 h 591"/>
              <a:gd name="T10" fmla="*/ 2147483647 w 578"/>
              <a:gd name="T11" fmla="*/ 2147483647 h 591"/>
              <a:gd name="T12" fmla="*/ 2147483647 w 578"/>
              <a:gd name="T13" fmla="*/ 2147483647 h 591"/>
              <a:gd name="T14" fmla="*/ 2147483647 w 578"/>
              <a:gd name="T15" fmla="*/ 2147483647 h 591"/>
              <a:gd name="T16" fmla="*/ 2147483647 w 578"/>
              <a:gd name="T17" fmla="*/ 2147483647 h 591"/>
              <a:gd name="T18" fmla="*/ 2147483647 w 578"/>
              <a:gd name="T19" fmla="*/ 2147483647 h 591"/>
              <a:gd name="T20" fmla="*/ 2147483647 w 578"/>
              <a:gd name="T21" fmla="*/ 2147483647 h 591"/>
              <a:gd name="T22" fmla="*/ 2147483647 w 578"/>
              <a:gd name="T23" fmla="*/ 2147483647 h 591"/>
              <a:gd name="T24" fmla="*/ 2147483647 w 578"/>
              <a:gd name="T25" fmla="*/ 2147483647 h 591"/>
              <a:gd name="T26" fmla="*/ 2147483647 w 578"/>
              <a:gd name="T27" fmla="*/ 2147483647 h 591"/>
              <a:gd name="T28" fmla="*/ 2147483647 w 578"/>
              <a:gd name="T29" fmla="*/ 2147483647 h 591"/>
              <a:gd name="T30" fmla="*/ 2147483647 w 578"/>
              <a:gd name="T31" fmla="*/ 2147483647 h 591"/>
              <a:gd name="T32" fmla="*/ 2147483647 w 578"/>
              <a:gd name="T33" fmla="*/ 2147483647 h 591"/>
              <a:gd name="T34" fmla="*/ 2147483647 w 578"/>
              <a:gd name="T35" fmla="*/ 2147483647 h 591"/>
              <a:gd name="T36" fmla="*/ 2147483647 w 578"/>
              <a:gd name="T37" fmla="*/ 2147483647 h 591"/>
              <a:gd name="T38" fmla="*/ 2147483647 w 578"/>
              <a:gd name="T39" fmla="*/ 2147483647 h 591"/>
              <a:gd name="T40" fmla="*/ 2147483647 w 578"/>
              <a:gd name="T41" fmla="*/ 2147483647 h 591"/>
              <a:gd name="T42" fmla="*/ 2147483647 w 578"/>
              <a:gd name="T43" fmla="*/ 2147483647 h 591"/>
              <a:gd name="T44" fmla="*/ 2147483647 w 578"/>
              <a:gd name="T45" fmla="*/ 2147483647 h 591"/>
              <a:gd name="T46" fmla="*/ 2147483647 w 578"/>
              <a:gd name="T47" fmla="*/ 2147483647 h 591"/>
              <a:gd name="T48" fmla="*/ 2147483647 w 578"/>
              <a:gd name="T49" fmla="*/ 2147483647 h 591"/>
              <a:gd name="T50" fmla="*/ 2147483647 w 578"/>
              <a:gd name="T51" fmla="*/ 2147483647 h 591"/>
              <a:gd name="T52" fmla="*/ 2147483647 w 578"/>
              <a:gd name="T53" fmla="*/ 2147483647 h 591"/>
              <a:gd name="T54" fmla="*/ 2147483647 w 578"/>
              <a:gd name="T55" fmla="*/ 2147483647 h 591"/>
              <a:gd name="T56" fmla="*/ 2147483647 w 578"/>
              <a:gd name="T57" fmla="*/ 2147483647 h 591"/>
              <a:gd name="T58" fmla="*/ 2147483647 w 578"/>
              <a:gd name="T59" fmla="*/ 0 h 591"/>
              <a:gd name="T60" fmla="*/ 2147483647 w 578"/>
              <a:gd name="T61" fmla="*/ 2147483647 h 591"/>
              <a:gd name="T62" fmla="*/ 2147483647 w 578"/>
              <a:gd name="T63" fmla="*/ 2147483647 h 591"/>
              <a:gd name="T64" fmla="*/ 2147483647 w 578"/>
              <a:gd name="T65" fmla="*/ 2147483647 h 591"/>
              <a:gd name="T66" fmla="*/ 2147483647 w 578"/>
              <a:gd name="T67" fmla="*/ 2147483647 h 591"/>
              <a:gd name="T68" fmla="*/ 2147483647 w 578"/>
              <a:gd name="T69" fmla="*/ 2147483647 h 591"/>
              <a:gd name="T70" fmla="*/ 0 w 578"/>
              <a:gd name="T71" fmla="*/ 2147483647 h 591"/>
              <a:gd name="T72" fmla="*/ 2147483647 w 578"/>
              <a:gd name="T73" fmla="*/ 2147483647 h 591"/>
              <a:gd name="T74" fmla="*/ 2147483647 w 578"/>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008000"/>
          </a:solidFill>
          <a:ln w="9525">
            <a:solidFill>
              <a:schemeClr val="tx1"/>
            </a:solidFill>
            <a:round/>
            <a:headEnd/>
            <a:tailEnd/>
          </a:ln>
        </p:spPr>
        <p:txBody>
          <a:bodyPr/>
          <a:lstStyle/>
          <a:p>
            <a:endParaRPr lang="en-US" dirty="0"/>
          </a:p>
        </p:txBody>
      </p:sp>
      <p:sp>
        <p:nvSpPr>
          <p:cNvPr id="2099" name="Freeform 51"/>
          <p:cNvSpPr>
            <a:spLocks/>
          </p:cNvSpPr>
          <p:nvPr/>
        </p:nvSpPr>
        <p:spPr bwMode="auto">
          <a:xfrm>
            <a:off x="5449888" y="2386013"/>
            <a:ext cx="498475" cy="958850"/>
          </a:xfrm>
          <a:custGeom>
            <a:avLst/>
            <a:gdLst>
              <a:gd name="T0" fmla="*/ 2147483647 w 430"/>
              <a:gd name="T1" fmla="*/ 2147483647 h 753"/>
              <a:gd name="T2" fmla="*/ 2147483647 w 430"/>
              <a:gd name="T3" fmla="*/ 2147483647 h 753"/>
              <a:gd name="T4" fmla="*/ 2147483647 w 430"/>
              <a:gd name="T5" fmla="*/ 2147483647 h 753"/>
              <a:gd name="T6" fmla="*/ 2147483647 w 430"/>
              <a:gd name="T7" fmla="*/ 2147483647 h 753"/>
              <a:gd name="T8" fmla="*/ 2147483647 w 430"/>
              <a:gd name="T9" fmla="*/ 2147483647 h 753"/>
              <a:gd name="T10" fmla="*/ 2147483647 w 430"/>
              <a:gd name="T11" fmla="*/ 2147483647 h 753"/>
              <a:gd name="T12" fmla="*/ 2147483647 w 430"/>
              <a:gd name="T13" fmla="*/ 0 h 753"/>
              <a:gd name="T14" fmla="*/ 2147483647 w 430"/>
              <a:gd name="T15" fmla="*/ 2147483647 h 753"/>
              <a:gd name="T16" fmla="*/ 2147483647 w 430"/>
              <a:gd name="T17" fmla="*/ 2147483647 h 753"/>
              <a:gd name="T18" fmla="*/ 2147483647 w 430"/>
              <a:gd name="T19" fmla="*/ 2147483647 h 753"/>
              <a:gd name="T20" fmla="*/ 2147483647 w 430"/>
              <a:gd name="T21" fmla="*/ 2147483647 h 753"/>
              <a:gd name="T22" fmla="*/ 2147483647 w 430"/>
              <a:gd name="T23" fmla="*/ 2147483647 h 753"/>
              <a:gd name="T24" fmla="*/ 2147483647 w 430"/>
              <a:gd name="T25" fmla="*/ 2147483647 h 753"/>
              <a:gd name="T26" fmla="*/ 2147483647 w 430"/>
              <a:gd name="T27" fmla="*/ 2147483647 h 753"/>
              <a:gd name="T28" fmla="*/ 2147483647 w 430"/>
              <a:gd name="T29" fmla="*/ 2147483647 h 753"/>
              <a:gd name="T30" fmla="*/ 2147483647 w 430"/>
              <a:gd name="T31" fmla="*/ 2147483647 h 753"/>
              <a:gd name="T32" fmla="*/ 2147483647 w 430"/>
              <a:gd name="T33" fmla="*/ 2147483647 h 753"/>
              <a:gd name="T34" fmla="*/ 2147483647 w 430"/>
              <a:gd name="T35" fmla="*/ 2147483647 h 753"/>
              <a:gd name="T36" fmla="*/ 2147483647 w 430"/>
              <a:gd name="T37" fmla="*/ 2147483647 h 753"/>
              <a:gd name="T38" fmla="*/ 2147483647 w 430"/>
              <a:gd name="T39" fmla="*/ 2147483647 h 753"/>
              <a:gd name="T40" fmla="*/ 2147483647 w 430"/>
              <a:gd name="T41" fmla="*/ 2147483647 h 753"/>
              <a:gd name="T42" fmla="*/ 2147483647 w 430"/>
              <a:gd name="T43" fmla="*/ 2147483647 h 753"/>
              <a:gd name="T44" fmla="*/ 2147483647 w 430"/>
              <a:gd name="T45" fmla="*/ 2147483647 h 753"/>
              <a:gd name="T46" fmla="*/ 2147483647 w 430"/>
              <a:gd name="T47" fmla="*/ 2147483647 h 753"/>
              <a:gd name="T48" fmla="*/ 2147483647 w 430"/>
              <a:gd name="T49" fmla="*/ 2147483647 h 753"/>
              <a:gd name="T50" fmla="*/ 2147483647 w 430"/>
              <a:gd name="T51" fmla="*/ 2147483647 h 753"/>
              <a:gd name="T52" fmla="*/ 2147483647 w 430"/>
              <a:gd name="T53" fmla="*/ 2147483647 h 753"/>
              <a:gd name="T54" fmla="*/ 2147483647 w 430"/>
              <a:gd name="T55" fmla="*/ 2147483647 h 753"/>
              <a:gd name="T56" fmla="*/ 2147483647 w 430"/>
              <a:gd name="T57" fmla="*/ 2147483647 h 753"/>
              <a:gd name="T58" fmla="*/ 2147483647 w 430"/>
              <a:gd name="T59" fmla="*/ 2147483647 h 753"/>
              <a:gd name="T60" fmla="*/ 2147483647 w 430"/>
              <a:gd name="T61" fmla="*/ 2147483647 h 753"/>
              <a:gd name="T62" fmla="*/ 2147483647 w 430"/>
              <a:gd name="T63" fmla="*/ 2147483647 h 753"/>
              <a:gd name="T64" fmla="*/ 0 w 430"/>
              <a:gd name="T65" fmla="*/ 2147483647 h 753"/>
              <a:gd name="T66" fmla="*/ 2147483647 w 430"/>
              <a:gd name="T67" fmla="*/ 2147483647 h 753"/>
              <a:gd name="T68" fmla="*/ 2147483647 w 430"/>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chemeClr val="accent1"/>
          </a:solidFill>
          <a:ln w="9525">
            <a:solidFill>
              <a:schemeClr val="tx1"/>
            </a:solidFill>
            <a:round/>
            <a:headEnd/>
            <a:tailEnd/>
          </a:ln>
        </p:spPr>
        <p:txBody>
          <a:bodyPr/>
          <a:lstStyle/>
          <a:p>
            <a:endParaRPr lang="en-US" dirty="0"/>
          </a:p>
        </p:txBody>
      </p:sp>
      <p:sp>
        <p:nvSpPr>
          <p:cNvPr id="2100" name="Freeform 52"/>
          <p:cNvSpPr>
            <a:spLocks/>
          </p:cNvSpPr>
          <p:nvPr/>
        </p:nvSpPr>
        <p:spPr bwMode="auto">
          <a:xfrm>
            <a:off x="5888038" y="2473325"/>
            <a:ext cx="395287" cy="720725"/>
          </a:xfrm>
          <a:custGeom>
            <a:avLst/>
            <a:gdLst>
              <a:gd name="T0" fmla="*/ 2147483647 w 338"/>
              <a:gd name="T1" fmla="*/ 2147483647 h 566"/>
              <a:gd name="T2" fmla="*/ 2147483647 w 338"/>
              <a:gd name="T3" fmla="*/ 2147483647 h 566"/>
              <a:gd name="T4" fmla="*/ 2147483647 w 338"/>
              <a:gd name="T5" fmla="*/ 2147483647 h 566"/>
              <a:gd name="T6" fmla="*/ 2147483647 w 338"/>
              <a:gd name="T7" fmla="*/ 2147483647 h 566"/>
              <a:gd name="T8" fmla="*/ 2147483647 w 338"/>
              <a:gd name="T9" fmla="*/ 2147483647 h 566"/>
              <a:gd name="T10" fmla="*/ 2147483647 w 338"/>
              <a:gd name="T11" fmla="*/ 2147483647 h 566"/>
              <a:gd name="T12" fmla="*/ 2147483647 w 338"/>
              <a:gd name="T13" fmla="*/ 2147483647 h 566"/>
              <a:gd name="T14" fmla="*/ 2147483647 w 338"/>
              <a:gd name="T15" fmla="*/ 2147483647 h 566"/>
              <a:gd name="T16" fmla="*/ 2147483647 w 338"/>
              <a:gd name="T17" fmla="*/ 2147483647 h 566"/>
              <a:gd name="T18" fmla="*/ 2147483647 w 338"/>
              <a:gd name="T19" fmla="*/ 2147483647 h 566"/>
              <a:gd name="T20" fmla="*/ 2147483647 w 338"/>
              <a:gd name="T21" fmla="*/ 2147483647 h 566"/>
              <a:gd name="T22" fmla="*/ 2147483647 w 338"/>
              <a:gd name="T23" fmla="*/ 2147483647 h 566"/>
              <a:gd name="T24" fmla="*/ 2147483647 w 338"/>
              <a:gd name="T25" fmla="*/ 0 h 566"/>
              <a:gd name="T26" fmla="*/ 2147483647 w 338"/>
              <a:gd name="T27" fmla="*/ 2147483647 h 566"/>
              <a:gd name="T28" fmla="*/ 2147483647 w 338"/>
              <a:gd name="T29" fmla="*/ 2147483647 h 566"/>
              <a:gd name="T30" fmla="*/ 2147483647 w 338"/>
              <a:gd name="T31" fmla="*/ 2147483647 h 566"/>
              <a:gd name="T32" fmla="*/ 2147483647 w 338"/>
              <a:gd name="T33" fmla="*/ 2147483647 h 566"/>
              <a:gd name="T34" fmla="*/ 2147483647 w 338"/>
              <a:gd name="T35" fmla="*/ 2147483647 h 566"/>
              <a:gd name="T36" fmla="*/ 2147483647 w 338"/>
              <a:gd name="T37" fmla="*/ 2147483647 h 566"/>
              <a:gd name="T38" fmla="*/ 2147483647 w 338"/>
              <a:gd name="T39" fmla="*/ 2147483647 h 566"/>
              <a:gd name="T40" fmla="*/ 2147483647 w 338"/>
              <a:gd name="T41" fmla="*/ 2147483647 h 566"/>
              <a:gd name="T42" fmla="*/ 0 w 338"/>
              <a:gd name="T43" fmla="*/ 2147483647 h 566"/>
              <a:gd name="T44" fmla="*/ 2147483647 w 338"/>
              <a:gd name="T45" fmla="*/ 2147483647 h 566"/>
              <a:gd name="T46" fmla="*/ 2147483647 w 338"/>
              <a:gd name="T47" fmla="*/ 2147483647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rgbClr val="008000"/>
          </a:solidFill>
          <a:ln w="9525">
            <a:solidFill>
              <a:schemeClr val="tx1"/>
            </a:solidFill>
            <a:round/>
            <a:headEnd/>
            <a:tailEnd/>
          </a:ln>
        </p:spPr>
        <p:txBody>
          <a:bodyPr/>
          <a:lstStyle/>
          <a:p>
            <a:endParaRPr lang="en-US" dirty="0"/>
          </a:p>
        </p:txBody>
      </p:sp>
      <p:sp>
        <p:nvSpPr>
          <p:cNvPr id="2101" name="Freeform 53"/>
          <p:cNvSpPr>
            <a:spLocks/>
          </p:cNvSpPr>
          <p:nvPr/>
        </p:nvSpPr>
        <p:spPr bwMode="auto">
          <a:xfrm>
            <a:off x="5743575" y="2925763"/>
            <a:ext cx="919163" cy="501650"/>
          </a:xfrm>
          <a:custGeom>
            <a:avLst/>
            <a:gdLst>
              <a:gd name="T0" fmla="*/ 2147483647 w 791"/>
              <a:gd name="T1" fmla="*/ 2147483647 h 396"/>
              <a:gd name="T2" fmla="*/ 2147483647 w 791"/>
              <a:gd name="T3" fmla="*/ 2147483647 h 396"/>
              <a:gd name="T4" fmla="*/ 2147483647 w 791"/>
              <a:gd name="T5" fmla="*/ 2147483647 h 396"/>
              <a:gd name="T6" fmla="*/ 2147483647 w 791"/>
              <a:gd name="T7" fmla="*/ 2147483647 h 396"/>
              <a:gd name="T8" fmla="*/ 2147483647 w 791"/>
              <a:gd name="T9" fmla="*/ 2147483647 h 396"/>
              <a:gd name="T10" fmla="*/ 2147483647 w 791"/>
              <a:gd name="T11" fmla="*/ 2147483647 h 396"/>
              <a:gd name="T12" fmla="*/ 2147483647 w 791"/>
              <a:gd name="T13" fmla="*/ 2147483647 h 396"/>
              <a:gd name="T14" fmla="*/ 2147483647 w 791"/>
              <a:gd name="T15" fmla="*/ 2147483647 h 396"/>
              <a:gd name="T16" fmla="*/ 2147483647 w 791"/>
              <a:gd name="T17" fmla="*/ 2147483647 h 396"/>
              <a:gd name="T18" fmla="*/ 2147483647 w 791"/>
              <a:gd name="T19" fmla="*/ 2147483647 h 396"/>
              <a:gd name="T20" fmla="*/ 2147483647 w 791"/>
              <a:gd name="T21" fmla="*/ 2147483647 h 396"/>
              <a:gd name="T22" fmla="*/ 2147483647 w 791"/>
              <a:gd name="T23" fmla="*/ 2147483647 h 396"/>
              <a:gd name="T24" fmla="*/ 2147483647 w 791"/>
              <a:gd name="T25" fmla="*/ 2147483647 h 396"/>
              <a:gd name="T26" fmla="*/ 2147483647 w 791"/>
              <a:gd name="T27" fmla="*/ 2147483647 h 396"/>
              <a:gd name="T28" fmla="*/ 2147483647 w 791"/>
              <a:gd name="T29" fmla="*/ 2147483647 h 396"/>
              <a:gd name="T30" fmla="*/ 2147483647 w 791"/>
              <a:gd name="T31" fmla="*/ 2147483647 h 396"/>
              <a:gd name="T32" fmla="*/ 2147483647 w 791"/>
              <a:gd name="T33" fmla="*/ 2147483647 h 396"/>
              <a:gd name="T34" fmla="*/ 2147483647 w 791"/>
              <a:gd name="T35" fmla="*/ 2147483647 h 396"/>
              <a:gd name="T36" fmla="*/ 2147483647 w 791"/>
              <a:gd name="T37" fmla="*/ 2147483647 h 396"/>
              <a:gd name="T38" fmla="*/ 2147483647 w 791"/>
              <a:gd name="T39" fmla="*/ 2147483647 h 396"/>
              <a:gd name="T40" fmla="*/ 2147483647 w 791"/>
              <a:gd name="T41" fmla="*/ 0 h 396"/>
              <a:gd name="T42" fmla="*/ 2147483647 w 791"/>
              <a:gd name="T43" fmla="*/ 2147483647 h 396"/>
              <a:gd name="T44" fmla="*/ 2147483647 w 791"/>
              <a:gd name="T45" fmla="*/ 2147483647 h 396"/>
              <a:gd name="T46" fmla="*/ 2147483647 w 791"/>
              <a:gd name="T47" fmla="*/ 2147483647 h 396"/>
              <a:gd name="T48" fmla="*/ 2147483647 w 791"/>
              <a:gd name="T49" fmla="*/ 2147483647 h 396"/>
              <a:gd name="T50" fmla="*/ 2147483647 w 791"/>
              <a:gd name="T51" fmla="*/ 2147483647 h 396"/>
              <a:gd name="T52" fmla="*/ 2147483647 w 791"/>
              <a:gd name="T53" fmla="*/ 2147483647 h 396"/>
              <a:gd name="T54" fmla="*/ 2147483647 w 791"/>
              <a:gd name="T55" fmla="*/ 2147483647 h 396"/>
              <a:gd name="T56" fmla="*/ 2147483647 w 791"/>
              <a:gd name="T57" fmla="*/ 2147483647 h 396"/>
              <a:gd name="T58" fmla="*/ 2147483647 w 791"/>
              <a:gd name="T59" fmla="*/ 2147483647 h 396"/>
              <a:gd name="T60" fmla="*/ 2147483647 w 791"/>
              <a:gd name="T61" fmla="*/ 2147483647 h 396"/>
              <a:gd name="T62" fmla="*/ 2147483647 w 791"/>
              <a:gd name="T63" fmla="*/ 2147483647 h 396"/>
              <a:gd name="T64" fmla="*/ 2147483647 w 791"/>
              <a:gd name="T65" fmla="*/ 2147483647 h 396"/>
              <a:gd name="T66" fmla="*/ 2147483647 w 791"/>
              <a:gd name="T67" fmla="*/ 2147483647 h 396"/>
              <a:gd name="T68" fmla="*/ 2147483647 w 791"/>
              <a:gd name="T69" fmla="*/ 2147483647 h 396"/>
              <a:gd name="T70" fmla="*/ 0 w 791"/>
              <a:gd name="T71" fmla="*/ 2147483647 h 396"/>
              <a:gd name="T72" fmla="*/ 2147483647 w 791"/>
              <a:gd name="T73" fmla="*/ 2147483647 h 396"/>
              <a:gd name="T74" fmla="*/ 2147483647 w 791"/>
              <a:gd name="T75" fmla="*/ 2147483647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rgbClr val="008000"/>
          </a:solidFill>
          <a:ln w="9525">
            <a:solidFill>
              <a:schemeClr val="tx1"/>
            </a:solidFill>
            <a:round/>
            <a:headEnd/>
            <a:tailEnd/>
          </a:ln>
        </p:spPr>
        <p:txBody>
          <a:bodyPr/>
          <a:lstStyle/>
          <a:p>
            <a:endParaRPr lang="en-US" dirty="0"/>
          </a:p>
        </p:txBody>
      </p:sp>
      <p:sp>
        <p:nvSpPr>
          <p:cNvPr id="2102" name="Freeform 54"/>
          <p:cNvSpPr>
            <a:spLocks/>
          </p:cNvSpPr>
          <p:nvPr/>
        </p:nvSpPr>
        <p:spPr bwMode="auto">
          <a:xfrm>
            <a:off x="5641975" y="3298825"/>
            <a:ext cx="1082675" cy="390525"/>
          </a:xfrm>
          <a:custGeom>
            <a:avLst/>
            <a:gdLst>
              <a:gd name="T0" fmla="*/ 2147483647 w 931"/>
              <a:gd name="T1" fmla="*/ 2147483647 h 308"/>
              <a:gd name="T2" fmla="*/ 2147483647 w 931"/>
              <a:gd name="T3" fmla="*/ 2147483647 h 308"/>
              <a:gd name="T4" fmla="*/ 2147483647 w 931"/>
              <a:gd name="T5" fmla="*/ 2147483647 h 308"/>
              <a:gd name="T6" fmla="*/ 2147483647 w 931"/>
              <a:gd name="T7" fmla="*/ 2147483647 h 308"/>
              <a:gd name="T8" fmla="*/ 2147483647 w 931"/>
              <a:gd name="T9" fmla="*/ 2147483647 h 308"/>
              <a:gd name="T10" fmla="*/ 2147483647 w 931"/>
              <a:gd name="T11" fmla="*/ 2147483647 h 308"/>
              <a:gd name="T12" fmla="*/ 2147483647 w 931"/>
              <a:gd name="T13" fmla="*/ 2147483647 h 308"/>
              <a:gd name="T14" fmla="*/ 2147483647 w 931"/>
              <a:gd name="T15" fmla="*/ 2147483647 h 308"/>
              <a:gd name="T16" fmla="*/ 2147483647 w 931"/>
              <a:gd name="T17" fmla="*/ 2147483647 h 308"/>
              <a:gd name="T18" fmla="*/ 2147483647 w 931"/>
              <a:gd name="T19" fmla="*/ 2147483647 h 308"/>
              <a:gd name="T20" fmla="*/ 2147483647 w 931"/>
              <a:gd name="T21" fmla="*/ 2147483647 h 308"/>
              <a:gd name="T22" fmla="*/ 2147483647 w 931"/>
              <a:gd name="T23" fmla="*/ 2147483647 h 308"/>
              <a:gd name="T24" fmla="*/ 2147483647 w 931"/>
              <a:gd name="T25" fmla="*/ 0 h 308"/>
              <a:gd name="T26" fmla="*/ 2147483647 w 931"/>
              <a:gd name="T27" fmla="*/ 2147483647 h 308"/>
              <a:gd name="T28" fmla="*/ 2147483647 w 931"/>
              <a:gd name="T29" fmla="*/ 2147483647 h 308"/>
              <a:gd name="T30" fmla="*/ 2147483647 w 931"/>
              <a:gd name="T31" fmla="*/ 2147483647 h 308"/>
              <a:gd name="T32" fmla="*/ 2147483647 w 931"/>
              <a:gd name="T33" fmla="*/ 2147483647 h 308"/>
              <a:gd name="T34" fmla="*/ 2147483647 w 931"/>
              <a:gd name="T35" fmla="*/ 2147483647 h 308"/>
              <a:gd name="T36" fmla="*/ 2147483647 w 931"/>
              <a:gd name="T37" fmla="*/ 2147483647 h 308"/>
              <a:gd name="T38" fmla="*/ 2147483647 w 931"/>
              <a:gd name="T39" fmla="*/ 2147483647 h 308"/>
              <a:gd name="T40" fmla="*/ 2147483647 w 931"/>
              <a:gd name="T41" fmla="*/ 2147483647 h 308"/>
              <a:gd name="T42" fmla="*/ 2147483647 w 931"/>
              <a:gd name="T43" fmla="*/ 2147483647 h 308"/>
              <a:gd name="T44" fmla="*/ 0 w 931"/>
              <a:gd name="T45" fmla="*/ 2147483647 h 308"/>
              <a:gd name="T46" fmla="*/ 2147483647 w 931"/>
              <a:gd name="T47" fmla="*/ 2147483647 h 308"/>
              <a:gd name="T48" fmla="*/ 2147483647 w 931"/>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chemeClr val="accent1"/>
          </a:solidFill>
          <a:ln w="9525">
            <a:solidFill>
              <a:schemeClr val="tx1"/>
            </a:solidFill>
            <a:round/>
            <a:headEnd/>
            <a:tailEnd/>
          </a:ln>
        </p:spPr>
        <p:txBody>
          <a:bodyPr/>
          <a:lstStyle/>
          <a:p>
            <a:endParaRPr lang="en-US" dirty="0"/>
          </a:p>
        </p:txBody>
      </p:sp>
      <p:sp>
        <p:nvSpPr>
          <p:cNvPr id="2103" name="Freeform 55"/>
          <p:cNvSpPr>
            <a:spLocks/>
          </p:cNvSpPr>
          <p:nvPr/>
        </p:nvSpPr>
        <p:spPr bwMode="auto">
          <a:xfrm>
            <a:off x="5494338" y="3675063"/>
            <a:ext cx="450850" cy="830262"/>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chemeClr val="accent1"/>
          </a:solidFill>
          <a:ln w="9525">
            <a:solidFill>
              <a:schemeClr val="tx1"/>
            </a:solidFill>
            <a:round/>
            <a:headEnd/>
            <a:tailEnd/>
          </a:ln>
        </p:spPr>
        <p:txBody>
          <a:bodyPr/>
          <a:lstStyle/>
          <a:p>
            <a:endParaRPr lang="en-US" dirty="0"/>
          </a:p>
        </p:txBody>
      </p:sp>
      <p:sp>
        <p:nvSpPr>
          <p:cNvPr id="2104" name="Freeform 56"/>
          <p:cNvSpPr>
            <a:spLocks/>
          </p:cNvSpPr>
          <p:nvPr/>
        </p:nvSpPr>
        <p:spPr bwMode="auto">
          <a:xfrm>
            <a:off x="5913438" y="3641725"/>
            <a:ext cx="484187" cy="838200"/>
          </a:xfrm>
          <a:custGeom>
            <a:avLst/>
            <a:gdLst>
              <a:gd name="T0" fmla="*/ 2147483647 w 416"/>
              <a:gd name="T1" fmla="*/ 2147483647 h 659"/>
              <a:gd name="T2" fmla="*/ 0 w 416"/>
              <a:gd name="T3" fmla="*/ 2147483647 h 659"/>
              <a:gd name="T4" fmla="*/ 2147483647 w 416"/>
              <a:gd name="T5" fmla="*/ 2147483647 h 659"/>
              <a:gd name="T6" fmla="*/ 2147483647 w 416"/>
              <a:gd name="T7" fmla="*/ 2147483647 h 659"/>
              <a:gd name="T8" fmla="*/ 2147483647 w 416"/>
              <a:gd name="T9" fmla="*/ 2147483647 h 659"/>
              <a:gd name="T10" fmla="*/ 2147483647 w 416"/>
              <a:gd name="T11" fmla="*/ 2147483647 h 659"/>
              <a:gd name="T12" fmla="*/ 2147483647 w 416"/>
              <a:gd name="T13" fmla="*/ 2147483647 h 659"/>
              <a:gd name="T14" fmla="*/ 2147483647 w 416"/>
              <a:gd name="T15" fmla="*/ 2147483647 h 659"/>
              <a:gd name="T16" fmla="*/ 2147483647 w 416"/>
              <a:gd name="T17" fmla="*/ 2147483647 h 659"/>
              <a:gd name="T18" fmla="*/ 2147483647 w 416"/>
              <a:gd name="T19" fmla="*/ 2147483647 h 659"/>
              <a:gd name="T20" fmla="*/ 2147483647 w 416"/>
              <a:gd name="T21" fmla="*/ 2147483647 h 659"/>
              <a:gd name="T22" fmla="*/ 2147483647 w 416"/>
              <a:gd name="T23" fmla="*/ 2147483647 h 659"/>
              <a:gd name="T24" fmla="*/ 2147483647 w 416"/>
              <a:gd name="T25" fmla="*/ 2147483647 h 659"/>
              <a:gd name="T26" fmla="*/ 2147483647 w 416"/>
              <a:gd name="T27" fmla="*/ 2147483647 h 659"/>
              <a:gd name="T28" fmla="*/ 2147483647 w 416"/>
              <a:gd name="T29" fmla="*/ 2147483647 h 659"/>
              <a:gd name="T30" fmla="*/ 2147483647 w 416"/>
              <a:gd name="T31" fmla="*/ 2147483647 h 659"/>
              <a:gd name="T32" fmla="*/ 2147483647 w 416"/>
              <a:gd name="T33" fmla="*/ 2147483647 h 659"/>
              <a:gd name="T34" fmla="*/ 2147483647 w 416"/>
              <a:gd name="T35" fmla="*/ 0 h 659"/>
              <a:gd name="T36" fmla="*/ 0 w 416"/>
              <a:gd name="T37" fmla="*/ 2147483647 h 659"/>
              <a:gd name="T38" fmla="*/ 2147483647 w 416"/>
              <a:gd name="T39" fmla="*/ 2147483647 h 659"/>
              <a:gd name="T40" fmla="*/ 2147483647 w 416"/>
              <a:gd name="T41" fmla="*/ 2147483647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chemeClr val="accent1"/>
          </a:solidFill>
          <a:ln w="9525">
            <a:solidFill>
              <a:schemeClr val="tx1"/>
            </a:solidFill>
            <a:round/>
            <a:headEnd/>
            <a:tailEnd/>
          </a:ln>
        </p:spPr>
        <p:txBody>
          <a:bodyPr/>
          <a:lstStyle/>
          <a:p>
            <a:endParaRPr lang="en-US" dirty="0"/>
          </a:p>
        </p:txBody>
      </p:sp>
      <p:sp>
        <p:nvSpPr>
          <p:cNvPr id="2105" name="Freeform 57"/>
          <p:cNvSpPr>
            <a:spLocks/>
          </p:cNvSpPr>
          <p:nvPr/>
        </p:nvSpPr>
        <p:spPr bwMode="auto">
          <a:xfrm>
            <a:off x="6248400" y="3598863"/>
            <a:ext cx="682625" cy="766762"/>
          </a:xfrm>
          <a:custGeom>
            <a:avLst/>
            <a:gdLst>
              <a:gd name="T0" fmla="*/ 2147483647 w 587"/>
              <a:gd name="T1" fmla="*/ 2147483647 h 603"/>
              <a:gd name="T2" fmla="*/ 2147483647 w 587"/>
              <a:gd name="T3" fmla="*/ 2147483647 h 603"/>
              <a:gd name="T4" fmla="*/ 2147483647 w 587"/>
              <a:gd name="T5" fmla="*/ 2147483647 h 603"/>
              <a:gd name="T6" fmla="*/ 2147483647 w 587"/>
              <a:gd name="T7" fmla="*/ 2147483647 h 603"/>
              <a:gd name="T8" fmla="*/ 2147483647 w 587"/>
              <a:gd name="T9" fmla="*/ 2147483647 h 603"/>
              <a:gd name="T10" fmla="*/ 2147483647 w 587"/>
              <a:gd name="T11" fmla="*/ 2147483647 h 603"/>
              <a:gd name="T12" fmla="*/ 2147483647 w 587"/>
              <a:gd name="T13" fmla="*/ 2147483647 h 603"/>
              <a:gd name="T14" fmla="*/ 2147483647 w 587"/>
              <a:gd name="T15" fmla="*/ 2147483647 h 603"/>
              <a:gd name="T16" fmla="*/ 2147483647 w 587"/>
              <a:gd name="T17" fmla="*/ 2147483647 h 603"/>
              <a:gd name="T18" fmla="*/ 2147483647 w 587"/>
              <a:gd name="T19" fmla="*/ 2147483647 h 603"/>
              <a:gd name="T20" fmla="*/ 2147483647 w 587"/>
              <a:gd name="T21" fmla="*/ 2147483647 h 603"/>
              <a:gd name="T22" fmla="*/ 2147483647 w 587"/>
              <a:gd name="T23" fmla="*/ 2147483647 h 603"/>
              <a:gd name="T24" fmla="*/ 2147483647 w 587"/>
              <a:gd name="T25" fmla="*/ 2147483647 h 603"/>
              <a:gd name="T26" fmla="*/ 2147483647 w 587"/>
              <a:gd name="T27" fmla="*/ 2147483647 h 603"/>
              <a:gd name="T28" fmla="*/ 2147483647 w 587"/>
              <a:gd name="T29" fmla="*/ 2147483647 h 603"/>
              <a:gd name="T30" fmla="*/ 2147483647 w 587"/>
              <a:gd name="T31" fmla="*/ 2147483647 h 603"/>
              <a:gd name="T32" fmla="*/ 2147483647 w 587"/>
              <a:gd name="T33" fmla="*/ 2147483647 h 603"/>
              <a:gd name="T34" fmla="*/ 2147483647 w 587"/>
              <a:gd name="T35" fmla="*/ 2147483647 h 603"/>
              <a:gd name="T36" fmla="*/ 2147483647 w 587"/>
              <a:gd name="T37" fmla="*/ 2147483647 h 603"/>
              <a:gd name="T38" fmla="*/ 2147483647 w 587"/>
              <a:gd name="T39" fmla="*/ 0 h 603"/>
              <a:gd name="T40" fmla="*/ 2147483647 w 587"/>
              <a:gd name="T41" fmla="*/ 2147483647 h 603"/>
              <a:gd name="T42" fmla="*/ 0 w 587"/>
              <a:gd name="T43" fmla="*/ 2147483647 h 603"/>
              <a:gd name="T44" fmla="*/ 2147483647 w 587"/>
              <a:gd name="T45" fmla="*/ 2147483647 h 603"/>
              <a:gd name="T46" fmla="*/ 2147483647 w 587"/>
              <a:gd name="T47" fmla="*/ 2147483647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008000"/>
          </a:solidFill>
          <a:ln w="9525">
            <a:solidFill>
              <a:schemeClr val="tx1"/>
            </a:solidFill>
            <a:round/>
            <a:headEnd/>
            <a:tailEnd/>
          </a:ln>
        </p:spPr>
        <p:txBody>
          <a:bodyPr/>
          <a:lstStyle/>
          <a:p>
            <a:endParaRPr lang="en-US" dirty="0"/>
          </a:p>
        </p:txBody>
      </p:sp>
      <p:sp>
        <p:nvSpPr>
          <p:cNvPr id="2106" name="Freeform 58"/>
          <p:cNvSpPr>
            <a:spLocks/>
          </p:cNvSpPr>
          <p:nvPr/>
        </p:nvSpPr>
        <p:spPr bwMode="auto">
          <a:xfrm>
            <a:off x="6043613" y="4281488"/>
            <a:ext cx="1149350" cy="930275"/>
          </a:xfrm>
          <a:custGeom>
            <a:avLst/>
            <a:gdLst>
              <a:gd name="T0" fmla="*/ 0 w 990"/>
              <a:gd name="T1" fmla="*/ 2147483647 h 732"/>
              <a:gd name="T2" fmla="*/ 2147483647 w 990"/>
              <a:gd name="T3" fmla="*/ 2147483647 h 732"/>
              <a:gd name="T4" fmla="*/ 2147483647 w 990"/>
              <a:gd name="T5" fmla="*/ 2147483647 h 732"/>
              <a:gd name="T6" fmla="*/ 2147483647 w 990"/>
              <a:gd name="T7" fmla="*/ 2147483647 h 732"/>
              <a:gd name="T8" fmla="*/ 2147483647 w 990"/>
              <a:gd name="T9" fmla="*/ 2147483647 h 732"/>
              <a:gd name="T10" fmla="*/ 2147483647 w 990"/>
              <a:gd name="T11" fmla="*/ 2147483647 h 732"/>
              <a:gd name="T12" fmla="*/ 2147483647 w 990"/>
              <a:gd name="T13" fmla="*/ 2147483647 h 732"/>
              <a:gd name="T14" fmla="*/ 2147483647 w 990"/>
              <a:gd name="T15" fmla="*/ 2147483647 h 732"/>
              <a:gd name="T16" fmla="*/ 2147483647 w 990"/>
              <a:gd name="T17" fmla="*/ 2147483647 h 732"/>
              <a:gd name="T18" fmla="*/ 2147483647 w 990"/>
              <a:gd name="T19" fmla="*/ 2147483647 h 732"/>
              <a:gd name="T20" fmla="*/ 2147483647 w 990"/>
              <a:gd name="T21" fmla="*/ 2147483647 h 732"/>
              <a:gd name="T22" fmla="*/ 2147483647 w 990"/>
              <a:gd name="T23" fmla="*/ 2147483647 h 732"/>
              <a:gd name="T24" fmla="*/ 2147483647 w 990"/>
              <a:gd name="T25" fmla="*/ 2147483647 h 732"/>
              <a:gd name="T26" fmla="*/ 2147483647 w 990"/>
              <a:gd name="T27" fmla="*/ 2147483647 h 732"/>
              <a:gd name="T28" fmla="*/ 2147483647 w 990"/>
              <a:gd name="T29" fmla="*/ 2147483647 h 732"/>
              <a:gd name="T30" fmla="*/ 2147483647 w 990"/>
              <a:gd name="T31" fmla="*/ 2147483647 h 732"/>
              <a:gd name="T32" fmla="*/ 2147483647 w 990"/>
              <a:gd name="T33" fmla="*/ 2147483647 h 732"/>
              <a:gd name="T34" fmla="*/ 2147483647 w 990"/>
              <a:gd name="T35" fmla="*/ 2147483647 h 732"/>
              <a:gd name="T36" fmla="*/ 2147483647 w 990"/>
              <a:gd name="T37" fmla="*/ 2147483647 h 732"/>
              <a:gd name="T38" fmla="*/ 2147483647 w 990"/>
              <a:gd name="T39" fmla="*/ 2147483647 h 732"/>
              <a:gd name="T40" fmla="*/ 2147483647 w 990"/>
              <a:gd name="T41" fmla="*/ 2147483647 h 732"/>
              <a:gd name="T42" fmla="*/ 2147483647 w 990"/>
              <a:gd name="T43" fmla="*/ 2147483647 h 732"/>
              <a:gd name="T44" fmla="*/ 2147483647 w 990"/>
              <a:gd name="T45" fmla="*/ 2147483647 h 732"/>
              <a:gd name="T46" fmla="*/ 2147483647 w 990"/>
              <a:gd name="T47" fmla="*/ 2147483647 h 732"/>
              <a:gd name="T48" fmla="*/ 2147483647 w 990"/>
              <a:gd name="T49" fmla="*/ 2147483647 h 732"/>
              <a:gd name="T50" fmla="*/ 2147483647 w 990"/>
              <a:gd name="T51" fmla="*/ 2147483647 h 732"/>
              <a:gd name="T52" fmla="*/ 2147483647 w 990"/>
              <a:gd name="T53" fmla="*/ 2147483647 h 732"/>
              <a:gd name="T54" fmla="*/ 2147483647 w 990"/>
              <a:gd name="T55" fmla="*/ 2147483647 h 732"/>
              <a:gd name="T56" fmla="*/ 2147483647 w 990"/>
              <a:gd name="T57" fmla="*/ 2147483647 h 732"/>
              <a:gd name="T58" fmla="*/ 2147483647 w 990"/>
              <a:gd name="T59" fmla="*/ 2147483647 h 732"/>
              <a:gd name="T60" fmla="*/ 2147483647 w 990"/>
              <a:gd name="T61" fmla="*/ 2147483647 h 732"/>
              <a:gd name="T62" fmla="*/ 2147483647 w 990"/>
              <a:gd name="T63" fmla="*/ 2147483647 h 732"/>
              <a:gd name="T64" fmla="*/ 2147483647 w 990"/>
              <a:gd name="T65" fmla="*/ 2147483647 h 732"/>
              <a:gd name="T66" fmla="*/ 2147483647 w 990"/>
              <a:gd name="T67" fmla="*/ 2147483647 h 732"/>
              <a:gd name="T68" fmla="*/ 2147483647 w 990"/>
              <a:gd name="T69" fmla="*/ 2147483647 h 732"/>
              <a:gd name="T70" fmla="*/ 2147483647 w 990"/>
              <a:gd name="T71" fmla="*/ 2147483647 h 732"/>
              <a:gd name="T72" fmla="*/ 2147483647 w 990"/>
              <a:gd name="T73" fmla="*/ 2147483647 h 732"/>
              <a:gd name="T74" fmla="*/ 2147483647 w 990"/>
              <a:gd name="T75" fmla="*/ 0 h 732"/>
              <a:gd name="T76" fmla="*/ 2147483647 w 990"/>
              <a:gd name="T77" fmla="*/ 2147483647 h 732"/>
              <a:gd name="T78" fmla="*/ 2147483647 w 990"/>
              <a:gd name="T79" fmla="*/ 2147483647 h 732"/>
              <a:gd name="T80" fmla="*/ 2147483647 w 990"/>
              <a:gd name="T81" fmla="*/ 2147483647 h 732"/>
              <a:gd name="T82" fmla="*/ 2147483647 w 990"/>
              <a:gd name="T83" fmla="*/ 2147483647 h 732"/>
              <a:gd name="T84" fmla="*/ 2147483647 w 990"/>
              <a:gd name="T85" fmla="*/ 2147483647 h 732"/>
              <a:gd name="T86" fmla="*/ 2147483647 w 990"/>
              <a:gd name="T87" fmla="*/ 2147483647 h 732"/>
              <a:gd name="T88" fmla="*/ 0 w 990"/>
              <a:gd name="T89" fmla="*/ 2147483647 h 732"/>
              <a:gd name="T90" fmla="*/ 0 w 990"/>
              <a:gd name="T91" fmla="*/ 2147483647 h 732"/>
              <a:gd name="T92" fmla="*/ 0 w 990"/>
              <a:gd name="T93" fmla="*/ 2147483647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chemeClr val="accent1"/>
          </a:solidFill>
          <a:ln w="9525">
            <a:solidFill>
              <a:schemeClr val="tx1"/>
            </a:solidFill>
            <a:round/>
            <a:headEnd/>
            <a:tailEnd/>
          </a:ln>
        </p:spPr>
        <p:txBody>
          <a:bodyPr/>
          <a:lstStyle/>
          <a:p>
            <a:endParaRPr lang="en-US" dirty="0"/>
          </a:p>
        </p:txBody>
      </p:sp>
      <p:sp>
        <p:nvSpPr>
          <p:cNvPr id="2107" name="Freeform 59"/>
          <p:cNvSpPr>
            <a:spLocks/>
          </p:cNvSpPr>
          <p:nvPr/>
        </p:nvSpPr>
        <p:spPr bwMode="auto">
          <a:xfrm>
            <a:off x="6991350" y="5287963"/>
            <a:ext cx="61913" cy="39687"/>
          </a:xfrm>
          <a:custGeom>
            <a:avLst/>
            <a:gdLst>
              <a:gd name="T0" fmla="*/ 0 w 54"/>
              <a:gd name="T1" fmla="*/ 2147483647 h 30"/>
              <a:gd name="T2" fmla="*/ 2147483647 w 54"/>
              <a:gd name="T3" fmla="*/ 2147483647 h 30"/>
              <a:gd name="T4" fmla="*/ 2147483647 w 54"/>
              <a:gd name="T5" fmla="*/ 2147483647 h 30"/>
              <a:gd name="T6" fmla="*/ 2147483647 w 54"/>
              <a:gd name="T7" fmla="*/ 0 h 30"/>
              <a:gd name="T8" fmla="*/ 2147483647 w 54"/>
              <a:gd name="T9" fmla="*/ 2147483647 h 30"/>
              <a:gd name="T10" fmla="*/ 2147483647 w 54"/>
              <a:gd name="T11" fmla="*/ 2147483647 h 30"/>
              <a:gd name="T12" fmla="*/ 2147483647 w 54"/>
              <a:gd name="T13" fmla="*/ 2147483647 h 30"/>
              <a:gd name="T14" fmla="*/ 2147483647 w 54"/>
              <a:gd name="T15" fmla="*/ 2147483647 h 30"/>
              <a:gd name="T16" fmla="*/ 0 w 54"/>
              <a:gd name="T17" fmla="*/ 2147483647 h 30"/>
              <a:gd name="T18" fmla="*/ 0 w 54"/>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0" y="29"/>
                </a:moveTo>
                <a:lnTo>
                  <a:pt x="4" y="15"/>
                </a:lnTo>
                <a:lnTo>
                  <a:pt x="21" y="11"/>
                </a:lnTo>
                <a:lnTo>
                  <a:pt x="46" y="0"/>
                </a:lnTo>
                <a:lnTo>
                  <a:pt x="54" y="10"/>
                </a:lnTo>
                <a:lnTo>
                  <a:pt x="25" y="17"/>
                </a:lnTo>
                <a:lnTo>
                  <a:pt x="18" y="17"/>
                </a:lnTo>
                <a:lnTo>
                  <a:pt x="18" y="30"/>
                </a:lnTo>
                <a:lnTo>
                  <a:pt x="0" y="29"/>
                </a:lnTo>
                <a:close/>
              </a:path>
            </a:pathLst>
          </a:custGeom>
          <a:solidFill>
            <a:srgbClr val="DFBBDF"/>
          </a:solidFill>
          <a:ln w="9525">
            <a:solidFill>
              <a:schemeClr val="tx1"/>
            </a:solidFill>
            <a:round/>
            <a:headEnd/>
            <a:tailEnd/>
          </a:ln>
        </p:spPr>
        <p:txBody>
          <a:bodyPr/>
          <a:lstStyle/>
          <a:p>
            <a:endParaRPr lang="en-US" dirty="0"/>
          </a:p>
        </p:txBody>
      </p:sp>
      <p:sp>
        <p:nvSpPr>
          <p:cNvPr id="2108" name="Freeform 60"/>
          <p:cNvSpPr>
            <a:spLocks/>
          </p:cNvSpPr>
          <p:nvPr/>
        </p:nvSpPr>
        <p:spPr bwMode="auto">
          <a:xfrm>
            <a:off x="7065963" y="5237163"/>
            <a:ext cx="79375" cy="57150"/>
          </a:xfrm>
          <a:custGeom>
            <a:avLst/>
            <a:gdLst>
              <a:gd name="T0" fmla="*/ 2147483647 w 69"/>
              <a:gd name="T1" fmla="*/ 2147483647 h 46"/>
              <a:gd name="T2" fmla="*/ 2147483647 w 69"/>
              <a:gd name="T3" fmla="*/ 0 h 46"/>
              <a:gd name="T4" fmla="*/ 0 w 69"/>
              <a:gd name="T5" fmla="*/ 2147483647 h 46"/>
              <a:gd name="T6" fmla="*/ 2147483647 w 69"/>
              <a:gd name="T7" fmla="*/ 2147483647 h 46"/>
              <a:gd name="T8" fmla="*/ 2147483647 w 69"/>
              <a:gd name="T9" fmla="*/ 2147483647 h 46"/>
              <a:gd name="T10" fmla="*/ 0 60000 65536"/>
              <a:gd name="T11" fmla="*/ 0 60000 65536"/>
              <a:gd name="T12" fmla="*/ 0 60000 65536"/>
              <a:gd name="T13" fmla="*/ 0 60000 65536"/>
              <a:gd name="T14" fmla="*/ 0 60000 65536"/>
              <a:gd name="T15" fmla="*/ 0 w 69"/>
              <a:gd name="T16" fmla="*/ 0 h 46"/>
              <a:gd name="T17" fmla="*/ 69 w 69"/>
              <a:gd name="T18" fmla="*/ 46 h 46"/>
            </a:gdLst>
            <a:ahLst/>
            <a:cxnLst>
              <a:cxn ang="T10">
                <a:pos x="T0" y="T1"/>
              </a:cxn>
              <a:cxn ang="T11">
                <a:pos x="T2" y="T3"/>
              </a:cxn>
              <a:cxn ang="T12">
                <a:pos x="T4" y="T5"/>
              </a:cxn>
              <a:cxn ang="T13">
                <a:pos x="T6" y="T7"/>
              </a:cxn>
              <a:cxn ang="T14">
                <a:pos x="T8" y="T9"/>
              </a:cxn>
            </a:cxnLst>
            <a:rect l="T15" t="T16" r="T17" b="T18"/>
            <a:pathLst>
              <a:path w="69" h="46">
                <a:moveTo>
                  <a:pt x="6" y="46"/>
                </a:moveTo>
                <a:lnTo>
                  <a:pt x="69" y="0"/>
                </a:lnTo>
                <a:lnTo>
                  <a:pt x="0" y="40"/>
                </a:lnTo>
                <a:lnTo>
                  <a:pt x="6" y="46"/>
                </a:lnTo>
                <a:close/>
              </a:path>
            </a:pathLst>
          </a:custGeom>
          <a:solidFill>
            <a:srgbClr val="DFBBDF"/>
          </a:solidFill>
          <a:ln w="9525">
            <a:solidFill>
              <a:schemeClr val="tx1"/>
            </a:solidFill>
            <a:round/>
            <a:headEnd/>
            <a:tailEnd/>
          </a:ln>
        </p:spPr>
        <p:txBody>
          <a:bodyPr/>
          <a:lstStyle/>
          <a:p>
            <a:endParaRPr lang="en-US" dirty="0"/>
          </a:p>
        </p:txBody>
      </p:sp>
      <p:sp>
        <p:nvSpPr>
          <p:cNvPr id="2109" name="Freeform 61"/>
          <p:cNvSpPr>
            <a:spLocks/>
          </p:cNvSpPr>
          <p:nvPr/>
        </p:nvSpPr>
        <p:spPr bwMode="auto">
          <a:xfrm>
            <a:off x="7146925" y="5186363"/>
            <a:ext cx="23813" cy="47625"/>
          </a:xfrm>
          <a:custGeom>
            <a:avLst/>
            <a:gdLst>
              <a:gd name="T0" fmla="*/ 2147483647 w 19"/>
              <a:gd name="T1" fmla="*/ 2147483647 h 38"/>
              <a:gd name="T2" fmla="*/ 2147483647 w 19"/>
              <a:gd name="T3" fmla="*/ 2147483647 h 38"/>
              <a:gd name="T4" fmla="*/ 2147483647 w 19"/>
              <a:gd name="T5" fmla="*/ 0 h 38"/>
              <a:gd name="T6" fmla="*/ 2147483647 w 19"/>
              <a:gd name="T7" fmla="*/ 2147483647 h 38"/>
              <a:gd name="T8" fmla="*/ 0 w 19"/>
              <a:gd name="T9" fmla="*/ 2147483647 h 38"/>
              <a:gd name="T10" fmla="*/ 2147483647 w 19"/>
              <a:gd name="T11" fmla="*/ 2147483647 h 38"/>
              <a:gd name="T12" fmla="*/ 2147483647 w 19"/>
              <a:gd name="T13" fmla="*/ 214748364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solidFill>
            <a:srgbClr val="DFBBDF"/>
          </a:solidFill>
          <a:ln w="9525">
            <a:solidFill>
              <a:schemeClr val="tx1"/>
            </a:solidFill>
            <a:round/>
            <a:headEnd/>
            <a:tailEnd/>
          </a:ln>
        </p:spPr>
        <p:txBody>
          <a:bodyPr/>
          <a:lstStyle/>
          <a:p>
            <a:endParaRPr lang="en-US" dirty="0"/>
          </a:p>
        </p:txBody>
      </p:sp>
      <p:sp>
        <p:nvSpPr>
          <p:cNvPr id="2110" name="Freeform 62"/>
          <p:cNvSpPr>
            <a:spLocks/>
          </p:cNvSpPr>
          <p:nvPr/>
        </p:nvSpPr>
        <p:spPr bwMode="auto">
          <a:xfrm>
            <a:off x="6232525" y="2368550"/>
            <a:ext cx="530225" cy="636588"/>
          </a:xfrm>
          <a:custGeom>
            <a:avLst/>
            <a:gdLst>
              <a:gd name="T0" fmla="*/ 0 w 459"/>
              <a:gd name="T1" fmla="*/ 2147483647 h 504"/>
              <a:gd name="T2" fmla="*/ 2147483647 w 459"/>
              <a:gd name="T3" fmla="*/ 2147483647 h 504"/>
              <a:gd name="T4" fmla="*/ 2147483647 w 459"/>
              <a:gd name="T5" fmla="*/ 2147483647 h 504"/>
              <a:gd name="T6" fmla="*/ 2147483647 w 459"/>
              <a:gd name="T7" fmla="*/ 2147483647 h 504"/>
              <a:gd name="T8" fmla="*/ 2147483647 w 459"/>
              <a:gd name="T9" fmla="*/ 2147483647 h 504"/>
              <a:gd name="T10" fmla="*/ 2147483647 w 459"/>
              <a:gd name="T11" fmla="*/ 2147483647 h 504"/>
              <a:gd name="T12" fmla="*/ 2147483647 w 459"/>
              <a:gd name="T13" fmla="*/ 2147483647 h 504"/>
              <a:gd name="T14" fmla="*/ 2147483647 w 459"/>
              <a:gd name="T15" fmla="*/ 2147483647 h 504"/>
              <a:gd name="T16" fmla="*/ 2147483647 w 459"/>
              <a:gd name="T17" fmla="*/ 2147483647 h 504"/>
              <a:gd name="T18" fmla="*/ 2147483647 w 459"/>
              <a:gd name="T19" fmla="*/ 2147483647 h 504"/>
              <a:gd name="T20" fmla="*/ 2147483647 w 459"/>
              <a:gd name="T21" fmla="*/ 2147483647 h 504"/>
              <a:gd name="T22" fmla="*/ 2147483647 w 459"/>
              <a:gd name="T23" fmla="*/ 2147483647 h 504"/>
              <a:gd name="T24" fmla="*/ 2147483647 w 459"/>
              <a:gd name="T25" fmla="*/ 2147483647 h 504"/>
              <a:gd name="T26" fmla="*/ 2147483647 w 459"/>
              <a:gd name="T27" fmla="*/ 2147483647 h 504"/>
              <a:gd name="T28" fmla="*/ 2147483647 w 459"/>
              <a:gd name="T29" fmla="*/ 2147483647 h 504"/>
              <a:gd name="T30" fmla="*/ 2147483647 w 459"/>
              <a:gd name="T31" fmla="*/ 0 h 504"/>
              <a:gd name="T32" fmla="*/ 2147483647 w 459"/>
              <a:gd name="T33" fmla="*/ 2147483647 h 504"/>
              <a:gd name="T34" fmla="*/ 2147483647 w 459"/>
              <a:gd name="T35" fmla="*/ 2147483647 h 504"/>
              <a:gd name="T36" fmla="*/ 2147483647 w 459"/>
              <a:gd name="T37" fmla="*/ 2147483647 h 504"/>
              <a:gd name="T38" fmla="*/ 2147483647 w 459"/>
              <a:gd name="T39" fmla="*/ 2147483647 h 504"/>
              <a:gd name="T40" fmla="*/ 2147483647 w 459"/>
              <a:gd name="T41" fmla="*/ 2147483647 h 504"/>
              <a:gd name="T42" fmla="*/ 0 w 459"/>
              <a:gd name="T43" fmla="*/ 2147483647 h 504"/>
              <a:gd name="T44" fmla="*/ 0 w 459"/>
              <a:gd name="T45" fmla="*/ 2147483647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008000"/>
          </a:solidFill>
          <a:ln w="9525">
            <a:solidFill>
              <a:schemeClr val="tx1"/>
            </a:solidFill>
            <a:round/>
            <a:headEnd/>
            <a:tailEnd/>
          </a:ln>
        </p:spPr>
        <p:txBody>
          <a:bodyPr/>
          <a:lstStyle/>
          <a:p>
            <a:endParaRPr lang="en-US" dirty="0"/>
          </a:p>
        </p:txBody>
      </p:sp>
      <p:sp>
        <p:nvSpPr>
          <p:cNvPr id="2111" name="Freeform 63"/>
          <p:cNvSpPr>
            <a:spLocks/>
          </p:cNvSpPr>
          <p:nvPr/>
        </p:nvSpPr>
        <p:spPr bwMode="auto">
          <a:xfrm>
            <a:off x="6569075" y="2592388"/>
            <a:ext cx="566738" cy="601662"/>
          </a:xfrm>
          <a:custGeom>
            <a:avLst/>
            <a:gdLst>
              <a:gd name="T0" fmla="*/ 0 w 489"/>
              <a:gd name="T1" fmla="*/ 2147483647 h 473"/>
              <a:gd name="T2" fmla="*/ 2147483647 w 489"/>
              <a:gd name="T3" fmla="*/ 2147483647 h 473"/>
              <a:gd name="T4" fmla="*/ 2147483647 w 489"/>
              <a:gd name="T5" fmla="*/ 2147483647 h 473"/>
              <a:gd name="T6" fmla="*/ 2147483647 w 489"/>
              <a:gd name="T7" fmla="*/ 2147483647 h 473"/>
              <a:gd name="T8" fmla="*/ 2147483647 w 489"/>
              <a:gd name="T9" fmla="*/ 2147483647 h 473"/>
              <a:gd name="T10" fmla="*/ 2147483647 w 489"/>
              <a:gd name="T11" fmla="*/ 2147483647 h 473"/>
              <a:gd name="T12" fmla="*/ 2147483647 w 489"/>
              <a:gd name="T13" fmla="*/ 2147483647 h 473"/>
              <a:gd name="T14" fmla="*/ 2147483647 w 489"/>
              <a:gd name="T15" fmla="*/ 2147483647 h 473"/>
              <a:gd name="T16" fmla="*/ 2147483647 w 489"/>
              <a:gd name="T17" fmla="*/ 2147483647 h 473"/>
              <a:gd name="T18" fmla="*/ 2147483647 w 489"/>
              <a:gd name="T19" fmla="*/ 2147483647 h 473"/>
              <a:gd name="T20" fmla="*/ 2147483647 w 489"/>
              <a:gd name="T21" fmla="*/ 2147483647 h 473"/>
              <a:gd name="T22" fmla="*/ 2147483647 w 489"/>
              <a:gd name="T23" fmla="*/ 2147483647 h 473"/>
              <a:gd name="T24" fmla="*/ 2147483647 w 489"/>
              <a:gd name="T25" fmla="*/ 2147483647 h 473"/>
              <a:gd name="T26" fmla="*/ 2147483647 w 489"/>
              <a:gd name="T27" fmla="*/ 2147483647 h 473"/>
              <a:gd name="T28" fmla="*/ 2147483647 w 489"/>
              <a:gd name="T29" fmla="*/ 2147483647 h 473"/>
              <a:gd name="T30" fmla="*/ 2147483647 w 489"/>
              <a:gd name="T31" fmla="*/ 2147483647 h 473"/>
              <a:gd name="T32" fmla="*/ 2147483647 w 489"/>
              <a:gd name="T33" fmla="*/ 2147483647 h 473"/>
              <a:gd name="T34" fmla="*/ 2147483647 w 489"/>
              <a:gd name="T35" fmla="*/ 2147483647 h 473"/>
              <a:gd name="T36" fmla="*/ 2147483647 w 489"/>
              <a:gd name="T37" fmla="*/ 2147483647 h 473"/>
              <a:gd name="T38" fmla="*/ 2147483647 w 489"/>
              <a:gd name="T39" fmla="*/ 0 h 473"/>
              <a:gd name="T40" fmla="*/ 2147483647 w 489"/>
              <a:gd name="T41" fmla="*/ 2147483647 h 473"/>
              <a:gd name="T42" fmla="*/ 2147483647 w 489"/>
              <a:gd name="T43" fmla="*/ 2147483647 h 473"/>
              <a:gd name="T44" fmla="*/ 2147483647 w 489"/>
              <a:gd name="T45" fmla="*/ 2147483647 h 473"/>
              <a:gd name="T46" fmla="*/ 2147483647 w 489"/>
              <a:gd name="T47" fmla="*/ 2147483647 h 473"/>
              <a:gd name="T48" fmla="*/ 2147483647 w 489"/>
              <a:gd name="T49" fmla="*/ 2147483647 h 473"/>
              <a:gd name="T50" fmla="*/ 2147483647 w 489"/>
              <a:gd name="T51" fmla="*/ 2147483647 h 473"/>
              <a:gd name="T52" fmla="*/ 2147483647 w 489"/>
              <a:gd name="T53" fmla="*/ 2147483647 h 473"/>
              <a:gd name="T54" fmla="*/ 0 w 489"/>
              <a:gd name="T55" fmla="*/ 2147483647 h 473"/>
              <a:gd name="T56" fmla="*/ 0 w 489"/>
              <a:gd name="T57" fmla="*/ 2147483647 h 473"/>
              <a:gd name="T58" fmla="*/ 0 w 489"/>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chemeClr val="accent1"/>
          </a:solidFill>
          <a:ln w="9525">
            <a:solidFill>
              <a:schemeClr val="tx1"/>
            </a:solidFill>
            <a:round/>
            <a:headEnd/>
            <a:tailEnd/>
          </a:ln>
        </p:spPr>
        <p:txBody>
          <a:bodyPr/>
          <a:lstStyle/>
          <a:p>
            <a:endParaRPr lang="en-US" dirty="0"/>
          </a:p>
        </p:txBody>
      </p:sp>
      <p:sp>
        <p:nvSpPr>
          <p:cNvPr id="2112" name="Freeform 64"/>
          <p:cNvSpPr>
            <a:spLocks/>
          </p:cNvSpPr>
          <p:nvPr/>
        </p:nvSpPr>
        <p:spPr bwMode="auto">
          <a:xfrm>
            <a:off x="6910388" y="2635250"/>
            <a:ext cx="577850" cy="304800"/>
          </a:xfrm>
          <a:custGeom>
            <a:avLst/>
            <a:gdLst>
              <a:gd name="T0" fmla="*/ 0 w 496"/>
              <a:gd name="T1" fmla="*/ 2147483647 h 240"/>
              <a:gd name="T2" fmla="*/ 2147483647 w 496"/>
              <a:gd name="T3" fmla="*/ 2147483647 h 240"/>
              <a:gd name="T4" fmla="*/ 2147483647 w 496"/>
              <a:gd name="T5" fmla="*/ 2147483647 h 240"/>
              <a:gd name="T6" fmla="*/ 2147483647 w 496"/>
              <a:gd name="T7" fmla="*/ 2147483647 h 240"/>
              <a:gd name="T8" fmla="*/ 2147483647 w 496"/>
              <a:gd name="T9" fmla="*/ 2147483647 h 240"/>
              <a:gd name="T10" fmla="*/ 2147483647 w 496"/>
              <a:gd name="T11" fmla="*/ 2147483647 h 240"/>
              <a:gd name="T12" fmla="*/ 2147483647 w 496"/>
              <a:gd name="T13" fmla="*/ 2147483647 h 240"/>
              <a:gd name="T14" fmla="*/ 2147483647 w 496"/>
              <a:gd name="T15" fmla="*/ 2147483647 h 240"/>
              <a:gd name="T16" fmla="*/ 2147483647 w 496"/>
              <a:gd name="T17" fmla="*/ 2147483647 h 240"/>
              <a:gd name="T18" fmla="*/ 2147483647 w 496"/>
              <a:gd name="T19" fmla="*/ 2147483647 h 240"/>
              <a:gd name="T20" fmla="*/ 2147483647 w 496"/>
              <a:gd name="T21" fmla="*/ 2147483647 h 240"/>
              <a:gd name="T22" fmla="*/ 2147483647 w 496"/>
              <a:gd name="T23" fmla="*/ 2147483647 h 240"/>
              <a:gd name="T24" fmla="*/ 2147483647 w 496"/>
              <a:gd name="T25" fmla="*/ 2147483647 h 240"/>
              <a:gd name="T26" fmla="*/ 2147483647 w 496"/>
              <a:gd name="T27" fmla="*/ 2147483647 h 240"/>
              <a:gd name="T28" fmla="*/ 2147483647 w 496"/>
              <a:gd name="T29" fmla="*/ 2147483647 h 240"/>
              <a:gd name="T30" fmla="*/ 2147483647 w 496"/>
              <a:gd name="T31" fmla="*/ 2147483647 h 240"/>
              <a:gd name="T32" fmla="*/ 2147483647 w 496"/>
              <a:gd name="T33" fmla="*/ 2147483647 h 240"/>
              <a:gd name="T34" fmla="*/ 2147483647 w 496"/>
              <a:gd name="T35" fmla="*/ 2147483647 h 240"/>
              <a:gd name="T36" fmla="*/ 2147483647 w 496"/>
              <a:gd name="T37" fmla="*/ 2147483647 h 240"/>
              <a:gd name="T38" fmla="*/ 2147483647 w 496"/>
              <a:gd name="T39" fmla="*/ 2147483647 h 240"/>
              <a:gd name="T40" fmla="*/ 2147483647 w 496"/>
              <a:gd name="T41" fmla="*/ 2147483647 h 240"/>
              <a:gd name="T42" fmla="*/ 2147483647 w 496"/>
              <a:gd name="T43" fmla="*/ 2147483647 h 240"/>
              <a:gd name="T44" fmla="*/ 2147483647 w 496"/>
              <a:gd name="T45" fmla="*/ 2147483647 h 240"/>
              <a:gd name="T46" fmla="*/ 2147483647 w 496"/>
              <a:gd name="T47" fmla="*/ 2147483647 h 240"/>
              <a:gd name="T48" fmla="*/ 2147483647 w 496"/>
              <a:gd name="T49" fmla="*/ 2147483647 h 240"/>
              <a:gd name="T50" fmla="*/ 2147483647 w 496"/>
              <a:gd name="T51" fmla="*/ 2147483647 h 240"/>
              <a:gd name="T52" fmla="*/ 2147483647 w 496"/>
              <a:gd name="T53" fmla="*/ 2147483647 h 240"/>
              <a:gd name="T54" fmla="*/ 2147483647 w 496"/>
              <a:gd name="T55" fmla="*/ 2147483647 h 240"/>
              <a:gd name="T56" fmla="*/ 2147483647 w 496"/>
              <a:gd name="T57" fmla="*/ 2147483647 h 240"/>
              <a:gd name="T58" fmla="*/ 2147483647 w 496"/>
              <a:gd name="T59" fmla="*/ 2147483647 h 240"/>
              <a:gd name="T60" fmla="*/ 2147483647 w 496"/>
              <a:gd name="T61" fmla="*/ 2147483647 h 240"/>
              <a:gd name="T62" fmla="*/ 2147483647 w 496"/>
              <a:gd name="T63" fmla="*/ 2147483647 h 240"/>
              <a:gd name="T64" fmla="*/ 2147483647 w 496"/>
              <a:gd name="T65" fmla="*/ 2147483647 h 240"/>
              <a:gd name="T66" fmla="*/ 2147483647 w 496"/>
              <a:gd name="T67" fmla="*/ 2147483647 h 240"/>
              <a:gd name="T68" fmla="*/ 2147483647 w 496"/>
              <a:gd name="T69" fmla="*/ 2147483647 h 240"/>
              <a:gd name="T70" fmla="*/ 2147483647 w 496"/>
              <a:gd name="T71" fmla="*/ 2147483647 h 240"/>
              <a:gd name="T72" fmla="*/ 2147483647 w 496"/>
              <a:gd name="T73" fmla="*/ 0 h 240"/>
              <a:gd name="T74" fmla="*/ 0 w 496"/>
              <a:gd name="T75" fmla="*/ 2147483647 h 240"/>
              <a:gd name="T76" fmla="*/ 0 w 496"/>
              <a:gd name="T77" fmla="*/ 2147483647 h 240"/>
              <a:gd name="T78" fmla="*/ 0 w 496"/>
              <a:gd name="T79" fmla="*/ 2147483647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rgbClr val="008000"/>
          </a:solidFill>
          <a:ln w="9525">
            <a:solidFill>
              <a:schemeClr val="tx1"/>
            </a:solidFill>
            <a:round/>
            <a:headEnd/>
            <a:tailEnd/>
          </a:ln>
        </p:spPr>
        <p:txBody>
          <a:bodyPr/>
          <a:lstStyle/>
          <a:p>
            <a:endParaRPr lang="en-US" dirty="0"/>
          </a:p>
        </p:txBody>
      </p:sp>
      <p:sp>
        <p:nvSpPr>
          <p:cNvPr id="2113" name="Freeform 65"/>
          <p:cNvSpPr>
            <a:spLocks/>
          </p:cNvSpPr>
          <p:nvPr/>
        </p:nvSpPr>
        <p:spPr bwMode="auto">
          <a:xfrm>
            <a:off x="6472238" y="2746375"/>
            <a:ext cx="977900" cy="590550"/>
          </a:xfrm>
          <a:custGeom>
            <a:avLst/>
            <a:gdLst>
              <a:gd name="T0" fmla="*/ 2147483647 w 844"/>
              <a:gd name="T1" fmla="*/ 2147483647 h 463"/>
              <a:gd name="T2" fmla="*/ 2147483647 w 844"/>
              <a:gd name="T3" fmla="*/ 2147483647 h 463"/>
              <a:gd name="T4" fmla="*/ 2147483647 w 844"/>
              <a:gd name="T5" fmla="*/ 2147483647 h 463"/>
              <a:gd name="T6" fmla="*/ 2147483647 w 844"/>
              <a:gd name="T7" fmla="*/ 2147483647 h 463"/>
              <a:gd name="T8" fmla="*/ 2147483647 w 844"/>
              <a:gd name="T9" fmla="*/ 2147483647 h 463"/>
              <a:gd name="T10" fmla="*/ 2147483647 w 844"/>
              <a:gd name="T11" fmla="*/ 2147483647 h 463"/>
              <a:gd name="T12" fmla="*/ 2147483647 w 844"/>
              <a:gd name="T13" fmla="*/ 2147483647 h 463"/>
              <a:gd name="T14" fmla="*/ 2147483647 w 844"/>
              <a:gd name="T15" fmla="*/ 2147483647 h 463"/>
              <a:gd name="T16" fmla="*/ 2147483647 w 844"/>
              <a:gd name="T17" fmla="*/ 2147483647 h 463"/>
              <a:gd name="T18" fmla="*/ 2147483647 w 844"/>
              <a:gd name="T19" fmla="*/ 2147483647 h 463"/>
              <a:gd name="T20" fmla="*/ 2147483647 w 844"/>
              <a:gd name="T21" fmla="*/ 0 h 463"/>
              <a:gd name="T22" fmla="*/ 2147483647 w 844"/>
              <a:gd name="T23" fmla="*/ 2147483647 h 463"/>
              <a:gd name="T24" fmla="*/ 2147483647 w 844"/>
              <a:gd name="T25" fmla="*/ 2147483647 h 463"/>
              <a:gd name="T26" fmla="*/ 2147483647 w 844"/>
              <a:gd name="T27" fmla="*/ 2147483647 h 463"/>
              <a:gd name="T28" fmla="*/ 2147483647 w 844"/>
              <a:gd name="T29" fmla="*/ 2147483647 h 463"/>
              <a:gd name="T30" fmla="*/ 2147483647 w 844"/>
              <a:gd name="T31" fmla="*/ 2147483647 h 463"/>
              <a:gd name="T32" fmla="*/ 2147483647 w 844"/>
              <a:gd name="T33" fmla="*/ 2147483647 h 463"/>
              <a:gd name="T34" fmla="*/ 2147483647 w 844"/>
              <a:gd name="T35" fmla="*/ 2147483647 h 463"/>
              <a:gd name="T36" fmla="*/ 2147483647 w 844"/>
              <a:gd name="T37" fmla="*/ 2147483647 h 463"/>
              <a:gd name="T38" fmla="*/ 2147483647 w 844"/>
              <a:gd name="T39" fmla="*/ 2147483647 h 463"/>
              <a:gd name="T40" fmla="*/ 2147483647 w 844"/>
              <a:gd name="T41" fmla="*/ 2147483647 h 463"/>
              <a:gd name="T42" fmla="*/ 2147483647 w 844"/>
              <a:gd name="T43" fmla="*/ 2147483647 h 463"/>
              <a:gd name="T44" fmla="*/ 2147483647 w 844"/>
              <a:gd name="T45" fmla="*/ 2147483647 h 463"/>
              <a:gd name="T46" fmla="*/ 2147483647 w 844"/>
              <a:gd name="T47" fmla="*/ 2147483647 h 463"/>
              <a:gd name="T48" fmla="*/ 2147483647 w 844"/>
              <a:gd name="T49" fmla="*/ 2147483647 h 463"/>
              <a:gd name="T50" fmla="*/ 2147483647 w 844"/>
              <a:gd name="T51" fmla="*/ 2147483647 h 463"/>
              <a:gd name="T52" fmla="*/ 2147483647 w 844"/>
              <a:gd name="T53" fmla="*/ 2147483647 h 463"/>
              <a:gd name="T54" fmla="*/ 2147483647 w 844"/>
              <a:gd name="T55" fmla="*/ 2147483647 h 463"/>
              <a:gd name="T56" fmla="*/ 2147483647 w 844"/>
              <a:gd name="T57" fmla="*/ 2147483647 h 463"/>
              <a:gd name="T58" fmla="*/ 0 w 844"/>
              <a:gd name="T59" fmla="*/ 2147483647 h 463"/>
              <a:gd name="T60" fmla="*/ 2147483647 w 844"/>
              <a:gd name="T61" fmla="*/ 2147483647 h 463"/>
              <a:gd name="T62" fmla="*/ 2147483647 w 844"/>
              <a:gd name="T63" fmla="*/ 214748364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chemeClr val="accent1"/>
          </a:solidFill>
          <a:ln w="9525">
            <a:solidFill>
              <a:schemeClr val="tx1"/>
            </a:solidFill>
            <a:round/>
            <a:headEnd/>
            <a:tailEnd/>
          </a:ln>
        </p:spPr>
        <p:txBody>
          <a:bodyPr/>
          <a:lstStyle/>
          <a:p>
            <a:endParaRPr lang="en-US" dirty="0"/>
          </a:p>
        </p:txBody>
      </p:sp>
      <p:sp>
        <p:nvSpPr>
          <p:cNvPr id="2114" name="Freeform 66"/>
          <p:cNvSpPr>
            <a:spLocks/>
          </p:cNvSpPr>
          <p:nvPr/>
        </p:nvSpPr>
        <p:spPr bwMode="auto">
          <a:xfrm>
            <a:off x="6418263" y="3176588"/>
            <a:ext cx="1079500" cy="515937"/>
          </a:xfrm>
          <a:custGeom>
            <a:avLst/>
            <a:gdLst>
              <a:gd name="T0" fmla="*/ 0 w 932"/>
              <a:gd name="T1" fmla="*/ 2147483647 h 407"/>
              <a:gd name="T2" fmla="*/ 2147483647 w 932"/>
              <a:gd name="T3" fmla="*/ 2147483647 h 407"/>
              <a:gd name="T4" fmla="*/ 2147483647 w 932"/>
              <a:gd name="T5" fmla="*/ 2147483647 h 407"/>
              <a:gd name="T6" fmla="*/ 2147483647 w 932"/>
              <a:gd name="T7" fmla="*/ 2147483647 h 407"/>
              <a:gd name="T8" fmla="*/ 2147483647 w 932"/>
              <a:gd name="T9" fmla="*/ 2147483647 h 407"/>
              <a:gd name="T10" fmla="*/ 2147483647 w 932"/>
              <a:gd name="T11" fmla="*/ 2147483647 h 407"/>
              <a:gd name="T12" fmla="*/ 2147483647 w 932"/>
              <a:gd name="T13" fmla="*/ 2147483647 h 407"/>
              <a:gd name="T14" fmla="*/ 2147483647 w 932"/>
              <a:gd name="T15" fmla="*/ 2147483647 h 407"/>
              <a:gd name="T16" fmla="*/ 2147483647 w 932"/>
              <a:gd name="T17" fmla="*/ 2147483647 h 407"/>
              <a:gd name="T18" fmla="*/ 2147483647 w 932"/>
              <a:gd name="T19" fmla="*/ 2147483647 h 407"/>
              <a:gd name="T20" fmla="*/ 2147483647 w 932"/>
              <a:gd name="T21" fmla="*/ 2147483647 h 407"/>
              <a:gd name="T22" fmla="*/ 2147483647 w 932"/>
              <a:gd name="T23" fmla="*/ 2147483647 h 407"/>
              <a:gd name="T24" fmla="*/ 2147483647 w 932"/>
              <a:gd name="T25" fmla="*/ 2147483647 h 407"/>
              <a:gd name="T26" fmla="*/ 2147483647 w 932"/>
              <a:gd name="T27" fmla="*/ 2147483647 h 407"/>
              <a:gd name="T28" fmla="*/ 2147483647 w 932"/>
              <a:gd name="T29" fmla="*/ 2147483647 h 407"/>
              <a:gd name="T30" fmla="*/ 2147483647 w 932"/>
              <a:gd name="T31" fmla="*/ 2147483647 h 407"/>
              <a:gd name="T32" fmla="*/ 2147483647 w 932"/>
              <a:gd name="T33" fmla="*/ 2147483647 h 407"/>
              <a:gd name="T34" fmla="*/ 2147483647 w 932"/>
              <a:gd name="T35" fmla="*/ 2147483647 h 407"/>
              <a:gd name="T36" fmla="*/ 2147483647 w 932"/>
              <a:gd name="T37" fmla="*/ 2147483647 h 407"/>
              <a:gd name="T38" fmla="*/ 2147483647 w 932"/>
              <a:gd name="T39" fmla="*/ 2147483647 h 407"/>
              <a:gd name="T40" fmla="*/ 2147483647 w 932"/>
              <a:gd name="T41" fmla="*/ 2147483647 h 407"/>
              <a:gd name="T42" fmla="*/ 2147483647 w 932"/>
              <a:gd name="T43" fmla="*/ 2147483647 h 407"/>
              <a:gd name="T44" fmla="*/ 2147483647 w 932"/>
              <a:gd name="T45" fmla="*/ 2147483647 h 407"/>
              <a:gd name="T46" fmla="*/ 2147483647 w 932"/>
              <a:gd name="T47" fmla="*/ 2147483647 h 407"/>
              <a:gd name="T48" fmla="*/ 2147483647 w 932"/>
              <a:gd name="T49" fmla="*/ 2147483647 h 407"/>
              <a:gd name="T50" fmla="*/ 2147483647 w 932"/>
              <a:gd name="T51" fmla="*/ 2147483647 h 407"/>
              <a:gd name="T52" fmla="*/ 2147483647 w 932"/>
              <a:gd name="T53" fmla="*/ 2147483647 h 407"/>
              <a:gd name="T54" fmla="*/ 2147483647 w 932"/>
              <a:gd name="T55" fmla="*/ 0 h 407"/>
              <a:gd name="T56" fmla="*/ 2147483647 w 932"/>
              <a:gd name="T57" fmla="*/ 2147483647 h 407"/>
              <a:gd name="T58" fmla="*/ 2147483647 w 932"/>
              <a:gd name="T59" fmla="*/ 2147483647 h 407"/>
              <a:gd name="T60" fmla="*/ 2147483647 w 932"/>
              <a:gd name="T61" fmla="*/ 2147483647 h 407"/>
              <a:gd name="T62" fmla="*/ 2147483647 w 932"/>
              <a:gd name="T63" fmla="*/ 2147483647 h 407"/>
              <a:gd name="T64" fmla="*/ 2147483647 w 932"/>
              <a:gd name="T65" fmla="*/ 2147483647 h 407"/>
              <a:gd name="T66" fmla="*/ 2147483647 w 932"/>
              <a:gd name="T67" fmla="*/ 2147483647 h 407"/>
              <a:gd name="T68" fmla="*/ 2147483647 w 932"/>
              <a:gd name="T69" fmla="*/ 2147483647 h 407"/>
              <a:gd name="T70" fmla="*/ 0 w 932"/>
              <a:gd name="T71" fmla="*/ 2147483647 h 407"/>
              <a:gd name="T72" fmla="*/ 0 w 932"/>
              <a:gd name="T73" fmla="*/ 2147483647 h 407"/>
              <a:gd name="T74" fmla="*/ 0 w 932"/>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chemeClr val="accent1"/>
          </a:solidFill>
          <a:ln w="9525">
            <a:solidFill>
              <a:schemeClr val="tx1"/>
            </a:solidFill>
            <a:round/>
            <a:headEnd/>
            <a:tailEnd/>
          </a:ln>
        </p:spPr>
        <p:txBody>
          <a:bodyPr/>
          <a:lstStyle/>
          <a:p>
            <a:endParaRPr lang="en-US" dirty="0"/>
          </a:p>
        </p:txBody>
      </p:sp>
      <p:sp>
        <p:nvSpPr>
          <p:cNvPr id="2115" name="Freeform 67"/>
          <p:cNvSpPr>
            <a:spLocks/>
          </p:cNvSpPr>
          <p:nvPr/>
        </p:nvSpPr>
        <p:spPr bwMode="auto">
          <a:xfrm>
            <a:off x="6546850" y="3532188"/>
            <a:ext cx="642938" cy="523875"/>
          </a:xfrm>
          <a:custGeom>
            <a:avLst/>
            <a:gdLst>
              <a:gd name="T0" fmla="*/ 2147483647 w 556"/>
              <a:gd name="T1" fmla="*/ 2147483647 h 413"/>
              <a:gd name="T2" fmla="*/ 2147483647 w 556"/>
              <a:gd name="T3" fmla="*/ 2147483647 h 413"/>
              <a:gd name="T4" fmla="*/ 2147483647 w 556"/>
              <a:gd name="T5" fmla="*/ 0 h 413"/>
              <a:gd name="T6" fmla="*/ 2147483647 w 556"/>
              <a:gd name="T7" fmla="*/ 2147483647 h 413"/>
              <a:gd name="T8" fmla="*/ 2147483647 w 556"/>
              <a:gd name="T9" fmla="*/ 2147483647 h 413"/>
              <a:gd name="T10" fmla="*/ 2147483647 w 556"/>
              <a:gd name="T11" fmla="*/ 2147483647 h 413"/>
              <a:gd name="T12" fmla="*/ 2147483647 w 556"/>
              <a:gd name="T13" fmla="*/ 2147483647 h 413"/>
              <a:gd name="T14" fmla="*/ 2147483647 w 556"/>
              <a:gd name="T15" fmla="*/ 2147483647 h 413"/>
              <a:gd name="T16" fmla="*/ 2147483647 w 556"/>
              <a:gd name="T17" fmla="*/ 2147483647 h 413"/>
              <a:gd name="T18" fmla="*/ 2147483647 w 556"/>
              <a:gd name="T19" fmla="*/ 2147483647 h 413"/>
              <a:gd name="T20" fmla="*/ 2147483647 w 556"/>
              <a:gd name="T21" fmla="*/ 2147483647 h 413"/>
              <a:gd name="T22" fmla="*/ 2147483647 w 556"/>
              <a:gd name="T23" fmla="*/ 2147483647 h 413"/>
              <a:gd name="T24" fmla="*/ 2147483647 w 556"/>
              <a:gd name="T25" fmla="*/ 2147483647 h 413"/>
              <a:gd name="T26" fmla="*/ 2147483647 w 556"/>
              <a:gd name="T27" fmla="*/ 2147483647 h 413"/>
              <a:gd name="T28" fmla="*/ 2147483647 w 556"/>
              <a:gd name="T29" fmla="*/ 2147483647 h 413"/>
              <a:gd name="T30" fmla="*/ 2147483647 w 556"/>
              <a:gd name="T31" fmla="*/ 2147483647 h 413"/>
              <a:gd name="T32" fmla="*/ 2147483647 w 556"/>
              <a:gd name="T33" fmla="*/ 2147483647 h 413"/>
              <a:gd name="T34" fmla="*/ 0 w 556"/>
              <a:gd name="T35" fmla="*/ 2147483647 h 413"/>
              <a:gd name="T36" fmla="*/ 2147483647 w 556"/>
              <a:gd name="T37" fmla="*/ 2147483647 h 413"/>
              <a:gd name="T38" fmla="*/ 2147483647 w 556"/>
              <a:gd name="T39" fmla="*/ 2147483647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008000"/>
          </a:solidFill>
          <a:ln w="9525">
            <a:solidFill>
              <a:schemeClr val="tx1"/>
            </a:solidFill>
            <a:round/>
            <a:headEnd/>
            <a:tailEnd/>
          </a:ln>
        </p:spPr>
        <p:txBody>
          <a:bodyPr/>
          <a:lstStyle/>
          <a:p>
            <a:endParaRPr lang="en-US" dirty="0"/>
          </a:p>
        </p:txBody>
      </p:sp>
      <p:sp>
        <p:nvSpPr>
          <p:cNvPr id="2116" name="Freeform 68"/>
          <p:cNvSpPr>
            <a:spLocks/>
          </p:cNvSpPr>
          <p:nvPr/>
        </p:nvSpPr>
        <p:spPr bwMode="auto">
          <a:xfrm>
            <a:off x="7353300" y="2614613"/>
            <a:ext cx="134938" cy="233362"/>
          </a:xfrm>
          <a:custGeom>
            <a:avLst/>
            <a:gdLst>
              <a:gd name="T0" fmla="*/ 0 w 116"/>
              <a:gd name="T1" fmla="*/ 2147483647 h 184"/>
              <a:gd name="T2" fmla="*/ 2147483647 w 116"/>
              <a:gd name="T3" fmla="*/ 0 h 184"/>
              <a:gd name="T4" fmla="*/ 2147483647 w 116"/>
              <a:gd name="T5" fmla="*/ 0 h 184"/>
              <a:gd name="T6" fmla="*/ 2147483647 w 116"/>
              <a:gd name="T7" fmla="*/ 2147483647 h 184"/>
              <a:gd name="T8" fmla="*/ 2147483647 w 116"/>
              <a:gd name="T9" fmla="*/ 2147483647 h 184"/>
              <a:gd name="T10" fmla="*/ 2147483647 w 116"/>
              <a:gd name="T11" fmla="*/ 2147483647 h 184"/>
              <a:gd name="T12" fmla="*/ 2147483647 w 116"/>
              <a:gd name="T13" fmla="*/ 2147483647 h 184"/>
              <a:gd name="T14" fmla="*/ 2147483647 w 116"/>
              <a:gd name="T15" fmla="*/ 2147483647 h 184"/>
              <a:gd name="T16" fmla="*/ 2147483647 w 116"/>
              <a:gd name="T17" fmla="*/ 2147483647 h 184"/>
              <a:gd name="T18" fmla="*/ 2147483647 w 116"/>
              <a:gd name="T19" fmla="*/ 2147483647 h 184"/>
              <a:gd name="T20" fmla="*/ 2147483647 w 116"/>
              <a:gd name="T21" fmla="*/ 2147483647 h 184"/>
              <a:gd name="T22" fmla="*/ 2147483647 w 116"/>
              <a:gd name="T23" fmla="*/ 2147483647 h 184"/>
              <a:gd name="T24" fmla="*/ 2147483647 w 116"/>
              <a:gd name="T25" fmla="*/ 2147483647 h 184"/>
              <a:gd name="T26" fmla="*/ 2147483647 w 116"/>
              <a:gd name="T27" fmla="*/ 2147483647 h 184"/>
              <a:gd name="T28" fmla="*/ 2147483647 w 116"/>
              <a:gd name="T29" fmla="*/ 2147483647 h 184"/>
              <a:gd name="T30" fmla="*/ 0 w 116"/>
              <a:gd name="T31" fmla="*/ 2147483647 h 184"/>
              <a:gd name="T32" fmla="*/ 0 w 116"/>
              <a:gd name="T33" fmla="*/ 214748364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4"/>
              <a:gd name="T53" fmla="*/ 116 w 116"/>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close/>
              </a:path>
            </a:pathLst>
          </a:custGeom>
          <a:solidFill>
            <a:schemeClr val="accent1"/>
          </a:solidFill>
          <a:ln w="9525">
            <a:solidFill>
              <a:schemeClr val="tx1"/>
            </a:solidFill>
            <a:round/>
            <a:headEnd/>
            <a:tailEnd/>
          </a:ln>
        </p:spPr>
        <p:txBody>
          <a:bodyPr/>
          <a:lstStyle/>
          <a:p>
            <a:endParaRPr lang="en-US" dirty="0"/>
          </a:p>
        </p:txBody>
      </p:sp>
      <p:sp>
        <p:nvSpPr>
          <p:cNvPr id="2117" name="Freeform 69"/>
          <p:cNvSpPr>
            <a:spLocks/>
          </p:cNvSpPr>
          <p:nvPr/>
        </p:nvSpPr>
        <p:spPr bwMode="auto">
          <a:xfrm>
            <a:off x="6731000" y="2244725"/>
            <a:ext cx="736600" cy="504825"/>
          </a:xfrm>
          <a:custGeom>
            <a:avLst/>
            <a:gdLst>
              <a:gd name="T0" fmla="*/ 2147483647 w 635"/>
              <a:gd name="T1" fmla="*/ 2147483647 h 397"/>
              <a:gd name="T2" fmla="*/ 2147483647 w 635"/>
              <a:gd name="T3" fmla="*/ 2147483647 h 397"/>
              <a:gd name="T4" fmla="*/ 2147483647 w 635"/>
              <a:gd name="T5" fmla="*/ 2147483647 h 397"/>
              <a:gd name="T6" fmla="*/ 2147483647 w 635"/>
              <a:gd name="T7" fmla="*/ 2147483647 h 397"/>
              <a:gd name="T8" fmla="*/ 2147483647 w 635"/>
              <a:gd name="T9" fmla="*/ 2147483647 h 397"/>
              <a:gd name="T10" fmla="*/ 2147483647 w 635"/>
              <a:gd name="T11" fmla="*/ 2147483647 h 397"/>
              <a:gd name="T12" fmla="*/ 2147483647 w 635"/>
              <a:gd name="T13" fmla="*/ 2147483647 h 397"/>
              <a:gd name="T14" fmla="*/ 2147483647 w 635"/>
              <a:gd name="T15" fmla="*/ 2147483647 h 397"/>
              <a:gd name="T16" fmla="*/ 2147483647 w 635"/>
              <a:gd name="T17" fmla="*/ 2147483647 h 397"/>
              <a:gd name="T18" fmla="*/ 2147483647 w 635"/>
              <a:gd name="T19" fmla="*/ 2147483647 h 397"/>
              <a:gd name="T20" fmla="*/ 2147483647 w 635"/>
              <a:gd name="T21" fmla="*/ 2147483647 h 397"/>
              <a:gd name="T22" fmla="*/ 2147483647 w 635"/>
              <a:gd name="T23" fmla="*/ 0 h 397"/>
              <a:gd name="T24" fmla="*/ 2147483647 w 635"/>
              <a:gd name="T25" fmla="*/ 2147483647 h 397"/>
              <a:gd name="T26" fmla="*/ 2147483647 w 635"/>
              <a:gd name="T27" fmla="*/ 2147483647 h 397"/>
              <a:gd name="T28" fmla="*/ 0 w 635"/>
              <a:gd name="T29" fmla="*/ 2147483647 h 397"/>
              <a:gd name="T30" fmla="*/ 2147483647 w 635"/>
              <a:gd name="T31" fmla="*/ 2147483647 h 397"/>
              <a:gd name="T32" fmla="*/ 2147483647 w 635"/>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008000"/>
          </a:solidFill>
          <a:ln w="9525">
            <a:solidFill>
              <a:schemeClr val="tx1"/>
            </a:solidFill>
            <a:round/>
            <a:headEnd/>
            <a:tailEnd/>
          </a:ln>
        </p:spPr>
        <p:txBody>
          <a:bodyPr/>
          <a:lstStyle/>
          <a:p>
            <a:endParaRPr lang="en-US" dirty="0"/>
          </a:p>
        </p:txBody>
      </p:sp>
      <p:sp>
        <p:nvSpPr>
          <p:cNvPr id="2118" name="Freeform 70"/>
          <p:cNvSpPr>
            <a:spLocks/>
          </p:cNvSpPr>
          <p:nvPr/>
        </p:nvSpPr>
        <p:spPr bwMode="auto">
          <a:xfrm>
            <a:off x="7388225" y="2330450"/>
            <a:ext cx="158750" cy="4127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chemeClr val="accent1"/>
          </a:solidFill>
          <a:ln w="9525">
            <a:solidFill>
              <a:schemeClr val="tx1"/>
            </a:solidFill>
            <a:round/>
            <a:headEnd/>
            <a:tailEnd/>
          </a:ln>
        </p:spPr>
        <p:txBody>
          <a:bodyPr/>
          <a:lstStyle/>
          <a:p>
            <a:endParaRPr lang="en-US" dirty="0"/>
          </a:p>
        </p:txBody>
      </p:sp>
      <p:sp>
        <p:nvSpPr>
          <p:cNvPr id="2119" name="Freeform 71"/>
          <p:cNvSpPr>
            <a:spLocks/>
          </p:cNvSpPr>
          <p:nvPr/>
        </p:nvSpPr>
        <p:spPr bwMode="auto">
          <a:xfrm>
            <a:off x="6810375" y="1687513"/>
            <a:ext cx="752475" cy="715962"/>
          </a:xfrm>
          <a:custGeom>
            <a:avLst/>
            <a:gdLst>
              <a:gd name="T0" fmla="*/ 2147483647 w 648"/>
              <a:gd name="T1" fmla="*/ 2147483647 h 565"/>
              <a:gd name="T2" fmla="*/ 2147483647 w 648"/>
              <a:gd name="T3" fmla="*/ 2147483647 h 565"/>
              <a:gd name="T4" fmla="*/ 2147483647 w 648"/>
              <a:gd name="T5" fmla="*/ 2147483647 h 565"/>
              <a:gd name="T6" fmla="*/ 2147483647 w 648"/>
              <a:gd name="T7" fmla="*/ 2147483647 h 565"/>
              <a:gd name="T8" fmla="*/ 2147483647 w 648"/>
              <a:gd name="T9" fmla="*/ 2147483647 h 565"/>
              <a:gd name="T10" fmla="*/ 2147483647 w 648"/>
              <a:gd name="T11" fmla="*/ 2147483647 h 565"/>
              <a:gd name="T12" fmla="*/ 2147483647 w 648"/>
              <a:gd name="T13" fmla="*/ 2147483647 h 565"/>
              <a:gd name="T14" fmla="*/ 2147483647 w 648"/>
              <a:gd name="T15" fmla="*/ 2147483647 h 565"/>
              <a:gd name="T16" fmla="*/ 2147483647 w 648"/>
              <a:gd name="T17" fmla="*/ 2147483647 h 565"/>
              <a:gd name="T18" fmla="*/ 2147483647 w 648"/>
              <a:gd name="T19" fmla="*/ 2147483647 h 565"/>
              <a:gd name="T20" fmla="*/ 2147483647 w 648"/>
              <a:gd name="T21" fmla="*/ 2147483647 h 565"/>
              <a:gd name="T22" fmla="*/ 2147483647 w 648"/>
              <a:gd name="T23" fmla="*/ 2147483647 h 565"/>
              <a:gd name="T24" fmla="*/ 2147483647 w 648"/>
              <a:gd name="T25" fmla="*/ 0 h 565"/>
              <a:gd name="T26" fmla="*/ 2147483647 w 648"/>
              <a:gd name="T27" fmla="*/ 2147483647 h 565"/>
              <a:gd name="T28" fmla="*/ 2147483647 w 648"/>
              <a:gd name="T29" fmla="*/ 2147483647 h 565"/>
              <a:gd name="T30" fmla="*/ 2147483647 w 648"/>
              <a:gd name="T31" fmla="*/ 2147483647 h 565"/>
              <a:gd name="T32" fmla="*/ 2147483647 w 648"/>
              <a:gd name="T33" fmla="*/ 2147483647 h 565"/>
              <a:gd name="T34" fmla="*/ 2147483647 w 648"/>
              <a:gd name="T35" fmla="*/ 2147483647 h 565"/>
              <a:gd name="T36" fmla="*/ 2147483647 w 648"/>
              <a:gd name="T37" fmla="*/ 2147483647 h 565"/>
              <a:gd name="T38" fmla="*/ 2147483647 w 648"/>
              <a:gd name="T39" fmla="*/ 2147483647 h 565"/>
              <a:gd name="T40" fmla="*/ 2147483647 w 648"/>
              <a:gd name="T41" fmla="*/ 2147483647 h 565"/>
              <a:gd name="T42" fmla="*/ 2147483647 w 648"/>
              <a:gd name="T43" fmla="*/ 2147483647 h 565"/>
              <a:gd name="T44" fmla="*/ 2147483647 w 648"/>
              <a:gd name="T45" fmla="*/ 2147483647 h 565"/>
              <a:gd name="T46" fmla="*/ 2147483647 w 648"/>
              <a:gd name="T47" fmla="*/ 2147483647 h 565"/>
              <a:gd name="T48" fmla="*/ 2147483647 w 648"/>
              <a:gd name="T49" fmla="*/ 2147483647 h 565"/>
              <a:gd name="T50" fmla="*/ 2147483647 w 648"/>
              <a:gd name="T51" fmla="*/ 2147483647 h 565"/>
              <a:gd name="T52" fmla="*/ 2147483647 w 648"/>
              <a:gd name="T53" fmla="*/ 2147483647 h 565"/>
              <a:gd name="T54" fmla="*/ 2147483647 w 648"/>
              <a:gd name="T55" fmla="*/ 2147483647 h 565"/>
              <a:gd name="T56" fmla="*/ 2147483647 w 648"/>
              <a:gd name="T57" fmla="*/ 2147483647 h 565"/>
              <a:gd name="T58" fmla="*/ 2147483647 w 648"/>
              <a:gd name="T59" fmla="*/ 2147483647 h 565"/>
              <a:gd name="T60" fmla="*/ 2147483647 w 648"/>
              <a:gd name="T61" fmla="*/ 2147483647 h 565"/>
              <a:gd name="T62" fmla="*/ 2147483647 w 648"/>
              <a:gd name="T63" fmla="*/ 2147483647 h 565"/>
              <a:gd name="T64" fmla="*/ 2147483647 w 648"/>
              <a:gd name="T65" fmla="*/ 2147483647 h 565"/>
              <a:gd name="T66" fmla="*/ 2147483647 w 648"/>
              <a:gd name="T67" fmla="*/ 2147483647 h 565"/>
              <a:gd name="T68" fmla="*/ 0 w 648"/>
              <a:gd name="T69" fmla="*/ 2147483647 h 565"/>
              <a:gd name="T70" fmla="*/ 2147483647 w 648"/>
              <a:gd name="T71" fmla="*/ 2147483647 h 565"/>
              <a:gd name="T72" fmla="*/ 2147483647 w 648"/>
              <a:gd name="T73" fmla="*/ 2147483647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chemeClr val="accent1"/>
          </a:solidFill>
          <a:ln w="9525">
            <a:solidFill>
              <a:schemeClr val="tx1"/>
            </a:solidFill>
            <a:round/>
            <a:headEnd/>
            <a:tailEnd/>
          </a:ln>
        </p:spPr>
        <p:txBody>
          <a:bodyPr/>
          <a:lstStyle/>
          <a:p>
            <a:endParaRPr lang="en-US" dirty="0"/>
          </a:p>
        </p:txBody>
      </p:sp>
      <p:sp>
        <p:nvSpPr>
          <p:cNvPr id="2120" name="Freeform 72"/>
          <p:cNvSpPr>
            <a:spLocks/>
          </p:cNvSpPr>
          <p:nvPr/>
        </p:nvSpPr>
        <p:spPr bwMode="auto">
          <a:xfrm>
            <a:off x="7532688" y="2297113"/>
            <a:ext cx="231775" cy="146050"/>
          </a:xfrm>
          <a:custGeom>
            <a:avLst/>
            <a:gdLst>
              <a:gd name="T0" fmla="*/ 2147483647 w 202"/>
              <a:gd name="T1" fmla="*/ 2147483647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0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0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0 w 202"/>
              <a:gd name="T35" fmla="*/ 2147483647 h 116"/>
              <a:gd name="T36" fmla="*/ 2147483647 w 202"/>
              <a:gd name="T37" fmla="*/ 2147483647 h 116"/>
              <a:gd name="T38" fmla="*/ 2147483647 w 202"/>
              <a:gd name="T39" fmla="*/ 2147483647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008000"/>
          </a:solidFill>
          <a:ln w="9525">
            <a:solidFill>
              <a:schemeClr val="tx1"/>
            </a:solidFill>
            <a:round/>
            <a:headEnd/>
            <a:tailEnd/>
          </a:ln>
        </p:spPr>
        <p:txBody>
          <a:bodyPr/>
          <a:lstStyle/>
          <a:p>
            <a:endParaRPr lang="en-US" dirty="0"/>
          </a:p>
        </p:txBody>
      </p:sp>
      <p:sp>
        <p:nvSpPr>
          <p:cNvPr id="2121" name="Freeform 73"/>
          <p:cNvSpPr>
            <a:spLocks/>
          </p:cNvSpPr>
          <p:nvPr/>
        </p:nvSpPr>
        <p:spPr bwMode="auto">
          <a:xfrm>
            <a:off x="7542213" y="2136775"/>
            <a:ext cx="219075" cy="223838"/>
          </a:xfrm>
          <a:custGeom>
            <a:avLst/>
            <a:gdLst>
              <a:gd name="T0" fmla="*/ 2147483647 w 188"/>
              <a:gd name="T1" fmla="*/ 2147483647 h 174"/>
              <a:gd name="T2" fmla="*/ 2147483647 w 188"/>
              <a:gd name="T3" fmla="*/ 2147483647 h 174"/>
              <a:gd name="T4" fmla="*/ 2147483647 w 188"/>
              <a:gd name="T5" fmla="*/ 2147483647 h 174"/>
              <a:gd name="T6" fmla="*/ 2147483647 w 188"/>
              <a:gd name="T7" fmla="*/ 2147483647 h 174"/>
              <a:gd name="T8" fmla="*/ 2147483647 w 188"/>
              <a:gd name="T9" fmla="*/ 2147483647 h 174"/>
              <a:gd name="T10" fmla="*/ 2147483647 w 188"/>
              <a:gd name="T11" fmla="*/ 2147483647 h 174"/>
              <a:gd name="T12" fmla="*/ 2147483647 w 188"/>
              <a:gd name="T13" fmla="*/ 2147483647 h 174"/>
              <a:gd name="T14" fmla="*/ 2147483647 w 188"/>
              <a:gd name="T15" fmla="*/ 2147483647 h 174"/>
              <a:gd name="T16" fmla="*/ 2147483647 w 188"/>
              <a:gd name="T17" fmla="*/ 2147483647 h 174"/>
              <a:gd name="T18" fmla="*/ 2147483647 w 188"/>
              <a:gd name="T19" fmla="*/ 2147483647 h 174"/>
              <a:gd name="T20" fmla="*/ 2147483647 w 188"/>
              <a:gd name="T21" fmla="*/ 2147483647 h 174"/>
              <a:gd name="T22" fmla="*/ 2147483647 w 188"/>
              <a:gd name="T23" fmla="*/ 2147483647 h 174"/>
              <a:gd name="T24" fmla="*/ 2147483647 w 188"/>
              <a:gd name="T25" fmla="*/ 0 h 174"/>
              <a:gd name="T26" fmla="*/ 0 w 188"/>
              <a:gd name="T27" fmla="*/ 2147483647 h 174"/>
              <a:gd name="T28" fmla="*/ 2147483647 w 188"/>
              <a:gd name="T29" fmla="*/ 2147483647 h 174"/>
              <a:gd name="T30" fmla="*/ 2147483647 w 188"/>
              <a:gd name="T31" fmla="*/ 2147483647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rgbClr val="008000"/>
          </a:solidFill>
          <a:ln w="9525">
            <a:solidFill>
              <a:schemeClr val="tx1"/>
            </a:solidFill>
            <a:round/>
            <a:headEnd/>
            <a:tailEnd/>
          </a:ln>
        </p:spPr>
        <p:txBody>
          <a:bodyPr/>
          <a:lstStyle/>
          <a:p>
            <a:endParaRPr lang="en-US" dirty="0"/>
          </a:p>
        </p:txBody>
      </p:sp>
      <p:sp>
        <p:nvSpPr>
          <p:cNvPr id="2122" name="Freeform 74"/>
          <p:cNvSpPr>
            <a:spLocks/>
          </p:cNvSpPr>
          <p:nvPr/>
        </p:nvSpPr>
        <p:spPr bwMode="auto">
          <a:xfrm>
            <a:off x="7740650" y="2125663"/>
            <a:ext cx="98425" cy="125412"/>
          </a:xfrm>
          <a:custGeom>
            <a:avLst/>
            <a:gdLst>
              <a:gd name="T0" fmla="*/ 2147483647 w 85"/>
              <a:gd name="T1" fmla="*/ 2147483647 h 99"/>
              <a:gd name="T2" fmla="*/ 2147483647 w 85"/>
              <a:gd name="T3" fmla="*/ 2147483647 h 99"/>
              <a:gd name="T4" fmla="*/ 2147483647 w 85"/>
              <a:gd name="T5" fmla="*/ 2147483647 h 99"/>
              <a:gd name="T6" fmla="*/ 2147483647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2147483647 w 85"/>
              <a:gd name="T17" fmla="*/ 2147483647 h 99"/>
              <a:gd name="T18" fmla="*/ 2147483647 w 85"/>
              <a:gd name="T19" fmla="*/ 2147483647 h 99"/>
              <a:gd name="T20" fmla="*/ 2147483647 w 85"/>
              <a:gd name="T21" fmla="*/ 0 h 99"/>
              <a:gd name="T22" fmla="*/ 0 w 85"/>
              <a:gd name="T23" fmla="*/ 2147483647 h 99"/>
              <a:gd name="T24" fmla="*/ 2147483647 w 85"/>
              <a:gd name="T25" fmla="*/ 2147483647 h 99"/>
              <a:gd name="T26" fmla="*/ 2147483647 w 85"/>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rgbClr val="008000"/>
          </a:solidFill>
          <a:ln w="9525">
            <a:solidFill>
              <a:schemeClr val="tx1"/>
            </a:solidFill>
            <a:round/>
            <a:headEnd/>
            <a:tailEnd/>
          </a:ln>
        </p:spPr>
        <p:txBody>
          <a:bodyPr/>
          <a:lstStyle/>
          <a:p>
            <a:endParaRPr lang="en-US" dirty="0"/>
          </a:p>
        </p:txBody>
      </p:sp>
      <p:sp>
        <p:nvSpPr>
          <p:cNvPr id="2123" name="Freeform 75"/>
          <p:cNvSpPr>
            <a:spLocks/>
          </p:cNvSpPr>
          <p:nvPr/>
        </p:nvSpPr>
        <p:spPr bwMode="auto">
          <a:xfrm>
            <a:off x="7542213" y="1968500"/>
            <a:ext cx="423862" cy="228600"/>
          </a:xfrm>
          <a:custGeom>
            <a:avLst/>
            <a:gdLst>
              <a:gd name="T0" fmla="*/ 0 w 365"/>
              <a:gd name="T1" fmla="*/ 2147483647 h 180"/>
              <a:gd name="T2" fmla="*/ 2147483647 w 365"/>
              <a:gd name="T3" fmla="*/ 2147483647 h 180"/>
              <a:gd name="T4" fmla="*/ 2147483647 w 365"/>
              <a:gd name="T5" fmla="*/ 2147483647 h 180"/>
              <a:gd name="T6" fmla="*/ 2147483647 w 365"/>
              <a:gd name="T7" fmla="*/ 2147483647 h 180"/>
              <a:gd name="T8" fmla="*/ 2147483647 w 365"/>
              <a:gd name="T9" fmla="*/ 2147483647 h 180"/>
              <a:gd name="T10" fmla="*/ 2147483647 w 365"/>
              <a:gd name="T11" fmla="*/ 2147483647 h 180"/>
              <a:gd name="T12" fmla="*/ 2147483647 w 365"/>
              <a:gd name="T13" fmla="*/ 2147483647 h 180"/>
              <a:gd name="T14" fmla="*/ 2147483647 w 365"/>
              <a:gd name="T15" fmla="*/ 2147483647 h 180"/>
              <a:gd name="T16" fmla="*/ 2147483647 w 365"/>
              <a:gd name="T17" fmla="*/ 2147483647 h 180"/>
              <a:gd name="T18" fmla="*/ 2147483647 w 365"/>
              <a:gd name="T19" fmla="*/ 2147483647 h 180"/>
              <a:gd name="T20" fmla="*/ 2147483647 w 365"/>
              <a:gd name="T21" fmla="*/ 2147483647 h 180"/>
              <a:gd name="T22" fmla="*/ 2147483647 w 365"/>
              <a:gd name="T23" fmla="*/ 2147483647 h 180"/>
              <a:gd name="T24" fmla="*/ 2147483647 w 365"/>
              <a:gd name="T25" fmla="*/ 2147483647 h 180"/>
              <a:gd name="T26" fmla="*/ 2147483647 w 365"/>
              <a:gd name="T27" fmla="*/ 2147483647 h 180"/>
              <a:gd name="T28" fmla="*/ 2147483647 w 365"/>
              <a:gd name="T29" fmla="*/ 2147483647 h 180"/>
              <a:gd name="T30" fmla="*/ 2147483647 w 365"/>
              <a:gd name="T31" fmla="*/ 2147483647 h 180"/>
              <a:gd name="T32" fmla="*/ 2147483647 w 365"/>
              <a:gd name="T33" fmla="*/ 2147483647 h 180"/>
              <a:gd name="T34" fmla="*/ 2147483647 w 365"/>
              <a:gd name="T35" fmla="*/ 2147483647 h 180"/>
              <a:gd name="T36" fmla="*/ 2147483647 w 365"/>
              <a:gd name="T37" fmla="*/ 2147483647 h 180"/>
              <a:gd name="T38" fmla="*/ 2147483647 w 365"/>
              <a:gd name="T39" fmla="*/ 2147483647 h 180"/>
              <a:gd name="T40" fmla="*/ 2147483647 w 365"/>
              <a:gd name="T41" fmla="*/ 2147483647 h 180"/>
              <a:gd name="T42" fmla="*/ 2147483647 w 365"/>
              <a:gd name="T43" fmla="*/ 2147483647 h 180"/>
              <a:gd name="T44" fmla="*/ 2147483647 w 365"/>
              <a:gd name="T45" fmla="*/ 2147483647 h 180"/>
              <a:gd name="T46" fmla="*/ 2147483647 w 365"/>
              <a:gd name="T47" fmla="*/ 2147483647 h 180"/>
              <a:gd name="T48" fmla="*/ 2147483647 w 365"/>
              <a:gd name="T49" fmla="*/ 2147483647 h 180"/>
              <a:gd name="T50" fmla="*/ 2147483647 w 365"/>
              <a:gd name="T51" fmla="*/ 2147483647 h 180"/>
              <a:gd name="T52" fmla="*/ 2147483647 w 365"/>
              <a:gd name="T53" fmla="*/ 2147483647 h 180"/>
              <a:gd name="T54" fmla="*/ 2147483647 w 365"/>
              <a:gd name="T55" fmla="*/ 0 h 180"/>
              <a:gd name="T56" fmla="*/ 2147483647 w 365"/>
              <a:gd name="T57" fmla="*/ 2147483647 h 180"/>
              <a:gd name="T58" fmla="*/ 2147483647 w 365"/>
              <a:gd name="T59" fmla="*/ 2147483647 h 180"/>
              <a:gd name="T60" fmla="*/ 0 w 365"/>
              <a:gd name="T61" fmla="*/ 2147483647 h 180"/>
              <a:gd name="T62" fmla="*/ 0 w 365"/>
              <a:gd name="T63" fmla="*/ 2147483647 h 180"/>
              <a:gd name="T64" fmla="*/ 0 w 365"/>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chemeClr val="accent1"/>
          </a:solidFill>
          <a:ln w="9525">
            <a:solidFill>
              <a:schemeClr val="tx1"/>
            </a:solidFill>
            <a:round/>
            <a:headEnd/>
            <a:tailEnd/>
          </a:ln>
        </p:spPr>
        <p:txBody>
          <a:bodyPr/>
          <a:lstStyle/>
          <a:p>
            <a:endParaRPr lang="en-US" dirty="0"/>
          </a:p>
        </p:txBody>
      </p:sp>
      <p:sp>
        <p:nvSpPr>
          <p:cNvPr id="2124" name="Freeform 76"/>
          <p:cNvSpPr>
            <a:spLocks/>
          </p:cNvSpPr>
          <p:nvPr/>
        </p:nvSpPr>
        <p:spPr bwMode="auto">
          <a:xfrm>
            <a:off x="7446963" y="1633538"/>
            <a:ext cx="207962" cy="428625"/>
          </a:xfrm>
          <a:custGeom>
            <a:avLst/>
            <a:gdLst>
              <a:gd name="T0" fmla="*/ 2147483647 w 177"/>
              <a:gd name="T1" fmla="*/ 2147483647 h 339"/>
              <a:gd name="T2" fmla="*/ 2147483647 w 177"/>
              <a:gd name="T3" fmla="*/ 2147483647 h 339"/>
              <a:gd name="T4" fmla="*/ 2147483647 w 177"/>
              <a:gd name="T5" fmla="*/ 2147483647 h 339"/>
              <a:gd name="T6" fmla="*/ 2147483647 w 177"/>
              <a:gd name="T7" fmla="*/ 2147483647 h 339"/>
              <a:gd name="T8" fmla="*/ 2147483647 w 177"/>
              <a:gd name="T9" fmla="*/ 2147483647 h 339"/>
              <a:gd name="T10" fmla="*/ 2147483647 w 177"/>
              <a:gd name="T11" fmla="*/ 2147483647 h 339"/>
              <a:gd name="T12" fmla="*/ 2147483647 w 177"/>
              <a:gd name="T13" fmla="*/ 0 h 339"/>
              <a:gd name="T14" fmla="*/ 0 w 177"/>
              <a:gd name="T15" fmla="*/ 2147483647 h 339"/>
              <a:gd name="T16" fmla="*/ 2147483647 w 177"/>
              <a:gd name="T17" fmla="*/ 2147483647 h 339"/>
              <a:gd name="T18" fmla="*/ 2147483647 w 17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chemeClr val="accent1"/>
          </a:solidFill>
          <a:ln w="9525">
            <a:solidFill>
              <a:schemeClr val="tx1"/>
            </a:solidFill>
            <a:round/>
            <a:headEnd/>
            <a:tailEnd/>
          </a:ln>
        </p:spPr>
        <p:txBody>
          <a:bodyPr/>
          <a:lstStyle/>
          <a:p>
            <a:endParaRPr lang="en-US" dirty="0"/>
          </a:p>
        </p:txBody>
      </p:sp>
      <p:sp>
        <p:nvSpPr>
          <p:cNvPr id="2125" name="Freeform 77"/>
          <p:cNvSpPr>
            <a:spLocks/>
          </p:cNvSpPr>
          <p:nvPr/>
        </p:nvSpPr>
        <p:spPr bwMode="auto">
          <a:xfrm>
            <a:off x="7624763" y="1570038"/>
            <a:ext cx="190500" cy="469900"/>
          </a:xfrm>
          <a:custGeom>
            <a:avLst/>
            <a:gdLst>
              <a:gd name="T0" fmla="*/ 0 w 163"/>
              <a:gd name="T1" fmla="*/ 2147483647 h 371"/>
              <a:gd name="T2" fmla="*/ 2147483647 w 163"/>
              <a:gd name="T3" fmla="*/ 2147483647 h 371"/>
              <a:gd name="T4" fmla="*/ 2147483647 w 163"/>
              <a:gd name="T5" fmla="*/ 2147483647 h 371"/>
              <a:gd name="T6" fmla="*/ 2147483647 w 163"/>
              <a:gd name="T7" fmla="*/ 2147483647 h 371"/>
              <a:gd name="T8" fmla="*/ 2147483647 w 163"/>
              <a:gd name="T9" fmla="*/ 0 h 371"/>
              <a:gd name="T10" fmla="*/ 2147483647 w 163"/>
              <a:gd name="T11" fmla="*/ 2147483647 h 371"/>
              <a:gd name="T12" fmla="*/ 2147483647 w 163"/>
              <a:gd name="T13" fmla="*/ 2147483647 h 371"/>
              <a:gd name="T14" fmla="*/ 2147483647 w 163"/>
              <a:gd name="T15" fmla="*/ 2147483647 h 371"/>
              <a:gd name="T16" fmla="*/ 2147483647 w 163"/>
              <a:gd name="T17" fmla="*/ 2147483647 h 371"/>
              <a:gd name="T18" fmla="*/ 2147483647 w 163"/>
              <a:gd name="T19" fmla="*/ 2147483647 h 371"/>
              <a:gd name="T20" fmla="*/ 0 w 163"/>
              <a:gd name="T21" fmla="*/ 2147483647 h 371"/>
              <a:gd name="T22" fmla="*/ 0 w 163"/>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chemeClr val="accent1"/>
          </a:solidFill>
          <a:ln w="9525">
            <a:solidFill>
              <a:schemeClr val="tx1"/>
            </a:solidFill>
            <a:round/>
            <a:headEnd/>
            <a:tailEnd/>
          </a:ln>
        </p:spPr>
        <p:txBody>
          <a:bodyPr/>
          <a:lstStyle/>
          <a:p>
            <a:endParaRPr lang="en-US" dirty="0"/>
          </a:p>
        </p:txBody>
      </p:sp>
      <p:sp>
        <p:nvSpPr>
          <p:cNvPr id="2126" name="Freeform 78"/>
          <p:cNvSpPr>
            <a:spLocks/>
          </p:cNvSpPr>
          <p:nvPr/>
        </p:nvSpPr>
        <p:spPr bwMode="auto">
          <a:xfrm>
            <a:off x="7688263" y="1152525"/>
            <a:ext cx="465137" cy="774700"/>
          </a:xfrm>
          <a:custGeom>
            <a:avLst/>
            <a:gdLst>
              <a:gd name="T0" fmla="*/ 0 w 399"/>
              <a:gd name="T1" fmla="*/ 2147483647 h 610"/>
              <a:gd name="T2" fmla="*/ 2147483647 w 399"/>
              <a:gd name="T3" fmla="*/ 2147483647 h 610"/>
              <a:gd name="T4" fmla="*/ 2147483647 w 399"/>
              <a:gd name="T5" fmla="*/ 2147483647 h 610"/>
              <a:gd name="T6" fmla="*/ 2147483647 w 399"/>
              <a:gd name="T7" fmla="*/ 2147483647 h 610"/>
              <a:gd name="T8" fmla="*/ 2147483647 w 399"/>
              <a:gd name="T9" fmla="*/ 2147483647 h 610"/>
              <a:gd name="T10" fmla="*/ 2147483647 w 399"/>
              <a:gd name="T11" fmla="*/ 2147483647 h 610"/>
              <a:gd name="T12" fmla="*/ 2147483647 w 399"/>
              <a:gd name="T13" fmla="*/ 2147483647 h 610"/>
              <a:gd name="T14" fmla="*/ 2147483647 w 399"/>
              <a:gd name="T15" fmla="*/ 2147483647 h 610"/>
              <a:gd name="T16" fmla="*/ 2147483647 w 399"/>
              <a:gd name="T17" fmla="*/ 2147483647 h 610"/>
              <a:gd name="T18" fmla="*/ 2147483647 w 399"/>
              <a:gd name="T19" fmla="*/ 0 h 610"/>
              <a:gd name="T20" fmla="*/ 2147483647 w 399"/>
              <a:gd name="T21" fmla="*/ 2147483647 h 610"/>
              <a:gd name="T22" fmla="*/ 2147483647 w 399"/>
              <a:gd name="T23" fmla="*/ 2147483647 h 610"/>
              <a:gd name="T24" fmla="*/ 2147483647 w 399"/>
              <a:gd name="T25" fmla="*/ 2147483647 h 610"/>
              <a:gd name="T26" fmla="*/ 2147483647 w 399"/>
              <a:gd name="T27" fmla="*/ 2147483647 h 610"/>
              <a:gd name="T28" fmla="*/ 2147483647 w 399"/>
              <a:gd name="T29" fmla="*/ 2147483647 h 610"/>
              <a:gd name="T30" fmla="*/ 2147483647 w 399"/>
              <a:gd name="T31" fmla="*/ 2147483647 h 610"/>
              <a:gd name="T32" fmla="*/ 2147483647 w 399"/>
              <a:gd name="T33" fmla="*/ 2147483647 h 610"/>
              <a:gd name="T34" fmla="*/ 2147483647 w 399"/>
              <a:gd name="T35" fmla="*/ 2147483647 h 610"/>
              <a:gd name="T36" fmla="*/ 2147483647 w 399"/>
              <a:gd name="T37" fmla="*/ 2147483647 h 610"/>
              <a:gd name="T38" fmla="*/ 2147483647 w 399"/>
              <a:gd name="T39" fmla="*/ 2147483647 h 610"/>
              <a:gd name="T40" fmla="*/ 2147483647 w 399"/>
              <a:gd name="T41" fmla="*/ 2147483647 h 610"/>
              <a:gd name="T42" fmla="*/ 2147483647 w 399"/>
              <a:gd name="T43" fmla="*/ 2147483647 h 610"/>
              <a:gd name="T44" fmla="*/ 2147483647 w 399"/>
              <a:gd name="T45" fmla="*/ 2147483647 h 610"/>
              <a:gd name="T46" fmla="*/ 2147483647 w 399"/>
              <a:gd name="T47" fmla="*/ 2147483647 h 610"/>
              <a:gd name="T48" fmla="*/ 2147483647 w 399"/>
              <a:gd name="T49" fmla="*/ 2147483647 h 610"/>
              <a:gd name="T50" fmla="*/ 2147483647 w 399"/>
              <a:gd name="T51" fmla="*/ 2147483647 h 610"/>
              <a:gd name="T52" fmla="*/ 2147483647 w 399"/>
              <a:gd name="T53" fmla="*/ 2147483647 h 610"/>
              <a:gd name="T54" fmla="*/ 2147483647 w 399"/>
              <a:gd name="T55" fmla="*/ 2147483647 h 610"/>
              <a:gd name="T56" fmla="*/ 2147483647 w 399"/>
              <a:gd name="T57" fmla="*/ 2147483647 h 610"/>
              <a:gd name="T58" fmla="*/ 2147483647 w 399"/>
              <a:gd name="T59" fmla="*/ 2147483647 h 610"/>
              <a:gd name="T60" fmla="*/ 2147483647 w 399"/>
              <a:gd name="T61" fmla="*/ 2147483647 h 610"/>
              <a:gd name="T62" fmla="*/ 2147483647 w 399"/>
              <a:gd name="T63" fmla="*/ 2147483647 h 610"/>
              <a:gd name="T64" fmla="*/ 2147483647 w 399"/>
              <a:gd name="T65" fmla="*/ 2147483647 h 610"/>
              <a:gd name="T66" fmla="*/ 0 w 399"/>
              <a:gd name="T67" fmla="*/ 2147483647 h 610"/>
              <a:gd name="T68" fmla="*/ 0 w 399"/>
              <a:gd name="T69" fmla="*/ 2147483647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chemeClr val="accent1"/>
          </a:solidFill>
          <a:ln w="9525">
            <a:solidFill>
              <a:schemeClr val="tx1"/>
            </a:solidFill>
            <a:round/>
            <a:headEnd/>
            <a:tailEnd/>
          </a:ln>
        </p:spPr>
        <p:txBody>
          <a:bodyPr/>
          <a:lstStyle/>
          <a:p>
            <a:endParaRPr lang="en-US" dirty="0"/>
          </a:p>
        </p:txBody>
      </p:sp>
      <p:grpSp>
        <p:nvGrpSpPr>
          <p:cNvPr id="2127" name="Group 79"/>
          <p:cNvGrpSpPr>
            <a:grpSpLocks/>
          </p:cNvGrpSpPr>
          <p:nvPr/>
        </p:nvGrpSpPr>
        <p:grpSpPr bwMode="auto">
          <a:xfrm>
            <a:off x="0" y="644525"/>
            <a:ext cx="1600200" cy="1184275"/>
            <a:chOff x="353" y="423"/>
            <a:chExt cx="1081" cy="851"/>
          </a:xfrm>
          <a:solidFill>
            <a:schemeClr val="accent1"/>
          </a:solidFill>
        </p:grpSpPr>
        <p:sp>
          <p:nvSpPr>
            <p:cNvPr id="2" name="Freeform 80"/>
            <p:cNvSpPr>
              <a:spLocks/>
            </p:cNvSpPr>
            <p:nvPr/>
          </p:nvSpPr>
          <p:spPr bwMode="auto">
            <a:xfrm>
              <a:off x="489" y="423"/>
              <a:ext cx="945" cy="747"/>
            </a:xfrm>
            <a:custGeom>
              <a:avLst/>
              <a:gdLst>
                <a:gd name="T0" fmla="*/ 916 w 945"/>
                <a:gd name="T1" fmla="*/ 624 h 747"/>
                <a:gd name="T2" fmla="*/ 841 w 945"/>
                <a:gd name="T3" fmla="*/ 566 h 747"/>
                <a:gd name="T4" fmla="*/ 775 w 945"/>
                <a:gd name="T5" fmla="*/ 508 h 747"/>
                <a:gd name="T6" fmla="*/ 715 w 945"/>
                <a:gd name="T7" fmla="*/ 530 h 747"/>
                <a:gd name="T8" fmla="*/ 643 w 945"/>
                <a:gd name="T9" fmla="*/ 498 h 747"/>
                <a:gd name="T10" fmla="*/ 565 w 945"/>
                <a:gd name="T11" fmla="*/ 302 h 747"/>
                <a:gd name="T12" fmla="*/ 505 w 945"/>
                <a:gd name="T13" fmla="*/ 46 h 747"/>
                <a:gd name="T14" fmla="*/ 459 w 945"/>
                <a:gd name="T15" fmla="*/ 37 h 747"/>
                <a:gd name="T16" fmla="*/ 396 w 945"/>
                <a:gd name="T17" fmla="*/ 37 h 747"/>
                <a:gd name="T18" fmla="*/ 338 w 945"/>
                <a:gd name="T19" fmla="*/ 29 h 747"/>
                <a:gd name="T20" fmla="*/ 292 w 945"/>
                <a:gd name="T21" fmla="*/ 10 h 747"/>
                <a:gd name="T22" fmla="*/ 241 w 945"/>
                <a:gd name="T23" fmla="*/ 0 h 747"/>
                <a:gd name="T24" fmla="*/ 186 w 945"/>
                <a:gd name="T25" fmla="*/ 20 h 747"/>
                <a:gd name="T26" fmla="*/ 128 w 945"/>
                <a:gd name="T27" fmla="*/ 34 h 747"/>
                <a:gd name="T28" fmla="*/ 89 w 945"/>
                <a:gd name="T29" fmla="*/ 99 h 747"/>
                <a:gd name="T30" fmla="*/ 62 w 945"/>
                <a:gd name="T31" fmla="*/ 128 h 747"/>
                <a:gd name="T32" fmla="*/ 106 w 945"/>
                <a:gd name="T33" fmla="*/ 191 h 747"/>
                <a:gd name="T34" fmla="*/ 135 w 945"/>
                <a:gd name="T35" fmla="*/ 237 h 747"/>
                <a:gd name="T36" fmla="*/ 96 w 945"/>
                <a:gd name="T37" fmla="*/ 215 h 747"/>
                <a:gd name="T38" fmla="*/ 38 w 945"/>
                <a:gd name="T39" fmla="*/ 225 h 747"/>
                <a:gd name="T40" fmla="*/ 12 w 945"/>
                <a:gd name="T41" fmla="*/ 254 h 747"/>
                <a:gd name="T42" fmla="*/ 29 w 945"/>
                <a:gd name="T43" fmla="*/ 295 h 747"/>
                <a:gd name="T44" fmla="*/ 60 w 945"/>
                <a:gd name="T45" fmla="*/ 317 h 747"/>
                <a:gd name="T46" fmla="*/ 125 w 945"/>
                <a:gd name="T47" fmla="*/ 315 h 747"/>
                <a:gd name="T48" fmla="*/ 140 w 945"/>
                <a:gd name="T49" fmla="*/ 351 h 747"/>
                <a:gd name="T50" fmla="*/ 96 w 945"/>
                <a:gd name="T51" fmla="*/ 363 h 747"/>
                <a:gd name="T52" fmla="*/ 67 w 945"/>
                <a:gd name="T53" fmla="*/ 375 h 747"/>
                <a:gd name="T54" fmla="*/ 46 w 945"/>
                <a:gd name="T55" fmla="*/ 399 h 747"/>
                <a:gd name="T56" fmla="*/ 9 w 945"/>
                <a:gd name="T57" fmla="*/ 445 h 747"/>
                <a:gd name="T58" fmla="*/ 24 w 945"/>
                <a:gd name="T59" fmla="*/ 498 h 747"/>
                <a:gd name="T60" fmla="*/ 46 w 945"/>
                <a:gd name="T61" fmla="*/ 544 h 747"/>
                <a:gd name="T62" fmla="*/ 89 w 945"/>
                <a:gd name="T63" fmla="*/ 571 h 747"/>
                <a:gd name="T64" fmla="*/ 135 w 945"/>
                <a:gd name="T65" fmla="*/ 600 h 747"/>
                <a:gd name="T66" fmla="*/ 169 w 945"/>
                <a:gd name="T67" fmla="*/ 617 h 747"/>
                <a:gd name="T68" fmla="*/ 210 w 945"/>
                <a:gd name="T69" fmla="*/ 612 h 747"/>
                <a:gd name="T70" fmla="*/ 169 w 945"/>
                <a:gd name="T71" fmla="*/ 704 h 747"/>
                <a:gd name="T72" fmla="*/ 116 w 945"/>
                <a:gd name="T73" fmla="*/ 728 h 747"/>
                <a:gd name="T74" fmla="*/ 152 w 945"/>
                <a:gd name="T75" fmla="*/ 740 h 747"/>
                <a:gd name="T76" fmla="*/ 212 w 945"/>
                <a:gd name="T77" fmla="*/ 699 h 747"/>
                <a:gd name="T78" fmla="*/ 246 w 945"/>
                <a:gd name="T79" fmla="*/ 672 h 747"/>
                <a:gd name="T80" fmla="*/ 290 w 945"/>
                <a:gd name="T81" fmla="*/ 641 h 747"/>
                <a:gd name="T82" fmla="*/ 311 w 945"/>
                <a:gd name="T83" fmla="*/ 617 h 747"/>
                <a:gd name="T84" fmla="*/ 302 w 945"/>
                <a:gd name="T85" fmla="*/ 576 h 747"/>
                <a:gd name="T86" fmla="*/ 345 w 945"/>
                <a:gd name="T87" fmla="*/ 505 h 747"/>
                <a:gd name="T88" fmla="*/ 357 w 945"/>
                <a:gd name="T89" fmla="*/ 520 h 747"/>
                <a:gd name="T90" fmla="*/ 343 w 945"/>
                <a:gd name="T91" fmla="*/ 580 h 747"/>
                <a:gd name="T92" fmla="*/ 391 w 945"/>
                <a:gd name="T93" fmla="*/ 559 h 747"/>
                <a:gd name="T94" fmla="*/ 427 w 945"/>
                <a:gd name="T95" fmla="*/ 534 h 747"/>
                <a:gd name="T96" fmla="*/ 435 w 945"/>
                <a:gd name="T97" fmla="*/ 501 h 747"/>
                <a:gd name="T98" fmla="*/ 493 w 945"/>
                <a:gd name="T99" fmla="*/ 510 h 747"/>
                <a:gd name="T100" fmla="*/ 558 w 945"/>
                <a:gd name="T101" fmla="*/ 520 h 747"/>
                <a:gd name="T102" fmla="*/ 633 w 945"/>
                <a:gd name="T103" fmla="*/ 525 h 747"/>
                <a:gd name="T104" fmla="*/ 688 w 945"/>
                <a:gd name="T105" fmla="*/ 547 h 747"/>
                <a:gd name="T106" fmla="*/ 732 w 945"/>
                <a:gd name="T107" fmla="*/ 568 h 747"/>
                <a:gd name="T108" fmla="*/ 766 w 945"/>
                <a:gd name="T109" fmla="*/ 551 h 747"/>
                <a:gd name="T110" fmla="*/ 833 w 945"/>
                <a:gd name="T111" fmla="*/ 595 h 747"/>
                <a:gd name="T112" fmla="*/ 884 w 945"/>
                <a:gd name="T113" fmla="*/ 636 h 747"/>
                <a:gd name="T114" fmla="*/ 930 w 945"/>
                <a:gd name="T115" fmla="*/ 679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747"/>
                <a:gd name="T176" fmla="*/ 945 w 945"/>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747">
                  <a:moveTo>
                    <a:pt x="930" y="679"/>
                  </a:moveTo>
                  <a:lnTo>
                    <a:pt x="935" y="677"/>
                  </a:lnTo>
                  <a:lnTo>
                    <a:pt x="942" y="667"/>
                  </a:lnTo>
                  <a:lnTo>
                    <a:pt x="945" y="653"/>
                  </a:lnTo>
                  <a:lnTo>
                    <a:pt x="933" y="636"/>
                  </a:lnTo>
                  <a:lnTo>
                    <a:pt x="916" y="624"/>
                  </a:lnTo>
                  <a:lnTo>
                    <a:pt x="904" y="617"/>
                  </a:lnTo>
                  <a:lnTo>
                    <a:pt x="896" y="614"/>
                  </a:lnTo>
                  <a:lnTo>
                    <a:pt x="887" y="609"/>
                  </a:lnTo>
                  <a:lnTo>
                    <a:pt x="875" y="597"/>
                  </a:lnTo>
                  <a:lnTo>
                    <a:pt x="855" y="583"/>
                  </a:lnTo>
                  <a:lnTo>
                    <a:pt x="841" y="566"/>
                  </a:lnTo>
                  <a:lnTo>
                    <a:pt x="831" y="551"/>
                  </a:lnTo>
                  <a:lnTo>
                    <a:pt x="826" y="544"/>
                  </a:lnTo>
                  <a:lnTo>
                    <a:pt x="817" y="534"/>
                  </a:lnTo>
                  <a:lnTo>
                    <a:pt x="804" y="525"/>
                  </a:lnTo>
                  <a:lnTo>
                    <a:pt x="790" y="515"/>
                  </a:lnTo>
                  <a:lnTo>
                    <a:pt x="775" y="508"/>
                  </a:lnTo>
                  <a:lnTo>
                    <a:pt x="763" y="501"/>
                  </a:lnTo>
                  <a:lnTo>
                    <a:pt x="754" y="498"/>
                  </a:lnTo>
                  <a:lnTo>
                    <a:pt x="746" y="498"/>
                  </a:lnTo>
                  <a:lnTo>
                    <a:pt x="739" y="505"/>
                  </a:lnTo>
                  <a:lnTo>
                    <a:pt x="727" y="518"/>
                  </a:lnTo>
                  <a:lnTo>
                    <a:pt x="715" y="530"/>
                  </a:lnTo>
                  <a:lnTo>
                    <a:pt x="703" y="534"/>
                  </a:lnTo>
                  <a:lnTo>
                    <a:pt x="691" y="527"/>
                  </a:lnTo>
                  <a:lnTo>
                    <a:pt x="679" y="513"/>
                  </a:lnTo>
                  <a:lnTo>
                    <a:pt x="667" y="501"/>
                  </a:lnTo>
                  <a:lnTo>
                    <a:pt x="655" y="496"/>
                  </a:lnTo>
                  <a:lnTo>
                    <a:pt x="643" y="498"/>
                  </a:lnTo>
                  <a:lnTo>
                    <a:pt x="628" y="503"/>
                  </a:lnTo>
                  <a:lnTo>
                    <a:pt x="616" y="503"/>
                  </a:lnTo>
                  <a:lnTo>
                    <a:pt x="609" y="496"/>
                  </a:lnTo>
                  <a:lnTo>
                    <a:pt x="599" y="457"/>
                  </a:lnTo>
                  <a:lnTo>
                    <a:pt x="582" y="382"/>
                  </a:lnTo>
                  <a:lnTo>
                    <a:pt x="565" y="302"/>
                  </a:lnTo>
                  <a:lnTo>
                    <a:pt x="553" y="247"/>
                  </a:lnTo>
                  <a:lnTo>
                    <a:pt x="541" y="196"/>
                  </a:lnTo>
                  <a:lnTo>
                    <a:pt x="526" y="128"/>
                  </a:lnTo>
                  <a:lnTo>
                    <a:pt x="512" y="70"/>
                  </a:lnTo>
                  <a:lnTo>
                    <a:pt x="507" y="46"/>
                  </a:lnTo>
                  <a:lnTo>
                    <a:pt x="505" y="46"/>
                  </a:lnTo>
                  <a:lnTo>
                    <a:pt x="497" y="46"/>
                  </a:lnTo>
                  <a:lnTo>
                    <a:pt x="490" y="46"/>
                  </a:lnTo>
                  <a:lnTo>
                    <a:pt x="481" y="44"/>
                  </a:lnTo>
                  <a:lnTo>
                    <a:pt x="473" y="39"/>
                  </a:lnTo>
                  <a:lnTo>
                    <a:pt x="466" y="37"/>
                  </a:lnTo>
                  <a:lnTo>
                    <a:pt x="459" y="37"/>
                  </a:lnTo>
                  <a:lnTo>
                    <a:pt x="447" y="37"/>
                  </a:lnTo>
                  <a:lnTo>
                    <a:pt x="439" y="37"/>
                  </a:lnTo>
                  <a:lnTo>
                    <a:pt x="430" y="37"/>
                  </a:lnTo>
                  <a:lnTo>
                    <a:pt x="420" y="37"/>
                  </a:lnTo>
                  <a:lnTo>
                    <a:pt x="408" y="37"/>
                  </a:lnTo>
                  <a:lnTo>
                    <a:pt x="396" y="37"/>
                  </a:lnTo>
                  <a:lnTo>
                    <a:pt x="384" y="37"/>
                  </a:lnTo>
                  <a:lnTo>
                    <a:pt x="374" y="34"/>
                  </a:lnTo>
                  <a:lnTo>
                    <a:pt x="365" y="32"/>
                  </a:lnTo>
                  <a:lnTo>
                    <a:pt x="352" y="27"/>
                  </a:lnTo>
                  <a:lnTo>
                    <a:pt x="345" y="27"/>
                  </a:lnTo>
                  <a:lnTo>
                    <a:pt x="338" y="29"/>
                  </a:lnTo>
                  <a:lnTo>
                    <a:pt x="331" y="32"/>
                  </a:lnTo>
                  <a:lnTo>
                    <a:pt x="323" y="32"/>
                  </a:lnTo>
                  <a:lnTo>
                    <a:pt x="319" y="27"/>
                  </a:lnTo>
                  <a:lnTo>
                    <a:pt x="314" y="22"/>
                  </a:lnTo>
                  <a:lnTo>
                    <a:pt x="302" y="15"/>
                  </a:lnTo>
                  <a:lnTo>
                    <a:pt x="292" y="10"/>
                  </a:lnTo>
                  <a:lnTo>
                    <a:pt x="292" y="5"/>
                  </a:lnTo>
                  <a:lnTo>
                    <a:pt x="290" y="5"/>
                  </a:lnTo>
                  <a:lnTo>
                    <a:pt x="280" y="5"/>
                  </a:lnTo>
                  <a:lnTo>
                    <a:pt x="265" y="5"/>
                  </a:lnTo>
                  <a:lnTo>
                    <a:pt x="253" y="3"/>
                  </a:lnTo>
                  <a:lnTo>
                    <a:pt x="241" y="0"/>
                  </a:lnTo>
                  <a:lnTo>
                    <a:pt x="234" y="3"/>
                  </a:lnTo>
                  <a:lnTo>
                    <a:pt x="227" y="8"/>
                  </a:lnTo>
                  <a:lnTo>
                    <a:pt x="222" y="10"/>
                  </a:lnTo>
                  <a:lnTo>
                    <a:pt x="212" y="12"/>
                  </a:lnTo>
                  <a:lnTo>
                    <a:pt x="200" y="15"/>
                  </a:lnTo>
                  <a:lnTo>
                    <a:pt x="186" y="20"/>
                  </a:lnTo>
                  <a:lnTo>
                    <a:pt x="174" y="25"/>
                  </a:lnTo>
                  <a:lnTo>
                    <a:pt x="164" y="29"/>
                  </a:lnTo>
                  <a:lnTo>
                    <a:pt x="154" y="32"/>
                  </a:lnTo>
                  <a:lnTo>
                    <a:pt x="142" y="32"/>
                  </a:lnTo>
                  <a:lnTo>
                    <a:pt x="135" y="29"/>
                  </a:lnTo>
                  <a:lnTo>
                    <a:pt x="128" y="34"/>
                  </a:lnTo>
                  <a:lnTo>
                    <a:pt x="125" y="49"/>
                  </a:lnTo>
                  <a:lnTo>
                    <a:pt x="123" y="68"/>
                  </a:lnTo>
                  <a:lnTo>
                    <a:pt x="123" y="85"/>
                  </a:lnTo>
                  <a:lnTo>
                    <a:pt x="116" y="95"/>
                  </a:lnTo>
                  <a:lnTo>
                    <a:pt x="104" y="99"/>
                  </a:lnTo>
                  <a:lnTo>
                    <a:pt x="89" y="99"/>
                  </a:lnTo>
                  <a:lnTo>
                    <a:pt x="79" y="102"/>
                  </a:lnTo>
                  <a:lnTo>
                    <a:pt x="72" y="104"/>
                  </a:lnTo>
                  <a:lnTo>
                    <a:pt x="65" y="109"/>
                  </a:lnTo>
                  <a:lnTo>
                    <a:pt x="60" y="114"/>
                  </a:lnTo>
                  <a:lnTo>
                    <a:pt x="60" y="121"/>
                  </a:lnTo>
                  <a:lnTo>
                    <a:pt x="62" y="128"/>
                  </a:lnTo>
                  <a:lnTo>
                    <a:pt x="67" y="136"/>
                  </a:lnTo>
                  <a:lnTo>
                    <a:pt x="77" y="143"/>
                  </a:lnTo>
                  <a:lnTo>
                    <a:pt x="87" y="153"/>
                  </a:lnTo>
                  <a:lnTo>
                    <a:pt x="96" y="165"/>
                  </a:lnTo>
                  <a:lnTo>
                    <a:pt x="101" y="179"/>
                  </a:lnTo>
                  <a:lnTo>
                    <a:pt x="106" y="191"/>
                  </a:lnTo>
                  <a:lnTo>
                    <a:pt x="116" y="194"/>
                  </a:lnTo>
                  <a:lnTo>
                    <a:pt x="123" y="196"/>
                  </a:lnTo>
                  <a:lnTo>
                    <a:pt x="128" y="203"/>
                  </a:lnTo>
                  <a:lnTo>
                    <a:pt x="133" y="215"/>
                  </a:lnTo>
                  <a:lnTo>
                    <a:pt x="135" y="230"/>
                  </a:lnTo>
                  <a:lnTo>
                    <a:pt x="135" y="237"/>
                  </a:lnTo>
                  <a:lnTo>
                    <a:pt x="128" y="242"/>
                  </a:lnTo>
                  <a:lnTo>
                    <a:pt x="120" y="240"/>
                  </a:lnTo>
                  <a:lnTo>
                    <a:pt x="113" y="235"/>
                  </a:lnTo>
                  <a:lnTo>
                    <a:pt x="106" y="230"/>
                  </a:lnTo>
                  <a:lnTo>
                    <a:pt x="101" y="223"/>
                  </a:lnTo>
                  <a:lnTo>
                    <a:pt x="96" y="215"/>
                  </a:lnTo>
                  <a:lnTo>
                    <a:pt x="94" y="211"/>
                  </a:lnTo>
                  <a:lnTo>
                    <a:pt x="89" y="208"/>
                  </a:lnTo>
                  <a:lnTo>
                    <a:pt x="79" y="211"/>
                  </a:lnTo>
                  <a:lnTo>
                    <a:pt x="65" y="215"/>
                  </a:lnTo>
                  <a:lnTo>
                    <a:pt x="53" y="220"/>
                  </a:lnTo>
                  <a:lnTo>
                    <a:pt x="38" y="225"/>
                  </a:lnTo>
                  <a:lnTo>
                    <a:pt x="24" y="230"/>
                  </a:lnTo>
                  <a:lnTo>
                    <a:pt x="12" y="232"/>
                  </a:lnTo>
                  <a:lnTo>
                    <a:pt x="2" y="240"/>
                  </a:lnTo>
                  <a:lnTo>
                    <a:pt x="0" y="244"/>
                  </a:lnTo>
                  <a:lnTo>
                    <a:pt x="2" y="249"/>
                  </a:lnTo>
                  <a:lnTo>
                    <a:pt x="12" y="254"/>
                  </a:lnTo>
                  <a:lnTo>
                    <a:pt x="21" y="259"/>
                  </a:lnTo>
                  <a:lnTo>
                    <a:pt x="31" y="264"/>
                  </a:lnTo>
                  <a:lnTo>
                    <a:pt x="31" y="271"/>
                  </a:lnTo>
                  <a:lnTo>
                    <a:pt x="26" y="281"/>
                  </a:lnTo>
                  <a:lnTo>
                    <a:pt x="26" y="288"/>
                  </a:lnTo>
                  <a:lnTo>
                    <a:pt x="29" y="295"/>
                  </a:lnTo>
                  <a:lnTo>
                    <a:pt x="33" y="307"/>
                  </a:lnTo>
                  <a:lnTo>
                    <a:pt x="36" y="317"/>
                  </a:lnTo>
                  <a:lnTo>
                    <a:pt x="38" y="324"/>
                  </a:lnTo>
                  <a:lnTo>
                    <a:pt x="43" y="327"/>
                  </a:lnTo>
                  <a:lnTo>
                    <a:pt x="50" y="322"/>
                  </a:lnTo>
                  <a:lnTo>
                    <a:pt x="60" y="317"/>
                  </a:lnTo>
                  <a:lnTo>
                    <a:pt x="70" y="315"/>
                  </a:lnTo>
                  <a:lnTo>
                    <a:pt x="77" y="312"/>
                  </a:lnTo>
                  <a:lnTo>
                    <a:pt x="87" y="315"/>
                  </a:lnTo>
                  <a:lnTo>
                    <a:pt x="99" y="317"/>
                  </a:lnTo>
                  <a:lnTo>
                    <a:pt x="111" y="315"/>
                  </a:lnTo>
                  <a:lnTo>
                    <a:pt x="125" y="315"/>
                  </a:lnTo>
                  <a:lnTo>
                    <a:pt x="135" y="315"/>
                  </a:lnTo>
                  <a:lnTo>
                    <a:pt x="137" y="319"/>
                  </a:lnTo>
                  <a:lnTo>
                    <a:pt x="135" y="327"/>
                  </a:lnTo>
                  <a:lnTo>
                    <a:pt x="133" y="336"/>
                  </a:lnTo>
                  <a:lnTo>
                    <a:pt x="135" y="344"/>
                  </a:lnTo>
                  <a:lnTo>
                    <a:pt x="140" y="351"/>
                  </a:lnTo>
                  <a:lnTo>
                    <a:pt x="137" y="360"/>
                  </a:lnTo>
                  <a:lnTo>
                    <a:pt x="133" y="368"/>
                  </a:lnTo>
                  <a:lnTo>
                    <a:pt x="125" y="370"/>
                  </a:lnTo>
                  <a:lnTo>
                    <a:pt x="116" y="368"/>
                  </a:lnTo>
                  <a:lnTo>
                    <a:pt x="106" y="365"/>
                  </a:lnTo>
                  <a:lnTo>
                    <a:pt x="96" y="363"/>
                  </a:lnTo>
                  <a:lnTo>
                    <a:pt x="94" y="370"/>
                  </a:lnTo>
                  <a:lnTo>
                    <a:pt x="89" y="377"/>
                  </a:lnTo>
                  <a:lnTo>
                    <a:pt x="82" y="380"/>
                  </a:lnTo>
                  <a:lnTo>
                    <a:pt x="72" y="377"/>
                  </a:lnTo>
                  <a:lnTo>
                    <a:pt x="67" y="375"/>
                  </a:lnTo>
                  <a:lnTo>
                    <a:pt x="65" y="373"/>
                  </a:lnTo>
                  <a:lnTo>
                    <a:pt x="60" y="375"/>
                  </a:lnTo>
                  <a:lnTo>
                    <a:pt x="50" y="380"/>
                  </a:lnTo>
                  <a:lnTo>
                    <a:pt x="46" y="387"/>
                  </a:lnTo>
                  <a:lnTo>
                    <a:pt x="46" y="392"/>
                  </a:lnTo>
                  <a:lnTo>
                    <a:pt x="46" y="399"/>
                  </a:lnTo>
                  <a:lnTo>
                    <a:pt x="33" y="409"/>
                  </a:lnTo>
                  <a:lnTo>
                    <a:pt x="19" y="418"/>
                  </a:lnTo>
                  <a:lnTo>
                    <a:pt x="14" y="423"/>
                  </a:lnTo>
                  <a:lnTo>
                    <a:pt x="14" y="428"/>
                  </a:lnTo>
                  <a:lnTo>
                    <a:pt x="12" y="435"/>
                  </a:lnTo>
                  <a:lnTo>
                    <a:pt x="9" y="445"/>
                  </a:lnTo>
                  <a:lnTo>
                    <a:pt x="9" y="455"/>
                  </a:lnTo>
                  <a:lnTo>
                    <a:pt x="12" y="467"/>
                  </a:lnTo>
                  <a:lnTo>
                    <a:pt x="17" y="474"/>
                  </a:lnTo>
                  <a:lnTo>
                    <a:pt x="21" y="481"/>
                  </a:lnTo>
                  <a:lnTo>
                    <a:pt x="24" y="491"/>
                  </a:lnTo>
                  <a:lnTo>
                    <a:pt x="24" y="498"/>
                  </a:lnTo>
                  <a:lnTo>
                    <a:pt x="24" y="501"/>
                  </a:lnTo>
                  <a:lnTo>
                    <a:pt x="31" y="525"/>
                  </a:lnTo>
                  <a:lnTo>
                    <a:pt x="31" y="527"/>
                  </a:lnTo>
                  <a:lnTo>
                    <a:pt x="33" y="534"/>
                  </a:lnTo>
                  <a:lnTo>
                    <a:pt x="38" y="539"/>
                  </a:lnTo>
                  <a:lnTo>
                    <a:pt x="46" y="544"/>
                  </a:lnTo>
                  <a:lnTo>
                    <a:pt x="60" y="547"/>
                  </a:lnTo>
                  <a:lnTo>
                    <a:pt x="75" y="547"/>
                  </a:lnTo>
                  <a:lnTo>
                    <a:pt x="87" y="547"/>
                  </a:lnTo>
                  <a:lnTo>
                    <a:pt x="91" y="547"/>
                  </a:lnTo>
                  <a:lnTo>
                    <a:pt x="91" y="554"/>
                  </a:lnTo>
                  <a:lnTo>
                    <a:pt x="89" y="571"/>
                  </a:lnTo>
                  <a:lnTo>
                    <a:pt x="91" y="588"/>
                  </a:lnTo>
                  <a:lnTo>
                    <a:pt x="94" y="602"/>
                  </a:lnTo>
                  <a:lnTo>
                    <a:pt x="104" y="605"/>
                  </a:lnTo>
                  <a:lnTo>
                    <a:pt x="113" y="602"/>
                  </a:lnTo>
                  <a:lnTo>
                    <a:pt x="125" y="597"/>
                  </a:lnTo>
                  <a:lnTo>
                    <a:pt x="135" y="600"/>
                  </a:lnTo>
                  <a:lnTo>
                    <a:pt x="145" y="609"/>
                  </a:lnTo>
                  <a:lnTo>
                    <a:pt x="154" y="617"/>
                  </a:lnTo>
                  <a:lnTo>
                    <a:pt x="164" y="626"/>
                  </a:lnTo>
                  <a:lnTo>
                    <a:pt x="166" y="629"/>
                  </a:lnTo>
                  <a:lnTo>
                    <a:pt x="166" y="624"/>
                  </a:lnTo>
                  <a:lnTo>
                    <a:pt x="169" y="617"/>
                  </a:lnTo>
                  <a:lnTo>
                    <a:pt x="174" y="609"/>
                  </a:lnTo>
                  <a:lnTo>
                    <a:pt x="181" y="609"/>
                  </a:lnTo>
                  <a:lnTo>
                    <a:pt x="193" y="609"/>
                  </a:lnTo>
                  <a:lnTo>
                    <a:pt x="203" y="607"/>
                  </a:lnTo>
                  <a:lnTo>
                    <a:pt x="210" y="607"/>
                  </a:lnTo>
                  <a:lnTo>
                    <a:pt x="210" y="612"/>
                  </a:lnTo>
                  <a:lnTo>
                    <a:pt x="205" y="624"/>
                  </a:lnTo>
                  <a:lnTo>
                    <a:pt x="203" y="641"/>
                  </a:lnTo>
                  <a:lnTo>
                    <a:pt x="198" y="660"/>
                  </a:lnTo>
                  <a:lnTo>
                    <a:pt x="188" y="677"/>
                  </a:lnTo>
                  <a:lnTo>
                    <a:pt x="176" y="691"/>
                  </a:lnTo>
                  <a:lnTo>
                    <a:pt x="169" y="704"/>
                  </a:lnTo>
                  <a:lnTo>
                    <a:pt x="164" y="713"/>
                  </a:lnTo>
                  <a:lnTo>
                    <a:pt x="157" y="718"/>
                  </a:lnTo>
                  <a:lnTo>
                    <a:pt x="147" y="718"/>
                  </a:lnTo>
                  <a:lnTo>
                    <a:pt x="135" y="718"/>
                  </a:lnTo>
                  <a:lnTo>
                    <a:pt x="123" y="723"/>
                  </a:lnTo>
                  <a:lnTo>
                    <a:pt x="116" y="728"/>
                  </a:lnTo>
                  <a:lnTo>
                    <a:pt x="116" y="735"/>
                  </a:lnTo>
                  <a:lnTo>
                    <a:pt x="120" y="742"/>
                  </a:lnTo>
                  <a:lnTo>
                    <a:pt x="128" y="747"/>
                  </a:lnTo>
                  <a:lnTo>
                    <a:pt x="135" y="747"/>
                  </a:lnTo>
                  <a:lnTo>
                    <a:pt x="142" y="745"/>
                  </a:lnTo>
                  <a:lnTo>
                    <a:pt x="152" y="740"/>
                  </a:lnTo>
                  <a:lnTo>
                    <a:pt x="162" y="733"/>
                  </a:lnTo>
                  <a:lnTo>
                    <a:pt x="176" y="728"/>
                  </a:lnTo>
                  <a:lnTo>
                    <a:pt x="188" y="720"/>
                  </a:lnTo>
                  <a:lnTo>
                    <a:pt x="198" y="711"/>
                  </a:lnTo>
                  <a:lnTo>
                    <a:pt x="205" y="704"/>
                  </a:lnTo>
                  <a:lnTo>
                    <a:pt x="212" y="699"/>
                  </a:lnTo>
                  <a:lnTo>
                    <a:pt x="222" y="699"/>
                  </a:lnTo>
                  <a:lnTo>
                    <a:pt x="229" y="701"/>
                  </a:lnTo>
                  <a:lnTo>
                    <a:pt x="236" y="699"/>
                  </a:lnTo>
                  <a:lnTo>
                    <a:pt x="241" y="691"/>
                  </a:lnTo>
                  <a:lnTo>
                    <a:pt x="244" y="682"/>
                  </a:lnTo>
                  <a:lnTo>
                    <a:pt x="246" y="672"/>
                  </a:lnTo>
                  <a:lnTo>
                    <a:pt x="249" y="667"/>
                  </a:lnTo>
                  <a:lnTo>
                    <a:pt x="253" y="662"/>
                  </a:lnTo>
                  <a:lnTo>
                    <a:pt x="263" y="655"/>
                  </a:lnTo>
                  <a:lnTo>
                    <a:pt x="275" y="648"/>
                  </a:lnTo>
                  <a:lnTo>
                    <a:pt x="285" y="643"/>
                  </a:lnTo>
                  <a:lnTo>
                    <a:pt x="290" y="641"/>
                  </a:lnTo>
                  <a:lnTo>
                    <a:pt x="290" y="638"/>
                  </a:lnTo>
                  <a:lnTo>
                    <a:pt x="287" y="633"/>
                  </a:lnTo>
                  <a:lnTo>
                    <a:pt x="290" y="629"/>
                  </a:lnTo>
                  <a:lnTo>
                    <a:pt x="297" y="624"/>
                  </a:lnTo>
                  <a:lnTo>
                    <a:pt x="304" y="621"/>
                  </a:lnTo>
                  <a:lnTo>
                    <a:pt x="311" y="617"/>
                  </a:lnTo>
                  <a:lnTo>
                    <a:pt x="314" y="609"/>
                  </a:lnTo>
                  <a:lnTo>
                    <a:pt x="311" y="602"/>
                  </a:lnTo>
                  <a:lnTo>
                    <a:pt x="307" y="595"/>
                  </a:lnTo>
                  <a:lnTo>
                    <a:pt x="299" y="590"/>
                  </a:lnTo>
                  <a:lnTo>
                    <a:pt x="299" y="583"/>
                  </a:lnTo>
                  <a:lnTo>
                    <a:pt x="302" y="576"/>
                  </a:lnTo>
                  <a:lnTo>
                    <a:pt x="307" y="568"/>
                  </a:lnTo>
                  <a:lnTo>
                    <a:pt x="311" y="563"/>
                  </a:lnTo>
                  <a:lnTo>
                    <a:pt x="316" y="556"/>
                  </a:lnTo>
                  <a:lnTo>
                    <a:pt x="323" y="542"/>
                  </a:lnTo>
                  <a:lnTo>
                    <a:pt x="333" y="522"/>
                  </a:lnTo>
                  <a:lnTo>
                    <a:pt x="345" y="505"/>
                  </a:lnTo>
                  <a:lnTo>
                    <a:pt x="355" y="493"/>
                  </a:lnTo>
                  <a:lnTo>
                    <a:pt x="367" y="491"/>
                  </a:lnTo>
                  <a:lnTo>
                    <a:pt x="372" y="496"/>
                  </a:lnTo>
                  <a:lnTo>
                    <a:pt x="369" y="503"/>
                  </a:lnTo>
                  <a:lnTo>
                    <a:pt x="365" y="510"/>
                  </a:lnTo>
                  <a:lnTo>
                    <a:pt x="357" y="520"/>
                  </a:lnTo>
                  <a:lnTo>
                    <a:pt x="352" y="532"/>
                  </a:lnTo>
                  <a:lnTo>
                    <a:pt x="350" y="547"/>
                  </a:lnTo>
                  <a:lnTo>
                    <a:pt x="348" y="561"/>
                  </a:lnTo>
                  <a:lnTo>
                    <a:pt x="345" y="566"/>
                  </a:lnTo>
                  <a:lnTo>
                    <a:pt x="343" y="571"/>
                  </a:lnTo>
                  <a:lnTo>
                    <a:pt x="343" y="580"/>
                  </a:lnTo>
                  <a:lnTo>
                    <a:pt x="345" y="588"/>
                  </a:lnTo>
                  <a:lnTo>
                    <a:pt x="352" y="588"/>
                  </a:lnTo>
                  <a:lnTo>
                    <a:pt x="362" y="580"/>
                  </a:lnTo>
                  <a:lnTo>
                    <a:pt x="374" y="573"/>
                  </a:lnTo>
                  <a:lnTo>
                    <a:pt x="384" y="566"/>
                  </a:lnTo>
                  <a:lnTo>
                    <a:pt x="391" y="559"/>
                  </a:lnTo>
                  <a:lnTo>
                    <a:pt x="396" y="554"/>
                  </a:lnTo>
                  <a:lnTo>
                    <a:pt x="396" y="551"/>
                  </a:lnTo>
                  <a:lnTo>
                    <a:pt x="401" y="547"/>
                  </a:lnTo>
                  <a:lnTo>
                    <a:pt x="408" y="547"/>
                  </a:lnTo>
                  <a:lnTo>
                    <a:pt x="418" y="544"/>
                  </a:lnTo>
                  <a:lnTo>
                    <a:pt x="427" y="534"/>
                  </a:lnTo>
                  <a:lnTo>
                    <a:pt x="432" y="527"/>
                  </a:lnTo>
                  <a:lnTo>
                    <a:pt x="435" y="525"/>
                  </a:lnTo>
                  <a:lnTo>
                    <a:pt x="432" y="522"/>
                  </a:lnTo>
                  <a:lnTo>
                    <a:pt x="427" y="515"/>
                  </a:lnTo>
                  <a:lnTo>
                    <a:pt x="427" y="508"/>
                  </a:lnTo>
                  <a:lnTo>
                    <a:pt x="435" y="501"/>
                  </a:lnTo>
                  <a:lnTo>
                    <a:pt x="447" y="498"/>
                  </a:lnTo>
                  <a:lnTo>
                    <a:pt x="459" y="498"/>
                  </a:lnTo>
                  <a:lnTo>
                    <a:pt x="468" y="501"/>
                  </a:lnTo>
                  <a:lnTo>
                    <a:pt x="476" y="503"/>
                  </a:lnTo>
                  <a:lnTo>
                    <a:pt x="483" y="508"/>
                  </a:lnTo>
                  <a:lnTo>
                    <a:pt x="493" y="510"/>
                  </a:lnTo>
                  <a:lnTo>
                    <a:pt x="507" y="515"/>
                  </a:lnTo>
                  <a:lnTo>
                    <a:pt x="524" y="520"/>
                  </a:lnTo>
                  <a:lnTo>
                    <a:pt x="539" y="522"/>
                  </a:lnTo>
                  <a:lnTo>
                    <a:pt x="546" y="522"/>
                  </a:lnTo>
                  <a:lnTo>
                    <a:pt x="551" y="520"/>
                  </a:lnTo>
                  <a:lnTo>
                    <a:pt x="558" y="520"/>
                  </a:lnTo>
                  <a:lnTo>
                    <a:pt x="568" y="520"/>
                  </a:lnTo>
                  <a:lnTo>
                    <a:pt x="577" y="522"/>
                  </a:lnTo>
                  <a:lnTo>
                    <a:pt x="587" y="525"/>
                  </a:lnTo>
                  <a:lnTo>
                    <a:pt x="604" y="525"/>
                  </a:lnTo>
                  <a:lnTo>
                    <a:pt x="621" y="525"/>
                  </a:lnTo>
                  <a:lnTo>
                    <a:pt x="633" y="525"/>
                  </a:lnTo>
                  <a:lnTo>
                    <a:pt x="643" y="527"/>
                  </a:lnTo>
                  <a:lnTo>
                    <a:pt x="652" y="534"/>
                  </a:lnTo>
                  <a:lnTo>
                    <a:pt x="664" y="542"/>
                  </a:lnTo>
                  <a:lnTo>
                    <a:pt x="676" y="544"/>
                  </a:lnTo>
                  <a:lnTo>
                    <a:pt x="686" y="547"/>
                  </a:lnTo>
                  <a:lnTo>
                    <a:pt x="688" y="547"/>
                  </a:lnTo>
                  <a:lnTo>
                    <a:pt x="691" y="549"/>
                  </a:lnTo>
                  <a:lnTo>
                    <a:pt x="693" y="551"/>
                  </a:lnTo>
                  <a:lnTo>
                    <a:pt x="701" y="559"/>
                  </a:lnTo>
                  <a:lnTo>
                    <a:pt x="710" y="563"/>
                  </a:lnTo>
                  <a:lnTo>
                    <a:pt x="722" y="566"/>
                  </a:lnTo>
                  <a:lnTo>
                    <a:pt x="732" y="568"/>
                  </a:lnTo>
                  <a:lnTo>
                    <a:pt x="739" y="568"/>
                  </a:lnTo>
                  <a:lnTo>
                    <a:pt x="744" y="563"/>
                  </a:lnTo>
                  <a:lnTo>
                    <a:pt x="746" y="556"/>
                  </a:lnTo>
                  <a:lnTo>
                    <a:pt x="749" y="549"/>
                  </a:lnTo>
                  <a:lnTo>
                    <a:pt x="754" y="549"/>
                  </a:lnTo>
                  <a:lnTo>
                    <a:pt x="766" y="551"/>
                  </a:lnTo>
                  <a:lnTo>
                    <a:pt x="780" y="556"/>
                  </a:lnTo>
                  <a:lnTo>
                    <a:pt x="792" y="559"/>
                  </a:lnTo>
                  <a:lnTo>
                    <a:pt x="804" y="563"/>
                  </a:lnTo>
                  <a:lnTo>
                    <a:pt x="814" y="573"/>
                  </a:lnTo>
                  <a:lnTo>
                    <a:pt x="824" y="585"/>
                  </a:lnTo>
                  <a:lnTo>
                    <a:pt x="833" y="595"/>
                  </a:lnTo>
                  <a:lnTo>
                    <a:pt x="841" y="600"/>
                  </a:lnTo>
                  <a:lnTo>
                    <a:pt x="843" y="602"/>
                  </a:lnTo>
                  <a:lnTo>
                    <a:pt x="865" y="624"/>
                  </a:lnTo>
                  <a:lnTo>
                    <a:pt x="877" y="636"/>
                  </a:lnTo>
                  <a:lnTo>
                    <a:pt x="879" y="636"/>
                  </a:lnTo>
                  <a:lnTo>
                    <a:pt x="884" y="636"/>
                  </a:lnTo>
                  <a:lnTo>
                    <a:pt x="889" y="638"/>
                  </a:lnTo>
                  <a:lnTo>
                    <a:pt x="896" y="643"/>
                  </a:lnTo>
                  <a:lnTo>
                    <a:pt x="906" y="653"/>
                  </a:lnTo>
                  <a:lnTo>
                    <a:pt x="918" y="665"/>
                  </a:lnTo>
                  <a:lnTo>
                    <a:pt x="925" y="675"/>
                  </a:lnTo>
                  <a:lnTo>
                    <a:pt x="930" y="679"/>
                  </a:lnTo>
                  <a:close/>
                </a:path>
              </a:pathLst>
            </a:custGeom>
            <a:grpFill/>
            <a:ln w="9525">
              <a:solidFill>
                <a:schemeClr val="tx1"/>
              </a:solidFill>
              <a:round/>
              <a:headEnd/>
              <a:tailEnd/>
            </a:ln>
          </p:spPr>
          <p:txBody>
            <a:bodyPr/>
            <a:lstStyle/>
            <a:p>
              <a:endParaRPr lang="en-US" dirty="0"/>
            </a:p>
          </p:txBody>
        </p:sp>
        <p:sp>
          <p:nvSpPr>
            <p:cNvPr id="3" name="Freeform 81"/>
            <p:cNvSpPr>
              <a:spLocks/>
            </p:cNvSpPr>
            <p:nvPr/>
          </p:nvSpPr>
          <p:spPr bwMode="auto">
            <a:xfrm>
              <a:off x="1228" y="991"/>
              <a:ext cx="152" cy="109"/>
            </a:xfrm>
            <a:custGeom>
              <a:avLst/>
              <a:gdLst>
                <a:gd name="T0" fmla="*/ 152 w 152"/>
                <a:gd name="T1" fmla="*/ 109 h 109"/>
                <a:gd name="T2" fmla="*/ 152 w 152"/>
                <a:gd name="T3" fmla="*/ 107 h 109"/>
                <a:gd name="T4" fmla="*/ 150 w 152"/>
                <a:gd name="T5" fmla="*/ 104 h 109"/>
                <a:gd name="T6" fmla="*/ 148 w 152"/>
                <a:gd name="T7" fmla="*/ 97 h 109"/>
                <a:gd name="T8" fmla="*/ 140 w 152"/>
                <a:gd name="T9" fmla="*/ 90 h 109"/>
                <a:gd name="T10" fmla="*/ 133 w 152"/>
                <a:gd name="T11" fmla="*/ 82 h 109"/>
                <a:gd name="T12" fmla="*/ 131 w 152"/>
                <a:gd name="T13" fmla="*/ 78 h 109"/>
                <a:gd name="T14" fmla="*/ 126 w 152"/>
                <a:gd name="T15" fmla="*/ 73 h 109"/>
                <a:gd name="T16" fmla="*/ 116 w 152"/>
                <a:gd name="T17" fmla="*/ 73 h 109"/>
                <a:gd name="T18" fmla="*/ 109 w 152"/>
                <a:gd name="T19" fmla="*/ 75 h 109"/>
                <a:gd name="T20" fmla="*/ 102 w 152"/>
                <a:gd name="T21" fmla="*/ 80 h 109"/>
                <a:gd name="T22" fmla="*/ 97 w 152"/>
                <a:gd name="T23" fmla="*/ 80 h 109"/>
                <a:gd name="T24" fmla="*/ 85 w 152"/>
                <a:gd name="T25" fmla="*/ 73 h 109"/>
                <a:gd name="T26" fmla="*/ 75 w 152"/>
                <a:gd name="T27" fmla="*/ 63 h 109"/>
                <a:gd name="T28" fmla="*/ 68 w 152"/>
                <a:gd name="T29" fmla="*/ 63 h 109"/>
                <a:gd name="T30" fmla="*/ 65 w 152"/>
                <a:gd name="T31" fmla="*/ 61 h 109"/>
                <a:gd name="T32" fmla="*/ 68 w 152"/>
                <a:gd name="T33" fmla="*/ 53 h 109"/>
                <a:gd name="T34" fmla="*/ 68 w 152"/>
                <a:gd name="T35" fmla="*/ 44 h 109"/>
                <a:gd name="T36" fmla="*/ 65 w 152"/>
                <a:gd name="T37" fmla="*/ 39 h 109"/>
                <a:gd name="T38" fmla="*/ 61 w 152"/>
                <a:gd name="T39" fmla="*/ 37 h 109"/>
                <a:gd name="T40" fmla="*/ 56 w 152"/>
                <a:gd name="T41" fmla="*/ 32 h 109"/>
                <a:gd name="T42" fmla="*/ 51 w 152"/>
                <a:gd name="T43" fmla="*/ 27 h 109"/>
                <a:gd name="T44" fmla="*/ 51 w 152"/>
                <a:gd name="T45" fmla="*/ 24 h 109"/>
                <a:gd name="T46" fmla="*/ 51 w 152"/>
                <a:gd name="T47" fmla="*/ 20 h 109"/>
                <a:gd name="T48" fmla="*/ 46 w 152"/>
                <a:gd name="T49" fmla="*/ 17 h 109"/>
                <a:gd name="T50" fmla="*/ 41 w 152"/>
                <a:gd name="T51" fmla="*/ 10 h 109"/>
                <a:gd name="T52" fmla="*/ 36 w 152"/>
                <a:gd name="T53" fmla="*/ 5 h 109"/>
                <a:gd name="T54" fmla="*/ 29 w 152"/>
                <a:gd name="T55" fmla="*/ 0 h 109"/>
                <a:gd name="T56" fmla="*/ 17 w 152"/>
                <a:gd name="T57" fmla="*/ 0 h 109"/>
                <a:gd name="T58" fmla="*/ 7 w 152"/>
                <a:gd name="T59" fmla="*/ 5 h 109"/>
                <a:gd name="T60" fmla="*/ 0 w 152"/>
                <a:gd name="T61" fmla="*/ 8 h 109"/>
                <a:gd name="T62" fmla="*/ 0 w 152"/>
                <a:gd name="T63" fmla="*/ 12 h 109"/>
                <a:gd name="T64" fmla="*/ 7 w 152"/>
                <a:gd name="T65" fmla="*/ 20 h 109"/>
                <a:gd name="T66" fmla="*/ 22 w 152"/>
                <a:gd name="T67" fmla="*/ 27 h 109"/>
                <a:gd name="T68" fmla="*/ 36 w 152"/>
                <a:gd name="T69" fmla="*/ 32 h 109"/>
                <a:gd name="T70" fmla="*/ 46 w 152"/>
                <a:gd name="T71" fmla="*/ 39 h 109"/>
                <a:gd name="T72" fmla="*/ 51 w 152"/>
                <a:gd name="T73" fmla="*/ 46 h 109"/>
                <a:gd name="T74" fmla="*/ 51 w 152"/>
                <a:gd name="T75" fmla="*/ 56 h 109"/>
                <a:gd name="T76" fmla="*/ 56 w 152"/>
                <a:gd name="T77" fmla="*/ 63 h 109"/>
                <a:gd name="T78" fmla="*/ 61 w 152"/>
                <a:gd name="T79" fmla="*/ 68 h 109"/>
                <a:gd name="T80" fmla="*/ 68 w 152"/>
                <a:gd name="T81" fmla="*/ 75 h 109"/>
                <a:gd name="T82" fmla="*/ 78 w 152"/>
                <a:gd name="T83" fmla="*/ 82 h 109"/>
                <a:gd name="T84" fmla="*/ 87 w 152"/>
                <a:gd name="T85" fmla="*/ 87 h 109"/>
                <a:gd name="T86" fmla="*/ 99 w 152"/>
                <a:gd name="T87" fmla="*/ 92 h 109"/>
                <a:gd name="T88" fmla="*/ 107 w 152"/>
                <a:gd name="T89" fmla="*/ 94 h 109"/>
                <a:gd name="T90" fmla="*/ 114 w 152"/>
                <a:gd name="T91" fmla="*/ 94 h 109"/>
                <a:gd name="T92" fmla="*/ 116 w 152"/>
                <a:gd name="T93" fmla="*/ 92 h 109"/>
                <a:gd name="T94" fmla="*/ 121 w 152"/>
                <a:gd name="T95" fmla="*/ 94 h 109"/>
                <a:gd name="T96" fmla="*/ 126 w 152"/>
                <a:gd name="T97" fmla="*/ 99 h 109"/>
                <a:gd name="T98" fmla="*/ 133 w 152"/>
                <a:gd name="T99" fmla="*/ 104 h 109"/>
                <a:gd name="T100" fmla="*/ 143 w 152"/>
                <a:gd name="T101" fmla="*/ 107 h 109"/>
                <a:gd name="T102" fmla="*/ 150 w 152"/>
                <a:gd name="T103" fmla="*/ 109 h 109"/>
                <a:gd name="T104" fmla="*/ 152 w 152"/>
                <a:gd name="T105" fmla="*/ 109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2"/>
                <a:gd name="T160" fmla="*/ 0 h 109"/>
                <a:gd name="T161" fmla="*/ 152 w 152"/>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2" h="109">
                  <a:moveTo>
                    <a:pt x="152" y="109"/>
                  </a:moveTo>
                  <a:lnTo>
                    <a:pt x="152" y="107"/>
                  </a:lnTo>
                  <a:lnTo>
                    <a:pt x="150" y="104"/>
                  </a:lnTo>
                  <a:lnTo>
                    <a:pt x="148" y="97"/>
                  </a:lnTo>
                  <a:lnTo>
                    <a:pt x="140" y="90"/>
                  </a:lnTo>
                  <a:lnTo>
                    <a:pt x="133" y="82"/>
                  </a:lnTo>
                  <a:lnTo>
                    <a:pt x="131" y="78"/>
                  </a:lnTo>
                  <a:lnTo>
                    <a:pt x="126" y="73"/>
                  </a:lnTo>
                  <a:lnTo>
                    <a:pt x="116" y="73"/>
                  </a:lnTo>
                  <a:lnTo>
                    <a:pt x="109" y="75"/>
                  </a:lnTo>
                  <a:lnTo>
                    <a:pt x="102" y="80"/>
                  </a:lnTo>
                  <a:lnTo>
                    <a:pt x="97" y="80"/>
                  </a:lnTo>
                  <a:lnTo>
                    <a:pt x="85" y="73"/>
                  </a:lnTo>
                  <a:lnTo>
                    <a:pt x="75" y="63"/>
                  </a:lnTo>
                  <a:lnTo>
                    <a:pt x="68" y="63"/>
                  </a:lnTo>
                  <a:lnTo>
                    <a:pt x="65" y="61"/>
                  </a:lnTo>
                  <a:lnTo>
                    <a:pt x="68" y="53"/>
                  </a:lnTo>
                  <a:lnTo>
                    <a:pt x="68" y="44"/>
                  </a:lnTo>
                  <a:lnTo>
                    <a:pt x="65" y="39"/>
                  </a:lnTo>
                  <a:lnTo>
                    <a:pt x="61" y="37"/>
                  </a:lnTo>
                  <a:lnTo>
                    <a:pt x="56" y="32"/>
                  </a:lnTo>
                  <a:lnTo>
                    <a:pt x="51" y="27"/>
                  </a:lnTo>
                  <a:lnTo>
                    <a:pt x="51" y="24"/>
                  </a:lnTo>
                  <a:lnTo>
                    <a:pt x="51" y="20"/>
                  </a:lnTo>
                  <a:lnTo>
                    <a:pt x="46" y="17"/>
                  </a:lnTo>
                  <a:lnTo>
                    <a:pt x="41" y="10"/>
                  </a:lnTo>
                  <a:lnTo>
                    <a:pt x="36" y="5"/>
                  </a:lnTo>
                  <a:lnTo>
                    <a:pt x="29" y="0"/>
                  </a:lnTo>
                  <a:lnTo>
                    <a:pt x="17" y="0"/>
                  </a:lnTo>
                  <a:lnTo>
                    <a:pt x="7" y="5"/>
                  </a:lnTo>
                  <a:lnTo>
                    <a:pt x="0" y="8"/>
                  </a:lnTo>
                  <a:lnTo>
                    <a:pt x="0" y="12"/>
                  </a:lnTo>
                  <a:lnTo>
                    <a:pt x="7" y="20"/>
                  </a:lnTo>
                  <a:lnTo>
                    <a:pt x="22" y="27"/>
                  </a:lnTo>
                  <a:lnTo>
                    <a:pt x="36" y="32"/>
                  </a:lnTo>
                  <a:lnTo>
                    <a:pt x="46" y="39"/>
                  </a:lnTo>
                  <a:lnTo>
                    <a:pt x="51" y="46"/>
                  </a:lnTo>
                  <a:lnTo>
                    <a:pt x="51" y="56"/>
                  </a:lnTo>
                  <a:lnTo>
                    <a:pt x="56" y="63"/>
                  </a:lnTo>
                  <a:lnTo>
                    <a:pt x="61" y="68"/>
                  </a:lnTo>
                  <a:lnTo>
                    <a:pt x="68" y="75"/>
                  </a:lnTo>
                  <a:lnTo>
                    <a:pt x="78" y="82"/>
                  </a:lnTo>
                  <a:lnTo>
                    <a:pt x="87" y="87"/>
                  </a:lnTo>
                  <a:lnTo>
                    <a:pt x="99" y="92"/>
                  </a:lnTo>
                  <a:lnTo>
                    <a:pt x="107" y="94"/>
                  </a:lnTo>
                  <a:lnTo>
                    <a:pt x="114" y="94"/>
                  </a:lnTo>
                  <a:lnTo>
                    <a:pt x="116" y="92"/>
                  </a:lnTo>
                  <a:lnTo>
                    <a:pt x="121" y="94"/>
                  </a:lnTo>
                  <a:lnTo>
                    <a:pt x="126" y="99"/>
                  </a:lnTo>
                  <a:lnTo>
                    <a:pt x="133" y="104"/>
                  </a:lnTo>
                  <a:lnTo>
                    <a:pt x="143" y="107"/>
                  </a:lnTo>
                  <a:lnTo>
                    <a:pt x="150" y="109"/>
                  </a:lnTo>
                  <a:lnTo>
                    <a:pt x="152" y="109"/>
                  </a:lnTo>
                  <a:close/>
                </a:path>
              </a:pathLst>
            </a:custGeom>
            <a:grpFill/>
            <a:ln w="9525">
              <a:solidFill>
                <a:schemeClr val="tx1"/>
              </a:solidFill>
              <a:round/>
              <a:headEnd/>
              <a:tailEnd/>
            </a:ln>
          </p:spPr>
          <p:txBody>
            <a:bodyPr/>
            <a:lstStyle/>
            <a:p>
              <a:endParaRPr lang="en-US" dirty="0"/>
            </a:p>
          </p:txBody>
        </p:sp>
        <p:sp>
          <p:nvSpPr>
            <p:cNvPr id="4" name="Freeform 82"/>
            <p:cNvSpPr>
              <a:spLocks/>
            </p:cNvSpPr>
            <p:nvPr/>
          </p:nvSpPr>
          <p:spPr bwMode="auto">
            <a:xfrm>
              <a:off x="1313" y="1025"/>
              <a:ext cx="22" cy="19"/>
            </a:xfrm>
            <a:custGeom>
              <a:avLst/>
              <a:gdLst>
                <a:gd name="T0" fmla="*/ 22 w 22"/>
                <a:gd name="T1" fmla="*/ 19 h 19"/>
                <a:gd name="T2" fmla="*/ 22 w 22"/>
                <a:gd name="T3" fmla="*/ 17 h 19"/>
                <a:gd name="T4" fmla="*/ 19 w 22"/>
                <a:gd name="T5" fmla="*/ 10 h 19"/>
                <a:gd name="T6" fmla="*/ 14 w 22"/>
                <a:gd name="T7" fmla="*/ 3 h 19"/>
                <a:gd name="T8" fmla="*/ 7 w 22"/>
                <a:gd name="T9" fmla="*/ 0 h 19"/>
                <a:gd name="T10" fmla="*/ 2 w 22"/>
                <a:gd name="T11" fmla="*/ 0 h 19"/>
                <a:gd name="T12" fmla="*/ 0 w 22"/>
                <a:gd name="T13" fmla="*/ 3 h 19"/>
                <a:gd name="T14" fmla="*/ 2 w 22"/>
                <a:gd name="T15" fmla="*/ 7 h 19"/>
                <a:gd name="T16" fmla="*/ 7 w 22"/>
                <a:gd name="T17" fmla="*/ 12 h 19"/>
                <a:gd name="T18" fmla="*/ 12 w 22"/>
                <a:gd name="T19" fmla="*/ 17 h 19"/>
                <a:gd name="T20" fmla="*/ 17 w 22"/>
                <a:gd name="T21" fmla="*/ 19 h 19"/>
                <a:gd name="T22" fmla="*/ 19 w 22"/>
                <a:gd name="T23" fmla="*/ 19 h 19"/>
                <a:gd name="T24" fmla="*/ 22 w 2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2" y="19"/>
                  </a:moveTo>
                  <a:lnTo>
                    <a:pt x="22" y="17"/>
                  </a:lnTo>
                  <a:lnTo>
                    <a:pt x="19" y="10"/>
                  </a:lnTo>
                  <a:lnTo>
                    <a:pt x="14" y="3"/>
                  </a:lnTo>
                  <a:lnTo>
                    <a:pt x="7" y="0"/>
                  </a:lnTo>
                  <a:lnTo>
                    <a:pt x="2" y="0"/>
                  </a:lnTo>
                  <a:lnTo>
                    <a:pt x="0" y="3"/>
                  </a:lnTo>
                  <a:lnTo>
                    <a:pt x="2" y="7"/>
                  </a:lnTo>
                  <a:lnTo>
                    <a:pt x="7" y="12"/>
                  </a:lnTo>
                  <a:lnTo>
                    <a:pt x="12" y="17"/>
                  </a:lnTo>
                  <a:lnTo>
                    <a:pt x="17" y="19"/>
                  </a:lnTo>
                  <a:lnTo>
                    <a:pt x="19" y="19"/>
                  </a:lnTo>
                  <a:lnTo>
                    <a:pt x="22" y="19"/>
                  </a:lnTo>
                  <a:close/>
                </a:path>
              </a:pathLst>
            </a:custGeom>
            <a:grpFill/>
            <a:ln w="9525">
              <a:solidFill>
                <a:schemeClr val="tx1"/>
              </a:solidFill>
              <a:round/>
              <a:headEnd/>
              <a:tailEnd/>
            </a:ln>
          </p:spPr>
          <p:txBody>
            <a:bodyPr/>
            <a:lstStyle/>
            <a:p>
              <a:endParaRPr lang="en-US" dirty="0"/>
            </a:p>
          </p:txBody>
        </p:sp>
        <p:sp>
          <p:nvSpPr>
            <p:cNvPr id="5" name="Freeform 83"/>
            <p:cNvSpPr>
              <a:spLocks/>
            </p:cNvSpPr>
            <p:nvPr/>
          </p:nvSpPr>
          <p:spPr bwMode="auto">
            <a:xfrm>
              <a:off x="1267" y="979"/>
              <a:ext cx="29" cy="24"/>
            </a:xfrm>
            <a:custGeom>
              <a:avLst/>
              <a:gdLst>
                <a:gd name="T0" fmla="*/ 29 w 29"/>
                <a:gd name="T1" fmla="*/ 22 h 24"/>
                <a:gd name="T2" fmla="*/ 26 w 29"/>
                <a:gd name="T3" fmla="*/ 20 h 24"/>
                <a:gd name="T4" fmla="*/ 24 w 29"/>
                <a:gd name="T5" fmla="*/ 15 h 24"/>
                <a:gd name="T6" fmla="*/ 19 w 29"/>
                <a:gd name="T7" fmla="*/ 10 h 24"/>
                <a:gd name="T8" fmla="*/ 12 w 29"/>
                <a:gd name="T9" fmla="*/ 3 h 24"/>
                <a:gd name="T10" fmla="*/ 5 w 29"/>
                <a:gd name="T11" fmla="*/ 0 h 24"/>
                <a:gd name="T12" fmla="*/ 0 w 29"/>
                <a:gd name="T13" fmla="*/ 3 h 24"/>
                <a:gd name="T14" fmla="*/ 0 w 29"/>
                <a:gd name="T15" fmla="*/ 7 h 24"/>
                <a:gd name="T16" fmla="*/ 2 w 29"/>
                <a:gd name="T17" fmla="*/ 12 h 24"/>
                <a:gd name="T18" fmla="*/ 10 w 29"/>
                <a:gd name="T19" fmla="*/ 17 h 24"/>
                <a:gd name="T20" fmla="*/ 17 w 29"/>
                <a:gd name="T21" fmla="*/ 22 h 24"/>
                <a:gd name="T22" fmla="*/ 22 w 29"/>
                <a:gd name="T23" fmla="*/ 24 h 24"/>
                <a:gd name="T24" fmla="*/ 29 w 29"/>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29" y="22"/>
                  </a:moveTo>
                  <a:lnTo>
                    <a:pt x="26" y="20"/>
                  </a:lnTo>
                  <a:lnTo>
                    <a:pt x="24" y="15"/>
                  </a:lnTo>
                  <a:lnTo>
                    <a:pt x="19" y="10"/>
                  </a:lnTo>
                  <a:lnTo>
                    <a:pt x="12" y="3"/>
                  </a:lnTo>
                  <a:lnTo>
                    <a:pt x="5" y="0"/>
                  </a:lnTo>
                  <a:lnTo>
                    <a:pt x="0" y="3"/>
                  </a:lnTo>
                  <a:lnTo>
                    <a:pt x="0" y="7"/>
                  </a:lnTo>
                  <a:lnTo>
                    <a:pt x="2" y="12"/>
                  </a:lnTo>
                  <a:lnTo>
                    <a:pt x="10" y="17"/>
                  </a:lnTo>
                  <a:lnTo>
                    <a:pt x="17" y="22"/>
                  </a:lnTo>
                  <a:lnTo>
                    <a:pt x="22" y="24"/>
                  </a:lnTo>
                  <a:lnTo>
                    <a:pt x="29" y="22"/>
                  </a:lnTo>
                  <a:close/>
                </a:path>
              </a:pathLst>
            </a:custGeom>
            <a:grpFill/>
            <a:ln w="9525">
              <a:solidFill>
                <a:schemeClr val="tx1"/>
              </a:solidFill>
              <a:round/>
              <a:headEnd/>
              <a:tailEnd/>
            </a:ln>
          </p:spPr>
          <p:txBody>
            <a:bodyPr/>
            <a:lstStyle/>
            <a:p>
              <a:endParaRPr lang="en-US" dirty="0"/>
            </a:p>
          </p:txBody>
        </p:sp>
        <p:sp>
          <p:nvSpPr>
            <p:cNvPr id="6" name="Freeform 84"/>
            <p:cNvSpPr>
              <a:spLocks/>
            </p:cNvSpPr>
            <p:nvPr/>
          </p:nvSpPr>
          <p:spPr bwMode="auto">
            <a:xfrm>
              <a:off x="537" y="1165"/>
              <a:ext cx="68" cy="27"/>
            </a:xfrm>
            <a:custGeom>
              <a:avLst/>
              <a:gdLst>
                <a:gd name="T0" fmla="*/ 68 w 68"/>
                <a:gd name="T1" fmla="*/ 15 h 27"/>
                <a:gd name="T2" fmla="*/ 39 w 68"/>
                <a:gd name="T3" fmla="*/ 0 h 27"/>
                <a:gd name="T4" fmla="*/ 7 w 68"/>
                <a:gd name="T5" fmla="*/ 20 h 27"/>
                <a:gd name="T6" fmla="*/ 5 w 68"/>
                <a:gd name="T7" fmla="*/ 20 h 27"/>
                <a:gd name="T8" fmla="*/ 2 w 68"/>
                <a:gd name="T9" fmla="*/ 22 h 27"/>
                <a:gd name="T10" fmla="*/ 0 w 68"/>
                <a:gd name="T11" fmla="*/ 27 h 27"/>
                <a:gd name="T12" fmla="*/ 10 w 68"/>
                <a:gd name="T13" fmla="*/ 27 h 27"/>
                <a:gd name="T14" fmla="*/ 27 w 68"/>
                <a:gd name="T15" fmla="*/ 24 h 27"/>
                <a:gd name="T16" fmla="*/ 46 w 68"/>
                <a:gd name="T17" fmla="*/ 20 h 27"/>
                <a:gd name="T18" fmla="*/ 60 w 68"/>
                <a:gd name="T19" fmla="*/ 17 h 27"/>
                <a:gd name="T20" fmla="*/ 68 w 68"/>
                <a:gd name="T21" fmla="*/ 1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27"/>
                <a:gd name="T35" fmla="*/ 68 w 6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27">
                  <a:moveTo>
                    <a:pt x="68" y="15"/>
                  </a:moveTo>
                  <a:lnTo>
                    <a:pt x="39" y="0"/>
                  </a:lnTo>
                  <a:lnTo>
                    <a:pt x="7" y="20"/>
                  </a:lnTo>
                  <a:lnTo>
                    <a:pt x="5" y="20"/>
                  </a:lnTo>
                  <a:lnTo>
                    <a:pt x="2" y="22"/>
                  </a:lnTo>
                  <a:lnTo>
                    <a:pt x="0" y="27"/>
                  </a:lnTo>
                  <a:lnTo>
                    <a:pt x="10" y="27"/>
                  </a:lnTo>
                  <a:lnTo>
                    <a:pt x="27" y="24"/>
                  </a:lnTo>
                  <a:lnTo>
                    <a:pt x="46" y="20"/>
                  </a:lnTo>
                  <a:lnTo>
                    <a:pt x="60" y="17"/>
                  </a:lnTo>
                  <a:lnTo>
                    <a:pt x="68" y="15"/>
                  </a:lnTo>
                  <a:close/>
                </a:path>
              </a:pathLst>
            </a:custGeom>
            <a:grpFill/>
            <a:ln w="9525">
              <a:solidFill>
                <a:schemeClr val="tx1"/>
              </a:solidFill>
              <a:round/>
              <a:headEnd/>
              <a:tailEnd/>
            </a:ln>
          </p:spPr>
          <p:txBody>
            <a:bodyPr/>
            <a:lstStyle/>
            <a:p>
              <a:endParaRPr lang="en-US" dirty="0"/>
            </a:p>
          </p:txBody>
        </p:sp>
        <p:sp>
          <p:nvSpPr>
            <p:cNvPr id="7" name="Freeform 85"/>
            <p:cNvSpPr>
              <a:spLocks/>
            </p:cNvSpPr>
            <p:nvPr/>
          </p:nvSpPr>
          <p:spPr bwMode="auto">
            <a:xfrm>
              <a:off x="467" y="1197"/>
              <a:ext cx="68" cy="46"/>
            </a:xfrm>
            <a:custGeom>
              <a:avLst/>
              <a:gdLst>
                <a:gd name="T0" fmla="*/ 68 w 68"/>
                <a:gd name="T1" fmla="*/ 4 h 46"/>
                <a:gd name="T2" fmla="*/ 65 w 68"/>
                <a:gd name="T3" fmla="*/ 7 h 46"/>
                <a:gd name="T4" fmla="*/ 60 w 68"/>
                <a:gd name="T5" fmla="*/ 9 h 46"/>
                <a:gd name="T6" fmla="*/ 55 w 68"/>
                <a:gd name="T7" fmla="*/ 14 h 46"/>
                <a:gd name="T8" fmla="*/ 46 w 68"/>
                <a:gd name="T9" fmla="*/ 17 h 46"/>
                <a:gd name="T10" fmla="*/ 41 w 68"/>
                <a:gd name="T11" fmla="*/ 19 h 46"/>
                <a:gd name="T12" fmla="*/ 39 w 68"/>
                <a:gd name="T13" fmla="*/ 17 h 46"/>
                <a:gd name="T14" fmla="*/ 39 w 68"/>
                <a:gd name="T15" fmla="*/ 17 h 46"/>
                <a:gd name="T16" fmla="*/ 34 w 68"/>
                <a:gd name="T17" fmla="*/ 21 h 46"/>
                <a:gd name="T18" fmla="*/ 26 w 68"/>
                <a:gd name="T19" fmla="*/ 29 h 46"/>
                <a:gd name="T20" fmla="*/ 22 w 68"/>
                <a:gd name="T21" fmla="*/ 31 h 46"/>
                <a:gd name="T22" fmla="*/ 17 w 68"/>
                <a:gd name="T23" fmla="*/ 36 h 46"/>
                <a:gd name="T24" fmla="*/ 14 w 68"/>
                <a:gd name="T25" fmla="*/ 36 h 46"/>
                <a:gd name="T26" fmla="*/ 12 w 68"/>
                <a:gd name="T27" fmla="*/ 38 h 46"/>
                <a:gd name="T28" fmla="*/ 7 w 68"/>
                <a:gd name="T29" fmla="*/ 43 h 46"/>
                <a:gd name="T30" fmla="*/ 2 w 68"/>
                <a:gd name="T31" fmla="*/ 46 h 46"/>
                <a:gd name="T32" fmla="*/ 0 w 68"/>
                <a:gd name="T33" fmla="*/ 43 h 46"/>
                <a:gd name="T34" fmla="*/ 2 w 68"/>
                <a:gd name="T35" fmla="*/ 36 h 46"/>
                <a:gd name="T36" fmla="*/ 7 w 68"/>
                <a:gd name="T37" fmla="*/ 29 h 46"/>
                <a:gd name="T38" fmla="*/ 10 w 68"/>
                <a:gd name="T39" fmla="*/ 24 h 46"/>
                <a:gd name="T40" fmla="*/ 12 w 68"/>
                <a:gd name="T41" fmla="*/ 21 h 46"/>
                <a:gd name="T42" fmla="*/ 39 w 68"/>
                <a:gd name="T43" fmla="*/ 4 h 46"/>
                <a:gd name="T44" fmla="*/ 41 w 68"/>
                <a:gd name="T45" fmla="*/ 2 h 46"/>
                <a:gd name="T46" fmla="*/ 51 w 68"/>
                <a:gd name="T47" fmla="*/ 0 h 46"/>
                <a:gd name="T48" fmla="*/ 58 w 68"/>
                <a:gd name="T49" fmla="*/ 0 h 46"/>
                <a:gd name="T50" fmla="*/ 68 w 68"/>
                <a:gd name="T51" fmla="*/ 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6"/>
                <a:gd name="T80" fmla="*/ 68 w 68"/>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6">
                  <a:moveTo>
                    <a:pt x="68" y="4"/>
                  </a:moveTo>
                  <a:lnTo>
                    <a:pt x="65" y="7"/>
                  </a:lnTo>
                  <a:lnTo>
                    <a:pt x="60" y="9"/>
                  </a:lnTo>
                  <a:lnTo>
                    <a:pt x="55" y="14"/>
                  </a:lnTo>
                  <a:lnTo>
                    <a:pt x="46" y="17"/>
                  </a:lnTo>
                  <a:lnTo>
                    <a:pt x="41" y="19"/>
                  </a:lnTo>
                  <a:lnTo>
                    <a:pt x="39" y="17"/>
                  </a:lnTo>
                  <a:lnTo>
                    <a:pt x="34" y="21"/>
                  </a:lnTo>
                  <a:lnTo>
                    <a:pt x="26" y="29"/>
                  </a:lnTo>
                  <a:lnTo>
                    <a:pt x="22" y="31"/>
                  </a:lnTo>
                  <a:lnTo>
                    <a:pt x="17" y="36"/>
                  </a:lnTo>
                  <a:lnTo>
                    <a:pt x="14" y="36"/>
                  </a:lnTo>
                  <a:lnTo>
                    <a:pt x="12" y="38"/>
                  </a:lnTo>
                  <a:lnTo>
                    <a:pt x="7" y="43"/>
                  </a:lnTo>
                  <a:lnTo>
                    <a:pt x="2" y="46"/>
                  </a:lnTo>
                  <a:lnTo>
                    <a:pt x="0" y="43"/>
                  </a:lnTo>
                  <a:lnTo>
                    <a:pt x="2" y="36"/>
                  </a:lnTo>
                  <a:lnTo>
                    <a:pt x="7" y="29"/>
                  </a:lnTo>
                  <a:lnTo>
                    <a:pt x="10" y="24"/>
                  </a:lnTo>
                  <a:lnTo>
                    <a:pt x="12" y="21"/>
                  </a:lnTo>
                  <a:lnTo>
                    <a:pt x="39" y="4"/>
                  </a:lnTo>
                  <a:lnTo>
                    <a:pt x="41" y="2"/>
                  </a:lnTo>
                  <a:lnTo>
                    <a:pt x="51" y="0"/>
                  </a:lnTo>
                  <a:lnTo>
                    <a:pt x="58" y="0"/>
                  </a:lnTo>
                  <a:lnTo>
                    <a:pt x="68" y="4"/>
                  </a:lnTo>
                  <a:close/>
                </a:path>
              </a:pathLst>
            </a:custGeom>
            <a:grpFill/>
            <a:ln w="9525">
              <a:solidFill>
                <a:schemeClr val="tx1"/>
              </a:solidFill>
              <a:round/>
              <a:headEnd/>
              <a:tailEnd/>
            </a:ln>
          </p:spPr>
          <p:txBody>
            <a:bodyPr/>
            <a:lstStyle/>
            <a:p>
              <a:endParaRPr lang="en-US" dirty="0"/>
            </a:p>
          </p:txBody>
        </p:sp>
        <p:sp>
          <p:nvSpPr>
            <p:cNvPr id="8" name="Freeform 86"/>
            <p:cNvSpPr>
              <a:spLocks/>
            </p:cNvSpPr>
            <p:nvPr/>
          </p:nvSpPr>
          <p:spPr bwMode="auto">
            <a:xfrm>
              <a:off x="431" y="1233"/>
              <a:ext cx="19" cy="14"/>
            </a:xfrm>
            <a:custGeom>
              <a:avLst/>
              <a:gdLst>
                <a:gd name="T0" fmla="*/ 19 w 19"/>
                <a:gd name="T1" fmla="*/ 12 h 14"/>
                <a:gd name="T2" fmla="*/ 19 w 19"/>
                <a:gd name="T3" fmla="*/ 10 h 14"/>
                <a:gd name="T4" fmla="*/ 17 w 19"/>
                <a:gd name="T5" fmla="*/ 5 h 14"/>
                <a:gd name="T6" fmla="*/ 12 w 19"/>
                <a:gd name="T7" fmla="*/ 0 h 14"/>
                <a:gd name="T8" fmla="*/ 4 w 19"/>
                <a:gd name="T9" fmla="*/ 0 h 14"/>
                <a:gd name="T10" fmla="*/ 0 w 19"/>
                <a:gd name="T11" fmla="*/ 5 h 14"/>
                <a:gd name="T12" fmla="*/ 2 w 19"/>
                <a:gd name="T13" fmla="*/ 12 h 14"/>
                <a:gd name="T14" fmla="*/ 9 w 19"/>
                <a:gd name="T15" fmla="*/ 14 h 14"/>
                <a:gd name="T16" fmla="*/ 19 w 19"/>
                <a:gd name="T17" fmla="*/ 1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
                <a:gd name="T29" fmla="*/ 19 w 1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
                  <a:moveTo>
                    <a:pt x="19" y="12"/>
                  </a:moveTo>
                  <a:lnTo>
                    <a:pt x="19" y="10"/>
                  </a:lnTo>
                  <a:lnTo>
                    <a:pt x="17" y="5"/>
                  </a:lnTo>
                  <a:lnTo>
                    <a:pt x="12" y="0"/>
                  </a:lnTo>
                  <a:lnTo>
                    <a:pt x="4" y="0"/>
                  </a:lnTo>
                  <a:lnTo>
                    <a:pt x="0" y="5"/>
                  </a:lnTo>
                  <a:lnTo>
                    <a:pt x="2" y="12"/>
                  </a:lnTo>
                  <a:lnTo>
                    <a:pt x="9" y="14"/>
                  </a:lnTo>
                  <a:lnTo>
                    <a:pt x="19" y="12"/>
                  </a:lnTo>
                  <a:close/>
                </a:path>
              </a:pathLst>
            </a:custGeom>
            <a:grpFill/>
            <a:ln w="9525">
              <a:solidFill>
                <a:schemeClr val="tx1"/>
              </a:solidFill>
              <a:round/>
              <a:headEnd/>
              <a:tailEnd/>
            </a:ln>
          </p:spPr>
          <p:txBody>
            <a:bodyPr/>
            <a:lstStyle/>
            <a:p>
              <a:endParaRPr lang="en-US" dirty="0"/>
            </a:p>
          </p:txBody>
        </p:sp>
        <p:sp>
          <p:nvSpPr>
            <p:cNvPr id="9" name="Freeform 87"/>
            <p:cNvSpPr>
              <a:spLocks/>
            </p:cNvSpPr>
            <p:nvPr/>
          </p:nvSpPr>
          <p:spPr bwMode="auto">
            <a:xfrm>
              <a:off x="404" y="1250"/>
              <a:ext cx="19" cy="12"/>
            </a:xfrm>
            <a:custGeom>
              <a:avLst/>
              <a:gdLst>
                <a:gd name="T0" fmla="*/ 19 w 19"/>
                <a:gd name="T1" fmla="*/ 2 h 12"/>
                <a:gd name="T2" fmla="*/ 17 w 19"/>
                <a:gd name="T3" fmla="*/ 2 h 12"/>
                <a:gd name="T4" fmla="*/ 10 w 19"/>
                <a:gd name="T5" fmla="*/ 0 h 12"/>
                <a:gd name="T6" fmla="*/ 5 w 19"/>
                <a:gd name="T7" fmla="*/ 2 h 12"/>
                <a:gd name="T8" fmla="*/ 0 w 19"/>
                <a:gd name="T9" fmla="*/ 7 h 12"/>
                <a:gd name="T10" fmla="*/ 2 w 19"/>
                <a:gd name="T11" fmla="*/ 12 h 12"/>
                <a:gd name="T12" fmla="*/ 7 w 19"/>
                <a:gd name="T13" fmla="*/ 12 h 12"/>
                <a:gd name="T14" fmla="*/ 15 w 19"/>
                <a:gd name="T15" fmla="*/ 9 h 12"/>
                <a:gd name="T16" fmla="*/ 19 w 19"/>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19" y="2"/>
                  </a:moveTo>
                  <a:lnTo>
                    <a:pt x="17" y="2"/>
                  </a:lnTo>
                  <a:lnTo>
                    <a:pt x="10" y="0"/>
                  </a:lnTo>
                  <a:lnTo>
                    <a:pt x="5" y="2"/>
                  </a:lnTo>
                  <a:lnTo>
                    <a:pt x="0" y="7"/>
                  </a:lnTo>
                  <a:lnTo>
                    <a:pt x="2" y="12"/>
                  </a:lnTo>
                  <a:lnTo>
                    <a:pt x="7" y="12"/>
                  </a:lnTo>
                  <a:lnTo>
                    <a:pt x="15" y="9"/>
                  </a:lnTo>
                  <a:lnTo>
                    <a:pt x="19" y="2"/>
                  </a:lnTo>
                  <a:close/>
                </a:path>
              </a:pathLst>
            </a:custGeom>
            <a:grpFill/>
            <a:ln w="9525">
              <a:solidFill>
                <a:schemeClr val="tx1"/>
              </a:solidFill>
              <a:round/>
              <a:headEnd/>
              <a:tailEnd/>
            </a:ln>
          </p:spPr>
          <p:txBody>
            <a:bodyPr/>
            <a:lstStyle/>
            <a:p>
              <a:endParaRPr lang="en-US" dirty="0"/>
            </a:p>
          </p:txBody>
        </p:sp>
        <p:sp>
          <p:nvSpPr>
            <p:cNvPr id="10" name="Freeform 88"/>
            <p:cNvSpPr>
              <a:spLocks/>
            </p:cNvSpPr>
            <p:nvPr/>
          </p:nvSpPr>
          <p:spPr bwMode="auto">
            <a:xfrm>
              <a:off x="370" y="1247"/>
              <a:ext cx="15" cy="15"/>
            </a:xfrm>
            <a:custGeom>
              <a:avLst/>
              <a:gdLst>
                <a:gd name="T0" fmla="*/ 15 w 15"/>
                <a:gd name="T1" fmla="*/ 15 h 15"/>
                <a:gd name="T2" fmla="*/ 15 w 15"/>
                <a:gd name="T3" fmla="*/ 12 h 15"/>
                <a:gd name="T4" fmla="*/ 12 w 15"/>
                <a:gd name="T5" fmla="*/ 5 h 15"/>
                <a:gd name="T6" fmla="*/ 7 w 15"/>
                <a:gd name="T7" fmla="*/ 0 h 15"/>
                <a:gd name="T8" fmla="*/ 3 w 15"/>
                <a:gd name="T9" fmla="*/ 0 h 15"/>
                <a:gd name="T10" fmla="*/ 0 w 15"/>
                <a:gd name="T11" fmla="*/ 5 h 15"/>
                <a:gd name="T12" fmla="*/ 3 w 15"/>
                <a:gd name="T13" fmla="*/ 12 h 15"/>
                <a:gd name="T14" fmla="*/ 10 w 15"/>
                <a:gd name="T15" fmla="*/ 15 h 15"/>
                <a:gd name="T16" fmla="*/ 15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15"/>
                  </a:moveTo>
                  <a:lnTo>
                    <a:pt x="15" y="12"/>
                  </a:lnTo>
                  <a:lnTo>
                    <a:pt x="12" y="5"/>
                  </a:lnTo>
                  <a:lnTo>
                    <a:pt x="7" y="0"/>
                  </a:lnTo>
                  <a:lnTo>
                    <a:pt x="3" y="0"/>
                  </a:lnTo>
                  <a:lnTo>
                    <a:pt x="0" y="5"/>
                  </a:lnTo>
                  <a:lnTo>
                    <a:pt x="3" y="12"/>
                  </a:lnTo>
                  <a:lnTo>
                    <a:pt x="10" y="15"/>
                  </a:lnTo>
                  <a:lnTo>
                    <a:pt x="15" y="15"/>
                  </a:lnTo>
                  <a:close/>
                </a:path>
              </a:pathLst>
            </a:custGeom>
            <a:grpFill/>
            <a:ln w="9525">
              <a:solidFill>
                <a:schemeClr val="tx1"/>
              </a:solidFill>
              <a:round/>
              <a:headEnd/>
              <a:tailEnd/>
            </a:ln>
          </p:spPr>
          <p:txBody>
            <a:bodyPr/>
            <a:lstStyle/>
            <a:p>
              <a:endParaRPr lang="en-US" dirty="0"/>
            </a:p>
          </p:txBody>
        </p:sp>
        <p:sp>
          <p:nvSpPr>
            <p:cNvPr id="11" name="Freeform 89"/>
            <p:cNvSpPr>
              <a:spLocks/>
            </p:cNvSpPr>
            <p:nvPr/>
          </p:nvSpPr>
          <p:spPr bwMode="auto">
            <a:xfrm>
              <a:off x="353" y="1264"/>
              <a:ext cx="10" cy="10"/>
            </a:xfrm>
            <a:custGeom>
              <a:avLst/>
              <a:gdLst>
                <a:gd name="T0" fmla="*/ 8 w 10"/>
                <a:gd name="T1" fmla="*/ 0 h 10"/>
                <a:gd name="T2" fmla="*/ 5 w 10"/>
                <a:gd name="T3" fmla="*/ 0 h 10"/>
                <a:gd name="T4" fmla="*/ 3 w 10"/>
                <a:gd name="T5" fmla="*/ 0 h 10"/>
                <a:gd name="T6" fmla="*/ 0 w 10"/>
                <a:gd name="T7" fmla="*/ 3 h 10"/>
                <a:gd name="T8" fmla="*/ 0 w 10"/>
                <a:gd name="T9" fmla="*/ 8 h 10"/>
                <a:gd name="T10" fmla="*/ 5 w 10"/>
                <a:gd name="T11" fmla="*/ 10 h 10"/>
                <a:gd name="T12" fmla="*/ 8 w 10"/>
                <a:gd name="T13" fmla="*/ 8 h 10"/>
                <a:gd name="T14" fmla="*/ 10 w 10"/>
                <a:gd name="T15" fmla="*/ 5 h 10"/>
                <a:gd name="T16" fmla="*/ 8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8" y="0"/>
                  </a:moveTo>
                  <a:lnTo>
                    <a:pt x="5" y="0"/>
                  </a:lnTo>
                  <a:lnTo>
                    <a:pt x="3" y="0"/>
                  </a:lnTo>
                  <a:lnTo>
                    <a:pt x="0" y="3"/>
                  </a:lnTo>
                  <a:lnTo>
                    <a:pt x="0" y="8"/>
                  </a:lnTo>
                  <a:lnTo>
                    <a:pt x="5" y="10"/>
                  </a:lnTo>
                  <a:lnTo>
                    <a:pt x="8" y="8"/>
                  </a:lnTo>
                  <a:lnTo>
                    <a:pt x="10" y="5"/>
                  </a:lnTo>
                  <a:lnTo>
                    <a:pt x="8" y="0"/>
                  </a:lnTo>
                  <a:close/>
                </a:path>
              </a:pathLst>
            </a:custGeom>
            <a:grpFill/>
            <a:ln w="9525">
              <a:solidFill>
                <a:schemeClr val="tx1"/>
              </a:solidFill>
              <a:round/>
              <a:headEnd/>
              <a:tailEnd/>
            </a:ln>
          </p:spPr>
          <p:txBody>
            <a:bodyPr/>
            <a:lstStyle/>
            <a:p>
              <a:endParaRPr lang="en-US" dirty="0"/>
            </a:p>
          </p:txBody>
        </p:sp>
      </p:grpSp>
      <p:grpSp>
        <p:nvGrpSpPr>
          <p:cNvPr id="2128" name="Group 90"/>
          <p:cNvGrpSpPr>
            <a:grpSpLocks/>
          </p:cNvGrpSpPr>
          <p:nvPr/>
        </p:nvGrpSpPr>
        <p:grpSpPr bwMode="auto">
          <a:xfrm>
            <a:off x="2698750" y="5559425"/>
            <a:ext cx="533400" cy="381000"/>
            <a:chOff x="341" y="3207"/>
            <a:chExt cx="735" cy="474"/>
          </a:xfrm>
          <a:solidFill>
            <a:srgbClr val="008000"/>
          </a:solidFill>
        </p:grpSpPr>
        <p:sp>
          <p:nvSpPr>
            <p:cNvPr id="2240" name="Freeform 91"/>
            <p:cNvSpPr>
              <a:spLocks/>
            </p:cNvSpPr>
            <p:nvPr/>
          </p:nvSpPr>
          <p:spPr bwMode="auto">
            <a:xfrm>
              <a:off x="341" y="3243"/>
              <a:ext cx="27" cy="29"/>
            </a:xfrm>
            <a:custGeom>
              <a:avLst/>
              <a:gdLst>
                <a:gd name="T0" fmla="*/ 22 w 27"/>
                <a:gd name="T1" fmla="*/ 0 h 29"/>
                <a:gd name="T2" fmla="*/ 0 w 27"/>
                <a:gd name="T3" fmla="*/ 22 h 29"/>
                <a:gd name="T4" fmla="*/ 3 w 27"/>
                <a:gd name="T5" fmla="*/ 24 h 29"/>
                <a:gd name="T6" fmla="*/ 5 w 27"/>
                <a:gd name="T7" fmla="*/ 27 h 29"/>
                <a:gd name="T8" fmla="*/ 10 w 27"/>
                <a:gd name="T9" fmla="*/ 29 h 29"/>
                <a:gd name="T10" fmla="*/ 15 w 27"/>
                <a:gd name="T11" fmla="*/ 27 h 29"/>
                <a:gd name="T12" fmla="*/ 20 w 27"/>
                <a:gd name="T13" fmla="*/ 22 h 29"/>
                <a:gd name="T14" fmla="*/ 22 w 27"/>
                <a:gd name="T15" fmla="*/ 17 h 29"/>
                <a:gd name="T16" fmla="*/ 22 w 27"/>
                <a:gd name="T17" fmla="*/ 15 h 29"/>
                <a:gd name="T18" fmla="*/ 22 w 27"/>
                <a:gd name="T19" fmla="*/ 12 h 29"/>
                <a:gd name="T20" fmla="*/ 24 w 27"/>
                <a:gd name="T21" fmla="*/ 10 h 29"/>
                <a:gd name="T22" fmla="*/ 27 w 27"/>
                <a:gd name="T23" fmla="*/ 5 h 29"/>
                <a:gd name="T24" fmla="*/ 27 w 27"/>
                <a:gd name="T25" fmla="*/ 3 h 29"/>
                <a:gd name="T26" fmla="*/ 22 w 2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9"/>
                <a:gd name="T44" fmla="*/ 27 w 2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9">
                  <a:moveTo>
                    <a:pt x="22" y="0"/>
                  </a:moveTo>
                  <a:lnTo>
                    <a:pt x="0" y="22"/>
                  </a:lnTo>
                  <a:lnTo>
                    <a:pt x="3" y="24"/>
                  </a:lnTo>
                  <a:lnTo>
                    <a:pt x="5" y="27"/>
                  </a:lnTo>
                  <a:lnTo>
                    <a:pt x="10" y="29"/>
                  </a:lnTo>
                  <a:lnTo>
                    <a:pt x="15" y="27"/>
                  </a:lnTo>
                  <a:lnTo>
                    <a:pt x="20" y="22"/>
                  </a:lnTo>
                  <a:lnTo>
                    <a:pt x="22" y="17"/>
                  </a:lnTo>
                  <a:lnTo>
                    <a:pt x="22" y="15"/>
                  </a:lnTo>
                  <a:lnTo>
                    <a:pt x="22" y="12"/>
                  </a:lnTo>
                  <a:lnTo>
                    <a:pt x="24" y="10"/>
                  </a:lnTo>
                  <a:lnTo>
                    <a:pt x="27" y="5"/>
                  </a:lnTo>
                  <a:lnTo>
                    <a:pt x="27" y="3"/>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1" name="Freeform 92"/>
            <p:cNvSpPr>
              <a:spLocks/>
            </p:cNvSpPr>
            <p:nvPr/>
          </p:nvSpPr>
          <p:spPr bwMode="auto">
            <a:xfrm>
              <a:off x="404" y="3207"/>
              <a:ext cx="70" cy="53"/>
            </a:xfrm>
            <a:custGeom>
              <a:avLst/>
              <a:gdLst>
                <a:gd name="T0" fmla="*/ 19 w 70"/>
                <a:gd name="T1" fmla="*/ 2 h 53"/>
                <a:gd name="T2" fmla="*/ 15 w 70"/>
                <a:gd name="T3" fmla="*/ 5 h 53"/>
                <a:gd name="T4" fmla="*/ 7 w 70"/>
                <a:gd name="T5" fmla="*/ 12 h 53"/>
                <a:gd name="T6" fmla="*/ 0 w 70"/>
                <a:gd name="T7" fmla="*/ 22 h 53"/>
                <a:gd name="T8" fmla="*/ 0 w 70"/>
                <a:gd name="T9" fmla="*/ 29 h 53"/>
                <a:gd name="T10" fmla="*/ 5 w 70"/>
                <a:gd name="T11" fmla="*/ 34 h 53"/>
                <a:gd name="T12" fmla="*/ 10 w 70"/>
                <a:gd name="T13" fmla="*/ 39 h 53"/>
                <a:gd name="T14" fmla="*/ 17 w 70"/>
                <a:gd name="T15" fmla="*/ 41 h 53"/>
                <a:gd name="T16" fmla="*/ 24 w 70"/>
                <a:gd name="T17" fmla="*/ 46 h 53"/>
                <a:gd name="T18" fmla="*/ 34 w 70"/>
                <a:gd name="T19" fmla="*/ 51 h 53"/>
                <a:gd name="T20" fmla="*/ 44 w 70"/>
                <a:gd name="T21" fmla="*/ 53 h 53"/>
                <a:gd name="T22" fmla="*/ 51 w 70"/>
                <a:gd name="T23" fmla="*/ 53 h 53"/>
                <a:gd name="T24" fmla="*/ 58 w 70"/>
                <a:gd name="T25" fmla="*/ 48 h 53"/>
                <a:gd name="T26" fmla="*/ 63 w 70"/>
                <a:gd name="T27" fmla="*/ 44 h 53"/>
                <a:gd name="T28" fmla="*/ 65 w 70"/>
                <a:gd name="T29" fmla="*/ 39 h 53"/>
                <a:gd name="T30" fmla="*/ 65 w 70"/>
                <a:gd name="T31" fmla="*/ 34 h 53"/>
                <a:gd name="T32" fmla="*/ 65 w 70"/>
                <a:gd name="T33" fmla="*/ 27 h 53"/>
                <a:gd name="T34" fmla="*/ 68 w 70"/>
                <a:gd name="T35" fmla="*/ 22 h 53"/>
                <a:gd name="T36" fmla="*/ 70 w 70"/>
                <a:gd name="T37" fmla="*/ 17 h 53"/>
                <a:gd name="T38" fmla="*/ 70 w 70"/>
                <a:gd name="T39" fmla="*/ 12 h 53"/>
                <a:gd name="T40" fmla="*/ 60 w 70"/>
                <a:gd name="T41" fmla="*/ 5 h 53"/>
                <a:gd name="T42" fmla="*/ 44 w 70"/>
                <a:gd name="T43" fmla="*/ 0 h 53"/>
                <a:gd name="T44" fmla="*/ 31 w 70"/>
                <a:gd name="T45" fmla="*/ 0 h 53"/>
                <a:gd name="T46" fmla="*/ 22 w 70"/>
                <a:gd name="T47" fmla="*/ 0 h 53"/>
                <a:gd name="T48" fmla="*/ 19 w 70"/>
                <a:gd name="T49" fmla="*/ 2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53"/>
                <a:gd name="T77" fmla="*/ 70 w 7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53">
                  <a:moveTo>
                    <a:pt x="19" y="2"/>
                  </a:moveTo>
                  <a:lnTo>
                    <a:pt x="15" y="5"/>
                  </a:lnTo>
                  <a:lnTo>
                    <a:pt x="7" y="12"/>
                  </a:lnTo>
                  <a:lnTo>
                    <a:pt x="0" y="22"/>
                  </a:lnTo>
                  <a:lnTo>
                    <a:pt x="0" y="29"/>
                  </a:lnTo>
                  <a:lnTo>
                    <a:pt x="5" y="34"/>
                  </a:lnTo>
                  <a:lnTo>
                    <a:pt x="10" y="39"/>
                  </a:lnTo>
                  <a:lnTo>
                    <a:pt x="17" y="41"/>
                  </a:lnTo>
                  <a:lnTo>
                    <a:pt x="24" y="46"/>
                  </a:lnTo>
                  <a:lnTo>
                    <a:pt x="34" y="51"/>
                  </a:lnTo>
                  <a:lnTo>
                    <a:pt x="44" y="53"/>
                  </a:lnTo>
                  <a:lnTo>
                    <a:pt x="51" y="53"/>
                  </a:lnTo>
                  <a:lnTo>
                    <a:pt x="58" y="48"/>
                  </a:lnTo>
                  <a:lnTo>
                    <a:pt x="63" y="44"/>
                  </a:lnTo>
                  <a:lnTo>
                    <a:pt x="65" y="39"/>
                  </a:lnTo>
                  <a:lnTo>
                    <a:pt x="65" y="34"/>
                  </a:lnTo>
                  <a:lnTo>
                    <a:pt x="65" y="27"/>
                  </a:lnTo>
                  <a:lnTo>
                    <a:pt x="68" y="22"/>
                  </a:lnTo>
                  <a:lnTo>
                    <a:pt x="70" y="17"/>
                  </a:lnTo>
                  <a:lnTo>
                    <a:pt x="70" y="12"/>
                  </a:lnTo>
                  <a:lnTo>
                    <a:pt x="60" y="5"/>
                  </a:lnTo>
                  <a:lnTo>
                    <a:pt x="44" y="0"/>
                  </a:lnTo>
                  <a:lnTo>
                    <a:pt x="31" y="0"/>
                  </a:lnTo>
                  <a:lnTo>
                    <a:pt x="22" y="0"/>
                  </a:ln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2" name="Freeform 93"/>
            <p:cNvSpPr>
              <a:spLocks/>
            </p:cNvSpPr>
            <p:nvPr/>
          </p:nvSpPr>
          <p:spPr bwMode="auto">
            <a:xfrm>
              <a:off x="614" y="3284"/>
              <a:ext cx="75" cy="66"/>
            </a:xfrm>
            <a:custGeom>
              <a:avLst/>
              <a:gdLst>
                <a:gd name="T0" fmla="*/ 8 w 75"/>
                <a:gd name="T1" fmla="*/ 20 h 66"/>
                <a:gd name="T2" fmla="*/ 5 w 75"/>
                <a:gd name="T3" fmla="*/ 22 h 66"/>
                <a:gd name="T4" fmla="*/ 3 w 75"/>
                <a:gd name="T5" fmla="*/ 25 h 66"/>
                <a:gd name="T6" fmla="*/ 0 w 75"/>
                <a:gd name="T7" fmla="*/ 32 h 66"/>
                <a:gd name="T8" fmla="*/ 3 w 75"/>
                <a:gd name="T9" fmla="*/ 37 h 66"/>
                <a:gd name="T10" fmla="*/ 8 w 75"/>
                <a:gd name="T11" fmla="*/ 41 h 66"/>
                <a:gd name="T12" fmla="*/ 12 w 75"/>
                <a:gd name="T13" fmla="*/ 44 h 66"/>
                <a:gd name="T14" fmla="*/ 15 w 75"/>
                <a:gd name="T15" fmla="*/ 46 h 66"/>
                <a:gd name="T16" fmla="*/ 17 w 75"/>
                <a:gd name="T17" fmla="*/ 51 h 66"/>
                <a:gd name="T18" fmla="*/ 17 w 75"/>
                <a:gd name="T19" fmla="*/ 56 h 66"/>
                <a:gd name="T20" fmla="*/ 22 w 75"/>
                <a:gd name="T21" fmla="*/ 58 h 66"/>
                <a:gd name="T22" fmla="*/ 24 w 75"/>
                <a:gd name="T23" fmla="*/ 58 h 66"/>
                <a:gd name="T24" fmla="*/ 32 w 75"/>
                <a:gd name="T25" fmla="*/ 58 h 66"/>
                <a:gd name="T26" fmla="*/ 39 w 75"/>
                <a:gd name="T27" fmla="*/ 58 h 66"/>
                <a:gd name="T28" fmla="*/ 44 w 75"/>
                <a:gd name="T29" fmla="*/ 61 h 66"/>
                <a:gd name="T30" fmla="*/ 49 w 75"/>
                <a:gd name="T31" fmla="*/ 66 h 66"/>
                <a:gd name="T32" fmla="*/ 51 w 75"/>
                <a:gd name="T33" fmla="*/ 66 h 66"/>
                <a:gd name="T34" fmla="*/ 68 w 75"/>
                <a:gd name="T35" fmla="*/ 66 h 66"/>
                <a:gd name="T36" fmla="*/ 70 w 75"/>
                <a:gd name="T37" fmla="*/ 63 h 66"/>
                <a:gd name="T38" fmla="*/ 75 w 75"/>
                <a:gd name="T39" fmla="*/ 61 h 66"/>
                <a:gd name="T40" fmla="*/ 75 w 75"/>
                <a:gd name="T41" fmla="*/ 54 h 66"/>
                <a:gd name="T42" fmla="*/ 73 w 75"/>
                <a:gd name="T43" fmla="*/ 49 h 66"/>
                <a:gd name="T44" fmla="*/ 66 w 75"/>
                <a:gd name="T45" fmla="*/ 44 h 66"/>
                <a:gd name="T46" fmla="*/ 61 w 75"/>
                <a:gd name="T47" fmla="*/ 41 h 66"/>
                <a:gd name="T48" fmla="*/ 58 w 75"/>
                <a:gd name="T49" fmla="*/ 39 h 66"/>
                <a:gd name="T50" fmla="*/ 56 w 75"/>
                <a:gd name="T51" fmla="*/ 32 h 66"/>
                <a:gd name="T52" fmla="*/ 56 w 75"/>
                <a:gd name="T53" fmla="*/ 27 h 66"/>
                <a:gd name="T54" fmla="*/ 58 w 75"/>
                <a:gd name="T55" fmla="*/ 25 h 66"/>
                <a:gd name="T56" fmla="*/ 58 w 75"/>
                <a:gd name="T57" fmla="*/ 25 h 66"/>
                <a:gd name="T58" fmla="*/ 53 w 75"/>
                <a:gd name="T59" fmla="*/ 20 h 66"/>
                <a:gd name="T60" fmla="*/ 46 w 75"/>
                <a:gd name="T61" fmla="*/ 10 h 66"/>
                <a:gd name="T62" fmla="*/ 37 w 75"/>
                <a:gd name="T63" fmla="*/ 3 h 66"/>
                <a:gd name="T64" fmla="*/ 29 w 75"/>
                <a:gd name="T65" fmla="*/ 0 h 66"/>
                <a:gd name="T66" fmla="*/ 24 w 75"/>
                <a:gd name="T67" fmla="*/ 5 h 66"/>
                <a:gd name="T68" fmla="*/ 20 w 75"/>
                <a:gd name="T69" fmla="*/ 12 h 66"/>
                <a:gd name="T70" fmla="*/ 15 w 75"/>
                <a:gd name="T71" fmla="*/ 17 h 66"/>
                <a:gd name="T72" fmla="*/ 10 w 75"/>
                <a:gd name="T73" fmla="*/ 20 h 66"/>
                <a:gd name="T74" fmla="*/ 8 w 75"/>
                <a:gd name="T75" fmla="*/ 2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66"/>
                <a:gd name="T116" fmla="*/ 75 w 7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66">
                  <a:moveTo>
                    <a:pt x="8" y="20"/>
                  </a:moveTo>
                  <a:lnTo>
                    <a:pt x="5" y="22"/>
                  </a:lnTo>
                  <a:lnTo>
                    <a:pt x="3" y="25"/>
                  </a:lnTo>
                  <a:lnTo>
                    <a:pt x="0" y="32"/>
                  </a:lnTo>
                  <a:lnTo>
                    <a:pt x="3" y="37"/>
                  </a:lnTo>
                  <a:lnTo>
                    <a:pt x="8" y="41"/>
                  </a:lnTo>
                  <a:lnTo>
                    <a:pt x="12" y="44"/>
                  </a:lnTo>
                  <a:lnTo>
                    <a:pt x="15" y="46"/>
                  </a:lnTo>
                  <a:lnTo>
                    <a:pt x="17" y="51"/>
                  </a:lnTo>
                  <a:lnTo>
                    <a:pt x="17" y="56"/>
                  </a:lnTo>
                  <a:lnTo>
                    <a:pt x="22" y="58"/>
                  </a:lnTo>
                  <a:lnTo>
                    <a:pt x="24" y="58"/>
                  </a:lnTo>
                  <a:lnTo>
                    <a:pt x="32" y="58"/>
                  </a:lnTo>
                  <a:lnTo>
                    <a:pt x="39" y="58"/>
                  </a:lnTo>
                  <a:lnTo>
                    <a:pt x="44" y="61"/>
                  </a:lnTo>
                  <a:lnTo>
                    <a:pt x="49" y="66"/>
                  </a:lnTo>
                  <a:lnTo>
                    <a:pt x="51" y="66"/>
                  </a:lnTo>
                  <a:lnTo>
                    <a:pt x="68" y="66"/>
                  </a:lnTo>
                  <a:lnTo>
                    <a:pt x="70" y="63"/>
                  </a:lnTo>
                  <a:lnTo>
                    <a:pt x="75" y="61"/>
                  </a:lnTo>
                  <a:lnTo>
                    <a:pt x="75" y="54"/>
                  </a:lnTo>
                  <a:lnTo>
                    <a:pt x="73" y="49"/>
                  </a:lnTo>
                  <a:lnTo>
                    <a:pt x="66" y="44"/>
                  </a:lnTo>
                  <a:lnTo>
                    <a:pt x="61" y="41"/>
                  </a:lnTo>
                  <a:lnTo>
                    <a:pt x="58" y="39"/>
                  </a:lnTo>
                  <a:lnTo>
                    <a:pt x="56" y="32"/>
                  </a:lnTo>
                  <a:lnTo>
                    <a:pt x="56" y="27"/>
                  </a:lnTo>
                  <a:lnTo>
                    <a:pt x="58" y="25"/>
                  </a:lnTo>
                  <a:lnTo>
                    <a:pt x="53" y="20"/>
                  </a:lnTo>
                  <a:lnTo>
                    <a:pt x="46" y="10"/>
                  </a:lnTo>
                  <a:lnTo>
                    <a:pt x="37" y="3"/>
                  </a:lnTo>
                  <a:lnTo>
                    <a:pt x="29" y="0"/>
                  </a:lnTo>
                  <a:lnTo>
                    <a:pt x="24" y="5"/>
                  </a:lnTo>
                  <a:lnTo>
                    <a:pt x="20" y="12"/>
                  </a:lnTo>
                  <a:lnTo>
                    <a:pt x="15" y="17"/>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3" name="Freeform 94"/>
            <p:cNvSpPr>
              <a:spLocks/>
            </p:cNvSpPr>
            <p:nvPr/>
          </p:nvSpPr>
          <p:spPr bwMode="auto">
            <a:xfrm>
              <a:off x="742" y="3354"/>
              <a:ext cx="73" cy="29"/>
            </a:xfrm>
            <a:custGeom>
              <a:avLst/>
              <a:gdLst>
                <a:gd name="T0" fmla="*/ 0 w 73"/>
                <a:gd name="T1" fmla="*/ 17 h 29"/>
                <a:gd name="T2" fmla="*/ 5 w 73"/>
                <a:gd name="T3" fmla="*/ 17 h 29"/>
                <a:gd name="T4" fmla="*/ 12 w 73"/>
                <a:gd name="T5" fmla="*/ 17 h 29"/>
                <a:gd name="T6" fmla="*/ 25 w 73"/>
                <a:gd name="T7" fmla="*/ 20 h 29"/>
                <a:gd name="T8" fmla="*/ 32 w 73"/>
                <a:gd name="T9" fmla="*/ 25 h 29"/>
                <a:gd name="T10" fmla="*/ 37 w 73"/>
                <a:gd name="T11" fmla="*/ 27 h 29"/>
                <a:gd name="T12" fmla="*/ 39 w 73"/>
                <a:gd name="T13" fmla="*/ 27 h 29"/>
                <a:gd name="T14" fmla="*/ 44 w 73"/>
                <a:gd name="T15" fmla="*/ 27 h 29"/>
                <a:gd name="T16" fmla="*/ 51 w 73"/>
                <a:gd name="T17" fmla="*/ 27 h 29"/>
                <a:gd name="T18" fmla="*/ 61 w 73"/>
                <a:gd name="T19" fmla="*/ 29 h 29"/>
                <a:gd name="T20" fmla="*/ 66 w 73"/>
                <a:gd name="T21" fmla="*/ 29 h 29"/>
                <a:gd name="T22" fmla="*/ 70 w 73"/>
                <a:gd name="T23" fmla="*/ 27 h 29"/>
                <a:gd name="T24" fmla="*/ 73 w 73"/>
                <a:gd name="T25" fmla="*/ 20 h 29"/>
                <a:gd name="T26" fmla="*/ 73 w 73"/>
                <a:gd name="T27" fmla="*/ 13 h 29"/>
                <a:gd name="T28" fmla="*/ 70 w 73"/>
                <a:gd name="T29" fmla="*/ 8 h 29"/>
                <a:gd name="T30" fmla="*/ 66 w 73"/>
                <a:gd name="T31" fmla="*/ 5 h 29"/>
                <a:gd name="T32" fmla="*/ 61 w 73"/>
                <a:gd name="T33" fmla="*/ 5 h 29"/>
                <a:gd name="T34" fmla="*/ 56 w 73"/>
                <a:gd name="T35" fmla="*/ 5 h 29"/>
                <a:gd name="T36" fmla="*/ 51 w 73"/>
                <a:gd name="T37" fmla="*/ 8 h 29"/>
                <a:gd name="T38" fmla="*/ 44 w 73"/>
                <a:gd name="T39" fmla="*/ 8 h 29"/>
                <a:gd name="T40" fmla="*/ 34 w 73"/>
                <a:gd name="T41" fmla="*/ 5 h 29"/>
                <a:gd name="T42" fmla="*/ 25 w 73"/>
                <a:gd name="T43" fmla="*/ 3 h 29"/>
                <a:gd name="T44" fmla="*/ 20 w 73"/>
                <a:gd name="T45" fmla="*/ 0 h 29"/>
                <a:gd name="T46" fmla="*/ 15 w 73"/>
                <a:gd name="T47" fmla="*/ 0 h 29"/>
                <a:gd name="T48" fmla="*/ 10 w 73"/>
                <a:gd name="T49" fmla="*/ 3 h 29"/>
                <a:gd name="T50" fmla="*/ 5 w 73"/>
                <a:gd name="T51" fmla="*/ 8 h 29"/>
                <a:gd name="T52" fmla="*/ 3 w 73"/>
                <a:gd name="T53" fmla="*/ 13 h 29"/>
                <a:gd name="T54" fmla="*/ 0 w 73"/>
                <a:gd name="T55" fmla="*/ 15 h 29"/>
                <a:gd name="T56" fmla="*/ 0 w 73"/>
                <a:gd name="T57" fmla="*/ 1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9"/>
                <a:gd name="T89" fmla="*/ 73 w 73"/>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9">
                  <a:moveTo>
                    <a:pt x="0" y="17"/>
                  </a:moveTo>
                  <a:lnTo>
                    <a:pt x="5" y="17"/>
                  </a:lnTo>
                  <a:lnTo>
                    <a:pt x="12" y="17"/>
                  </a:lnTo>
                  <a:lnTo>
                    <a:pt x="25" y="20"/>
                  </a:lnTo>
                  <a:lnTo>
                    <a:pt x="32" y="25"/>
                  </a:lnTo>
                  <a:lnTo>
                    <a:pt x="37" y="27"/>
                  </a:lnTo>
                  <a:lnTo>
                    <a:pt x="39" y="27"/>
                  </a:lnTo>
                  <a:lnTo>
                    <a:pt x="44" y="27"/>
                  </a:lnTo>
                  <a:lnTo>
                    <a:pt x="51" y="27"/>
                  </a:lnTo>
                  <a:lnTo>
                    <a:pt x="61" y="29"/>
                  </a:lnTo>
                  <a:lnTo>
                    <a:pt x="66" y="29"/>
                  </a:lnTo>
                  <a:lnTo>
                    <a:pt x="70" y="27"/>
                  </a:lnTo>
                  <a:lnTo>
                    <a:pt x="73" y="20"/>
                  </a:lnTo>
                  <a:lnTo>
                    <a:pt x="73" y="13"/>
                  </a:lnTo>
                  <a:lnTo>
                    <a:pt x="70" y="8"/>
                  </a:lnTo>
                  <a:lnTo>
                    <a:pt x="66" y="5"/>
                  </a:lnTo>
                  <a:lnTo>
                    <a:pt x="61" y="5"/>
                  </a:lnTo>
                  <a:lnTo>
                    <a:pt x="56" y="5"/>
                  </a:lnTo>
                  <a:lnTo>
                    <a:pt x="51" y="8"/>
                  </a:lnTo>
                  <a:lnTo>
                    <a:pt x="44" y="8"/>
                  </a:lnTo>
                  <a:lnTo>
                    <a:pt x="34" y="5"/>
                  </a:lnTo>
                  <a:lnTo>
                    <a:pt x="25" y="3"/>
                  </a:lnTo>
                  <a:lnTo>
                    <a:pt x="20" y="0"/>
                  </a:lnTo>
                  <a:lnTo>
                    <a:pt x="15" y="0"/>
                  </a:lnTo>
                  <a:lnTo>
                    <a:pt x="10" y="3"/>
                  </a:lnTo>
                  <a:lnTo>
                    <a:pt x="5" y="8"/>
                  </a:lnTo>
                  <a:lnTo>
                    <a:pt x="3" y="13"/>
                  </a:lnTo>
                  <a:lnTo>
                    <a:pt x="0" y="15"/>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4" name="Freeform 95"/>
            <p:cNvSpPr>
              <a:spLocks/>
            </p:cNvSpPr>
            <p:nvPr/>
          </p:nvSpPr>
          <p:spPr bwMode="auto">
            <a:xfrm>
              <a:off x="774" y="3398"/>
              <a:ext cx="36" cy="29"/>
            </a:xfrm>
            <a:custGeom>
              <a:avLst/>
              <a:gdLst>
                <a:gd name="T0" fmla="*/ 31 w 36"/>
                <a:gd name="T1" fmla="*/ 2 h 29"/>
                <a:gd name="T2" fmla="*/ 34 w 36"/>
                <a:gd name="T3" fmla="*/ 5 h 29"/>
                <a:gd name="T4" fmla="*/ 36 w 36"/>
                <a:gd name="T5" fmla="*/ 12 h 29"/>
                <a:gd name="T6" fmla="*/ 36 w 36"/>
                <a:gd name="T7" fmla="*/ 19 h 29"/>
                <a:gd name="T8" fmla="*/ 34 w 36"/>
                <a:gd name="T9" fmla="*/ 22 h 29"/>
                <a:gd name="T10" fmla="*/ 29 w 36"/>
                <a:gd name="T11" fmla="*/ 22 h 29"/>
                <a:gd name="T12" fmla="*/ 26 w 36"/>
                <a:gd name="T13" fmla="*/ 22 h 29"/>
                <a:gd name="T14" fmla="*/ 24 w 36"/>
                <a:gd name="T15" fmla="*/ 22 h 29"/>
                <a:gd name="T16" fmla="*/ 24 w 36"/>
                <a:gd name="T17" fmla="*/ 22 h 29"/>
                <a:gd name="T18" fmla="*/ 22 w 36"/>
                <a:gd name="T19" fmla="*/ 24 h 29"/>
                <a:gd name="T20" fmla="*/ 17 w 36"/>
                <a:gd name="T21" fmla="*/ 27 h 29"/>
                <a:gd name="T22" fmla="*/ 12 w 36"/>
                <a:gd name="T23" fmla="*/ 29 h 29"/>
                <a:gd name="T24" fmla="*/ 9 w 36"/>
                <a:gd name="T25" fmla="*/ 27 h 29"/>
                <a:gd name="T26" fmla="*/ 9 w 36"/>
                <a:gd name="T27" fmla="*/ 24 h 29"/>
                <a:gd name="T28" fmla="*/ 9 w 36"/>
                <a:gd name="T29" fmla="*/ 24 h 29"/>
                <a:gd name="T30" fmla="*/ 9 w 36"/>
                <a:gd name="T31" fmla="*/ 24 h 29"/>
                <a:gd name="T32" fmla="*/ 7 w 36"/>
                <a:gd name="T33" fmla="*/ 19 h 29"/>
                <a:gd name="T34" fmla="*/ 2 w 36"/>
                <a:gd name="T35" fmla="*/ 10 h 29"/>
                <a:gd name="T36" fmla="*/ 0 w 36"/>
                <a:gd name="T37" fmla="*/ 5 h 29"/>
                <a:gd name="T38" fmla="*/ 0 w 36"/>
                <a:gd name="T39" fmla="*/ 0 h 29"/>
                <a:gd name="T40" fmla="*/ 7 w 36"/>
                <a:gd name="T41" fmla="*/ 0 h 29"/>
                <a:gd name="T42" fmla="*/ 17 w 36"/>
                <a:gd name="T43" fmla="*/ 2 h 29"/>
                <a:gd name="T44" fmla="*/ 24 w 36"/>
                <a:gd name="T45" fmla="*/ 2 h 29"/>
                <a:gd name="T46" fmla="*/ 29 w 36"/>
                <a:gd name="T47" fmla="*/ 2 h 29"/>
                <a:gd name="T48" fmla="*/ 31 w 36"/>
                <a:gd name="T49" fmla="*/ 2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29"/>
                <a:gd name="T77" fmla="*/ 36 w 3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29">
                  <a:moveTo>
                    <a:pt x="31" y="2"/>
                  </a:moveTo>
                  <a:lnTo>
                    <a:pt x="34" y="5"/>
                  </a:lnTo>
                  <a:lnTo>
                    <a:pt x="36" y="12"/>
                  </a:lnTo>
                  <a:lnTo>
                    <a:pt x="36" y="19"/>
                  </a:lnTo>
                  <a:lnTo>
                    <a:pt x="34" y="22"/>
                  </a:lnTo>
                  <a:lnTo>
                    <a:pt x="29" y="22"/>
                  </a:lnTo>
                  <a:lnTo>
                    <a:pt x="26" y="22"/>
                  </a:lnTo>
                  <a:lnTo>
                    <a:pt x="24" y="22"/>
                  </a:lnTo>
                  <a:lnTo>
                    <a:pt x="22" y="24"/>
                  </a:lnTo>
                  <a:lnTo>
                    <a:pt x="17" y="27"/>
                  </a:lnTo>
                  <a:lnTo>
                    <a:pt x="12" y="29"/>
                  </a:lnTo>
                  <a:lnTo>
                    <a:pt x="9" y="27"/>
                  </a:lnTo>
                  <a:lnTo>
                    <a:pt x="9" y="24"/>
                  </a:lnTo>
                  <a:lnTo>
                    <a:pt x="7" y="19"/>
                  </a:lnTo>
                  <a:lnTo>
                    <a:pt x="2" y="10"/>
                  </a:lnTo>
                  <a:lnTo>
                    <a:pt x="0" y="5"/>
                  </a:lnTo>
                  <a:lnTo>
                    <a:pt x="0" y="0"/>
                  </a:lnTo>
                  <a:lnTo>
                    <a:pt x="7" y="0"/>
                  </a:lnTo>
                  <a:lnTo>
                    <a:pt x="17" y="2"/>
                  </a:lnTo>
                  <a:lnTo>
                    <a:pt x="24" y="2"/>
                  </a:lnTo>
                  <a:lnTo>
                    <a:pt x="29" y="2"/>
                  </a:lnTo>
                  <a:lnTo>
                    <a:pt x="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5" name="Freeform 96"/>
            <p:cNvSpPr>
              <a:spLocks/>
            </p:cNvSpPr>
            <p:nvPr/>
          </p:nvSpPr>
          <p:spPr bwMode="auto">
            <a:xfrm>
              <a:off x="820" y="3381"/>
              <a:ext cx="108" cy="68"/>
            </a:xfrm>
            <a:custGeom>
              <a:avLst/>
              <a:gdLst>
                <a:gd name="T0" fmla="*/ 21 w 108"/>
                <a:gd name="T1" fmla="*/ 5 h 68"/>
                <a:gd name="T2" fmla="*/ 19 w 108"/>
                <a:gd name="T3" fmla="*/ 2 h 68"/>
                <a:gd name="T4" fmla="*/ 17 w 108"/>
                <a:gd name="T5" fmla="*/ 0 h 68"/>
                <a:gd name="T6" fmla="*/ 9 w 108"/>
                <a:gd name="T7" fmla="*/ 0 h 68"/>
                <a:gd name="T8" fmla="*/ 5 w 108"/>
                <a:gd name="T9" fmla="*/ 5 h 68"/>
                <a:gd name="T10" fmla="*/ 0 w 108"/>
                <a:gd name="T11" fmla="*/ 12 h 68"/>
                <a:gd name="T12" fmla="*/ 0 w 108"/>
                <a:gd name="T13" fmla="*/ 15 h 68"/>
                <a:gd name="T14" fmla="*/ 2 w 108"/>
                <a:gd name="T15" fmla="*/ 19 h 68"/>
                <a:gd name="T16" fmla="*/ 7 w 108"/>
                <a:gd name="T17" fmla="*/ 24 h 68"/>
                <a:gd name="T18" fmla="*/ 14 w 108"/>
                <a:gd name="T19" fmla="*/ 29 h 68"/>
                <a:gd name="T20" fmla="*/ 19 w 108"/>
                <a:gd name="T21" fmla="*/ 36 h 68"/>
                <a:gd name="T22" fmla="*/ 24 w 108"/>
                <a:gd name="T23" fmla="*/ 39 h 68"/>
                <a:gd name="T24" fmla="*/ 26 w 108"/>
                <a:gd name="T25" fmla="*/ 41 h 68"/>
                <a:gd name="T26" fmla="*/ 29 w 108"/>
                <a:gd name="T27" fmla="*/ 41 h 68"/>
                <a:gd name="T28" fmla="*/ 34 w 108"/>
                <a:gd name="T29" fmla="*/ 39 h 68"/>
                <a:gd name="T30" fmla="*/ 38 w 108"/>
                <a:gd name="T31" fmla="*/ 39 h 68"/>
                <a:gd name="T32" fmla="*/ 38 w 108"/>
                <a:gd name="T33" fmla="*/ 44 h 68"/>
                <a:gd name="T34" fmla="*/ 38 w 108"/>
                <a:gd name="T35" fmla="*/ 51 h 68"/>
                <a:gd name="T36" fmla="*/ 38 w 108"/>
                <a:gd name="T37" fmla="*/ 58 h 68"/>
                <a:gd name="T38" fmla="*/ 41 w 108"/>
                <a:gd name="T39" fmla="*/ 65 h 68"/>
                <a:gd name="T40" fmla="*/ 41 w 108"/>
                <a:gd name="T41" fmla="*/ 68 h 68"/>
                <a:gd name="T42" fmla="*/ 43 w 108"/>
                <a:gd name="T43" fmla="*/ 68 h 68"/>
                <a:gd name="T44" fmla="*/ 48 w 108"/>
                <a:gd name="T45" fmla="*/ 68 h 68"/>
                <a:gd name="T46" fmla="*/ 55 w 108"/>
                <a:gd name="T47" fmla="*/ 68 h 68"/>
                <a:gd name="T48" fmla="*/ 67 w 108"/>
                <a:gd name="T49" fmla="*/ 63 h 68"/>
                <a:gd name="T50" fmla="*/ 79 w 108"/>
                <a:gd name="T51" fmla="*/ 58 h 68"/>
                <a:gd name="T52" fmla="*/ 87 w 108"/>
                <a:gd name="T53" fmla="*/ 56 h 68"/>
                <a:gd name="T54" fmla="*/ 94 w 108"/>
                <a:gd name="T55" fmla="*/ 51 h 68"/>
                <a:gd name="T56" fmla="*/ 99 w 108"/>
                <a:gd name="T57" fmla="*/ 48 h 68"/>
                <a:gd name="T58" fmla="*/ 104 w 108"/>
                <a:gd name="T59" fmla="*/ 46 h 68"/>
                <a:gd name="T60" fmla="*/ 108 w 108"/>
                <a:gd name="T61" fmla="*/ 41 h 68"/>
                <a:gd name="T62" fmla="*/ 108 w 108"/>
                <a:gd name="T63" fmla="*/ 36 h 68"/>
                <a:gd name="T64" fmla="*/ 104 w 108"/>
                <a:gd name="T65" fmla="*/ 34 h 68"/>
                <a:gd name="T66" fmla="*/ 94 w 108"/>
                <a:gd name="T67" fmla="*/ 31 h 68"/>
                <a:gd name="T68" fmla="*/ 87 w 108"/>
                <a:gd name="T69" fmla="*/ 29 h 68"/>
                <a:gd name="T70" fmla="*/ 79 w 108"/>
                <a:gd name="T71" fmla="*/ 27 h 68"/>
                <a:gd name="T72" fmla="*/ 77 w 108"/>
                <a:gd name="T73" fmla="*/ 24 h 68"/>
                <a:gd name="T74" fmla="*/ 75 w 108"/>
                <a:gd name="T75" fmla="*/ 22 h 68"/>
                <a:gd name="T76" fmla="*/ 72 w 108"/>
                <a:gd name="T77" fmla="*/ 17 h 68"/>
                <a:gd name="T78" fmla="*/ 65 w 108"/>
                <a:gd name="T79" fmla="*/ 12 h 68"/>
                <a:gd name="T80" fmla="*/ 58 w 108"/>
                <a:gd name="T81" fmla="*/ 10 h 68"/>
                <a:gd name="T82" fmla="*/ 50 w 108"/>
                <a:gd name="T83" fmla="*/ 12 h 68"/>
                <a:gd name="T84" fmla="*/ 41 w 108"/>
                <a:gd name="T85" fmla="*/ 12 h 68"/>
                <a:gd name="T86" fmla="*/ 34 w 108"/>
                <a:gd name="T87" fmla="*/ 12 h 68"/>
                <a:gd name="T88" fmla="*/ 31 w 108"/>
                <a:gd name="T89" fmla="*/ 12 h 68"/>
                <a:gd name="T90" fmla="*/ 21 w 108"/>
                <a:gd name="T91" fmla="*/ 5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68"/>
                <a:gd name="T140" fmla="*/ 108 w 10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68">
                  <a:moveTo>
                    <a:pt x="21" y="5"/>
                  </a:moveTo>
                  <a:lnTo>
                    <a:pt x="19" y="2"/>
                  </a:lnTo>
                  <a:lnTo>
                    <a:pt x="17" y="0"/>
                  </a:lnTo>
                  <a:lnTo>
                    <a:pt x="9" y="0"/>
                  </a:lnTo>
                  <a:lnTo>
                    <a:pt x="5" y="5"/>
                  </a:lnTo>
                  <a:lnTo>
                    <a:pt x="0" y="12"/>
                  </a:lnTo>
                  <a:lnTo>
                    <a:pt x="0" y="15"/>
                  </a:lnTo>
                  <a:lnTo>
                    <a:pt x="2" y="19"/>
                  </a:lnTo>
                  <a:lnTo>
                    <a:pt x="7" y="24"/>
                  </a:lnTo>
                  <a:lnTo>
                    <a:pt x="14" y="29"/>
                  </a:lnTo>
                  <a:lnTo>
                    <a:pt x="19" y="36"/>
                  </a:lnTo>
                  <a:lnTo>
                    <a:pt x="24" y="39"/>
                  </a:lnTo>
                  <a:lnTo>
                    <a:pt x="26" y="41"/>
                  </a:lnTo>
                  <a:lnTo>
                    <a:pt x="29" y="41"/>
                  </a:lnTo>
                  <a:lnTo>
                    <a:pt x="34" y="39"/>
                  </a:lnTo>
                  <a:lnTo>
                    <a:pt x="38" y="39"/>
                  </a:lnTo>
                  <a:lnTo>
                    <a:pt x="38" y="44"/>
                  </a:lnTo>
                  <a:lnTo>
                    <a:pt x="38" y="51"/>
                  </a:lnTo>
                  <a:lnTo>
                    <a:pt x="38" y="58"/>
                  </a:lnTo>
                  <a:lnTo>
                    <a:pt x="41" y="65"/>
                  </a:lnTo>
                  <a:lnTo>
                    <a:pt x="41" y="68"/>
                  </a:lnTo>
                  <a:lnTo>
                    <a:pt x="43" y="68"/>
                  </a:lnTo>
                  <a:lnTo>
                    <a:pt x="48" y="68"/>
                  </a:lnTo>
                  <a:lnTo>
                    <a:pt x="55" y="68"/>
                  </a:lnTo>
                  <a:lnTo>
                    <a:pt x="67" y="63"/>
                  </a:lnTo>
                  <a:lnTo>
                    <a:pt x="79" y="58"/>
                  </a:lnTo>
                  <a:lnTo>
                    <a:pt x="87" y="56"/>
                  </a:lnTo>
                  <a:lnTo>
                    <a:pt x="94" y="51"/>
                  </a:lnTo>
                  <a:lnTo>
                    <a:pt x="99" y="48"/>
                  </a:lnTo>
                  <a:lnTo>
                    <a:pt x="104" y="46"/>
                  </a:lnTo>
                  <a:lnTo>
                    <a:pt x="108" y="41"/>
                  </a:lnTo>
                  <a:lnTo>
                    <a:pt x="108" y="36"/>
                  </a:lnTo>
                  <a:lnTo>
                    <a:pt x="104" y="34"/>
                  </a:lnTo>
                  <a:lnTo>
                    <a:pt x="94" y="31"/>
                  </a:lnTo>
                  <a:lnTo>
                    <a:pt x="87" y="29"/>
                  </a:lnTo>
                  <a:lnTo>
                    <a:pt x="79" y="27"/>
                  </a:lnTo>
                  <a:lnTo>
                    <a:pt x="77" y="24"/>
                  </a:lnTo>
                  <a:lnTo>
                    <a:pt x="75" y="22"/>
                  </a:lnTo>
                  <a:lnTo>
                    <a:pt x="72" y="17"/>
                  </a:lnTo>
                  <a:lnTo>
                    <a:pt x="65" y="12"/>
                  </a:lnTo>
                  <a:lnTo>
                    <a:pt x="58" y="10"/>
                  </a:lnTo>
                  <a:lnTo>
                    <a:pt x="50" y="12"/>
                  </a:lnTo>
                  <a:lnTo>
                    <a:pt x="41" y="12"/>
                  </a:lnTo>
                  <a:lnTo>
                    <a:pt x="34" y="12"/>
                  </a:lnTo>
                  <a:lnTo>
                    <a:pt x="31" y="12"/>
                  </a:lnTo>
                  <a:lnTo>
                    <a:pt x="2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97"/>
            <p:cNvSpPr>
              <a:spLocks/>
            </p:cNvSpPr>
            <p:nvPr/>
          </p:nvSpPr>
          <p:spPr bwMode="auto">
            <a:xfrm>
              <a:off x="827" y="3441"/>
              <a:ext cx="19" cy="22"/>
            </a:xfrm>
            <a:custGeom>
              <a:avLst/>
              <a:gdLst>
                <a:gd name="T0" fmla="*/ 17 w 19"/>
                <a:gd name="T1" fmla="*/ 0 h 22"/>
                <a:gd name="T2" fmla="*/ 19 w 19"/>
                <a:gd name="T3" fmla="*/ 3 h 22"/>
                <a:gd name="T4" fmla="*/ 19 w 19"/>
                <a:gd name="T5" fmla="*/ 10 h 22"/>
                <a:gd name="T6" fmla="*/ 19 w 19"/>
                <a:gd name="T7" fmla="*/ 17 h 22"/>
                <a:gd name="T8" fmla="*/ 14 w 19"/>
                <a:gd name="T9" fmla="*/ 22 h 22"/>
                <a:gd name="T10" fmla="*/ 7 w 19"/>
                <a:gd name="T11" fmla="*/ 22 h 22"/>
                <a:gd name="T12" fmla="*/ 2 w 19"/>
                <a:gd name="T13" fmla="*/ 17 h 22"/>
                <a:gd name="T14" fmla="*/ 0 w 19"/>
                <a:gd name="T15" fmla="*/ 15 h 22"/>
                <a:gd name="T16" fmla="*/ 0 w 19"/>
                <a:gd name="T17" fmla="*/ 13 h 22"/>
                <a:gd name="T18" fmla="*/ 0 w 19"/>
                <a:gd name="T19" fmla="*/ 10 h 22"/>
                <a:gd name="T20" fmla="*/ 2 w 19"/>
                <a:gd name="T21" fmla="*/ 5 h 22"/>
                <a:gd name="T22" fmla="*/ 7 w 19"/>
                <a:gd name="T23" fmla="*/ 3 h 22"/>
                <a:gd name="T24" fmla="*/ 17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7" y="0"/>
                  </a:moveTo>
                  <a:lnTo>
                    <a:pt x="19" y="3"/>
                  </a:lnTo>
                  <a:lnTo>
                    <a:pt x="19" y="10"/>
                  </a:lnTo>
                  <a:lnTo>
                    <a:pt x="19" y="17"/>
                  </a:lnTo>
                  <a:lnTo>
                    <a:pt x="14" y="22"/>
                  </a:lnTo>
                  <a:lnTo>
                    <a:pt x="7" y="22"/>
                  </a:lnTo>
                  <a:lnTo>
                    <a:pt x="2" y="17"/>
                  </a:lnTo>
                  <a:lnTo>
                    <a:pt x="0" y="15"/>
                  </a:lnTo>
                  <a:lnTo>
                    <a:pt x="0" y="13"/>
                  </a:lnTo>
                  <a:lnTo>
                    <a:pt x="0" y="10"/>
                  </a:lnTo>
                  <a:lnTo>
                    <a:pt x="2" y="5"/>
                  </a:lnTo>
                  <a:lnTo>
                    <a:pt x="7" y="3"/>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98"/>
            <p:cNvSpPr>
              <a:spLocks/>
            </p:cNvSpPr>
            <p:nvPr/>
          </p:nvSpPr>
          <p:spPr bwMode="auto">
            <a:xfrm>
              <a:off x="914" y="3492"/>
              <a:ext cx="162" cy="189"/>
            </a:xfrm>
            <a:custGeom>
              <a:avLst/>
              <a:gdLst>
                <a:gd name="T0" fmla="*/ 34 w 162"/>
                <a:gd name="T1" fmla="*/ 7 h 189"/>
                <a:gd name="T2" fmla="*/ 31 w 162"/>
                <a:gd name="T3" fmla="*/ 5 h 189"/>
                <a:gd name="T4" fmla="*/ 29 w 162"/>
                <a:gd name="T5" fmla="*/ 3 h 189"/>
                <a:gd name="T6" fmla="*/ 24 w 162"/>
                <a:gd name="T7" fmla="*/ 0 h 189"/>
                <a:gd name="T8" fmla="*/ 19 w 162"/>
                <a:gd name="T9" fmla="*/ 0 h 189"/>
                <a:gd name="T10" fmla="*/ 17 w 162"/>
                <a:gd name="T11" fmla="*/ 5 h 189"/>
                <a:gd name="T12" fmla="*/ 19 w 162"/>
                <a:gd name="T13" fmla="*/ 12 h 189"/>
                <a:gd name="T14" fmla="*/ 22 w 162"/>
                <a:gd name="T15" fmla="*/ 22 h 189"/>
                <a:gd name="T16" fmla="*/ 24 w 162"/>
                <a:gd name="T17" fmla="*/ 29 h 189"/>
                <a:gd name="T18" fmla="*/ 27 w 162"/>
                <a:gd name="T19" fmla="*/ 36 h 189"/>
                <a:gd name="T20" fmla="*/ 27 w 162"/>
                <a:gd name="T21" fmla="*/ 44 h 189"/>
                <a:gd name="T22" fmla="*/ 27 w 162"/>
                <a:gd name="T23" fmla="*/ 51 h 189"/>
                <a:gd name="T24" fmla="*/ 22 w 162"/>
                <a:gd name="T25" fmla="*/ 56 h 189"/>
                <a:gd name="T26" fmla="*/ 14 w 162"/>
                <a:gd name="T27" fmla="*/ 61 h 189"/>
                <a:gd name="T28" fmla="*/ 5 w 162"/>
                <a:gd name="T29" fmla="*/ 68 h 189"/>
                <a:gd name="T30" fmla="*/ 0 w 162"/>
                <a:gd name="T31" fmla="*/ 75 h 189"/>
                <a:gd name="T32" fmla="*/ 2 w 162"/>
                <a:gd name="T33" fmla="*/ 87 h 189"/>
                <a:gd name="T34" fmla="*/ 7 w 162"/>
                <a:gd name="T35" fmla="*/ 99 h 189"/>
                <a:gd name="T36" fmla="*/ 12 w 162"/>
                <a:gd name="T37" fmla="*/ 109 h 189"/>
                <a:gd name="T38" fmla="*/ 14 w 162"/>
                <a:gd name="T39" fmla="*/ 119 h 189"/>
                <a:gd name="T40" fmla="*/ 14 w 162"/>
                <a:gd name="T41" fmla="*/ 128 h 189"/>
                <a:gd name="T42" fmla="*/ 14 w 162"/>
                <a:gd name="T43" fmla="*/ 143 h 189"/>
                <a:gd name="T44" fmla="*/ 17 w 162"/>
                <a:gd name="T45" fmla="*/ 157 h 189"/>
                <a:gd name="T46" fmla="*/ 24 w 162"/>
                <a:gd name="T47" fmla="*/ 174 h 189"/>
                <a:gd name="T48" fmla="*/ 34 w 162"/>
                <a:gd name="T49" fmla="*/ 184 h 189"/>
                <a:gd name="T50" fmla="*/ 46 w 162"/>
                <a:gd name="T51" fmla="*/ 189 h 189"/>
                <a:gd name="T52" fmla="*/ 56 w 162"/>
                <a:gd name="T53" fmla="*/ 189 h 189"/>
                <a:gd name="T54" fmla="*/ 63 w 162"/>
                <a:gd name="T55" fmla="*/ 184 h 189"/>
                <a:gd name="T56" fmla="*/ 68 w 162"/>
                <a:gd name="T57" fmla="*/ 174 h 189"/>
                <a:gd name="T58" fmla="*/ 72 w 162"/>
                <a:gd name="T59" fmla="*/ 164 h 189"/>
                <a:gd name="T60" fmla="*/ 77 w 162"/>
                <a:gd name="T61" fmla="*/ 157 h 189"/>
                <a:gd name="T62" fmla="*/ 82 w 162"/>
                <a:gd name="T63" fmla="*/ 152 h 189"/>
                <a:gd name="T64" fmla="*/ 94 w 162"/>
                <a:gd name="T65" fmla="*/ 150 h 189"/>
                <a:gd name="T66" fmla="*/ 111 w 162"/>
                <a:gd name="T67" fmla="*/ 148 h 189"/>
                <a:gd name="T68" fmla="*/ 128 w 162"/>
                <a:gd name="T69" fmla="*/ 140 h 189"/>
                <a:gd name="T70" fmla="*/ 143 w 162"/>
                <a:gd name="T71" fmla="*/ 135 h 189"/>
                <a:gd name="T72" fmla="*/ 150 w 162"/>
                <a:gd name="T73" fmla="*/ 128 h 189"/>
                <a:gd name="T74" fmla="*/ 157 w 162"/>
                <a:gd name="T75" fmla="*/ 123 h 189"/>
                <a:gd name="T76" fmla="*/ 162 w 162"/>
                <a:gd name="T77" fmla="*/ 116 h 189"/>
                <a:gd name="T78" fmla="*/ 162 w 162"/>
                <a:gd name="T79" fmla="*/ 109 h 189"/>
                <a:gd name="T80" fmla="*/ 152 w 162"/>
                <a:gd name="T81" fmla="*/ 99 h 189"/>
                <a:gd name="T82" fmla="*/ 140 w 162"/>
                <a:gd name="T83" fmla="*/ 90 h 189"/>
                <a:gd name="T84" fmla="*/ 135 w 162"/>
                <a:gd name="T85" fmla="*/ 82 h 189"/>
                <a:gd name="T86" fmla="*/ 133 w 162"/>
                <a:gd name="T87" fmla="*/ 75 h 189"/>
                <a:gd name="T88" fmla="*/ 130 w 162"/>
                <a:gd name="T89" fmla="*/ 65 h 189"/>
                <a:gd name="T90" fmla="*/ 126 w 162"/>
                <a:gd name="T91" fmla="*/ 53 h 189"/>
                <a:gd name="T92" fmla="*/ 114 w 162"/>
                <a:gd name="T93" fmla="*/ 41 h 189"/>
                <a:gd name="T94" fmla="*/ 99 w 162"/>
                <a:gd name="T95" fmla="*/ 29 h 189"/>
                <a:gd name="T96" fmla="*/ 80 w 162"/>
                <a:gd name="T97" fmla="*/ 24 h 189"/>
                <a:gd name="T98" fmla="*/ 63 w 162"/>
                <a:gd name="T99" fmla="*/ 22 h 189"/>
                <a:gd name="T100" fmla="*/ 51 w 162"/>
                <a:gd name="T101" fmla="*/ 17 h 189"/>
                <a:gd name="T102" fmla="*/ 41 w 162"/>
                <a:gd name="T103" fmla="*/ 12 h 189"/>
                <a:gd name="T104" fmla="*/ 34 w 162"/>
                <a:gd name="T105" fmla="*/ 7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89"/>
                <a:gd name="T161" fmla="*/ 162 w 162"/>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89">
                  <a:moveTo>
                    <a:pt x="34" y="7"/>
                  </a:moveTo>
                  <a:lnTo>
                    <a:pt x="31" y="5"/>
                  </a:lnTo>
                  <a:lnTo>
                    <a:pt x="29" y="3"/>
                  </a:lnTo>
                  <a:lnTo>
                    <a:pt x="24" y="0"/>
                  </a:lnTo>
                  <a:lnTo>
                    <a:pt x="19" y="0"/>
                  </a:lnTo>
                  <a:lnTo>
                    <a:pt x="17" y="5"/>
                  </a:lnTo>
                  <a:lnTo>
                    <a:pt x="19" y="12"/>
                  </a:lnTo>
                  <a:lnTo>
                    <a:pt x="22" y="22"/>
                  </a:lnTo>
                  <a:lnTo>
                    <a:pt x="24" y="29"/>
                  </a:lnTo>
                  <a:lnTo>
                    <a:pt x="27" y="36"/>
                  </a:lnTo>
                  <a:lnTo>
                    <a:pt x="27" y="44"/>
                  </a:lnTo>
                  <a:lnTo>
                    <a:pt x="27" y="51"/>
                  </a:lnTo>
                  <a:lnTo>
                    <a:pt x="22" y="56"/>
                  </a:lnTo>
                  <a:lnTo>
                    <a:pt x="14" y="61"/>
                  </a:lnTo>
                  <a:lnTo>
                    <a:pt x="5" y="68"/>
                  </a:lnTo>
                  <a:lnTo>
                    <a:pt x="0" y="75"/>
                  </a:lnTo>
                  <a:lnTo>
                    <a:pt x="2" y="87"/>
                  </a:lnTo>
                  <a:lnTo>
                    <a:pt x="7" y="99"/>
                  </a:lnTo>
                  <a:lnTo>
                    <a:pt x="12" y="109"/>
                  </a:lnTo>
                  <a:lnTo>
                    <a:pt x="14" y="119"/>
                  </a:lnTo>
                  <a:lnTo>
                    <a:pt x="14" y="128"/>
                  </a:lnTo>
                  <a:lnTo>
                    <a:pt x="14" y="143"/>
                  </a:lnTo>
                  <a:lnTo>
                    <a:pt x="17" y="157"/>
                  </a:lnTo>
                  <a:lnTo>
                    <a:pt x="24" y="174"/>
                  </a:lnTo>
                  <a:lnTo>
                    <a:pt x="34" y="184"/>
                  </a:lnTo>
                  <a:lnTo>
                    <a:pt x="46" y="189"/>
                  </a:lnTo>
                  <a:lnTo>
                    <a:pt x="56" y="189"/>
                  </a:lnTo>
                  <a:lnTo>
                    <a:pt x="63" y="184"/>
                  </a:lnTo>
                  <a:lnTo>
                    <a:pt x="68" y="174"/>
                  </a:lnTo>
                  <a:lnTo>
                    <a:pt x="72" y="164"/>
                  </a:lnTo>
                  <a:lnTo>
                    <a:pt x="77" y="157"/>
                  </a:lnTo>
                  <a:lnTo>
                    <a:pt x="82" y="152"/>
                  </a:lnTo>
                  <a:lnTo>
                    <a:pt x="94" y="150"/>
                  </a:lnTo>
                  <a:lnTo>
                    <a:pt x="111" y="148"/>
                  </a:lnTo>
                  <a:lnTo>
                    <a:pt x="128" y="140"/>
                  </a:lnTo>
                  <a:lnTo>
                    <a:pt x="143" y="135"/>
                  </a:lnTo>
                  <a:lnTo>
                    <a:pt x="150" y="128"/>
                  </a:lnTo>
                  <a:lnTo>
                    <a:pt x="157" y="123"/>
                  </a:lnTo>
                  <a:lnTo>
                    <a:pt x="162" y="116"/>
                  </a:lnTo>
                  <a:lnTo>
                    <a:pt x="162" y="109"/>
                  </a:lnTo>
                  <a:lnTo>
                    <a:pt x="152" y="99"/>
                  </a:lnTo>
                  <a:lnTo>
                    <a:pt x="140" y="90"/>
                  </a:lnTo>
                  <a:lnTo>
                    <a:pt x="135" y="82"/>
                  </a:lnTo>
                  <a:lnTo>
                    <a:pt x="133" y="75"/>
                  </a:lnTo>
                  <a:lnTo>
                    <a:pt x="130" y="65"/>
                  </a:lnTo>
                  <a:lnTo>
                    <a:pt x="126" y="53"/>
                  </a:lnTo>
                  <a:lnTo>
                    <a:pt x="114" y="41"/>
                  </a:lnTo>
                  <a:lnTo>
                    <a:pt x="99" y="29"/>
                  </a:lnTo>
                  <a:lnTo>
                    <a:pt x="80" y="24"/>
                  </a:lnTo>
                  <a:lnTo>
                    <a:pt x="63" y="22"/>
                  </a:lnTo>
                  <a:lnTo>
                    <a:pt x="51" y="17"/>
                  </a:lnTo>
                  <a:lnTo>
                    <a:pt x="41" y="12"/>
                  </a:ln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29" name="Freeform 99"/>
          <p:cNvSpPr>
            <a:spLocks/>
          </p:cNvSpPr>
          <p:nvPr/>
        </p:nvSpPr>
        <p:spPr bwMode="auto">
          <a:xfrm>
            <a:off x="7010400" y="5486400"/>
            <a:ext cx="304800" cy="104775"/>
          </a:xfrm>
          <a:custGeom>
            <a:avLst/>
            <a:gdLst>
              <a:gd name="T0" fmla="*/ 2147483647 w 558"/>
              <a:gd name="T1" fmla="*/ 2147483647 h 182"/>
              <a:gd name="T2" fmla="*/ 2147483647 w 558"/>
              <a:gd name="T3" fmla="*/ 2147483647 h 182"/>
              <a:gd name="T4" fmla="*/ 2147483647 w 558"/>
              <a:gd name="T5" fmla="*/ 2147483647 h 182"/>
              <a:gd name="T6" fmla="*/ 2147483647 w 558"/>
              <a:gd name="T7" fmla="*/ 2147483647 h 182"/>
              <a:gd name="T8" fmla="*/ 2147483647 w 558"/>
              <a:gd name="T9" fmla="*/ 2147483647 h 182"/>
              <a:gd name="T10" fmla="*/ 2147483647 w 558"/>
              <a:gd name="T11" fmla="*/ 2147483647 h 182"/>
              <a:gd name="T12" fmla="*/ 2147483647 w 558"/>
              <a:gd name="T13" fmla="*/ 2147483647 h 182"/>
              <a:gd name="T14" fmla="*/ 2147483647 w 558"/>
              <a:gd name="T15" fmla="*/ 2147483647 h 182"/>
              <a:gd name="T16" fmla="*/ 2147483647 w 558"/>
              <a:gd name="T17" fmla="*/ 2147483647 h 182"/>
              <a:gd name="T18" fmla="*/ 2147483647 w 558"/>
              <a:gd name="T19" fmla="*/ 2147483647 h 182"/>
              <a:gd name="T20" fmla="*/ 2147483647 w 558"/>
              <a:gd name="T21" fmla="*/ 2147483647 h 182"/>
              <a:gd name="T22" fmla="*/ 2147483647 w 558"/>
              <a:gd name="T23" fmla="*/ 2147483647 h 182"/>
              <a:gd name="T24" fmla="*/ 2147483647 w 558"/>
              <a:gd name="T25" fmla="*/ 2147483647 h 182"/>
              <a:gd name="T26" fmla="*/ 2147483647 w 558"/>
              <a:gd name="T27" fmla="*/ 2147483647 h 182"/>
              <a:gd name="T28" fmla="*/ 2147483647 w 558"/>
              <a:gd name="T29" fmla="*/ 2147483647 h 182"/>
              <a:gd name="T30" fmla="*/ 2147483647 w 558"/>
              <a:gd name="T31" fmla="*/ 2147483647 h 182"/>
              <a:gd name="T32" fmla="*/ 2147483647 w 558"/>
              <a:gd name="T33" fmla="*/ 2147483647 h 182"/>
              <a:gd name="T34" fmla="*/ 2147483647 w 558"/>
              <a:gd name="T35" fmla="*/ 2147483647 h 182"/>
              <a:gd name="T36" fmla="*/ 2147483647 w 558"/>
              <a:gd name="T37" fmla="*/ 2147483647 h 182"/>
              <a:gd name="T38" fmla="*/ 2147483647 w 558"/>
              <a:gd name="T39" fmla="*/ 2147483647 h 182"/>
              <a:gd name="T40" fmla="*/ 2147483647 w 558"/>
              <a:gd name="T41" fmla="*/ 2147483647 h 182"/>
              <a:gd name="T42" fmla="*/ 2147483647 w 558"/>
              <a:gd name="T43" fmla="*/ 2147483647 h 182"/>
              <a:gd name="T44" fmla="*/ 2147483647 w 558"/>
              <a:gd name="T45" fmla="*/ 2147483647 h 182"/>
              <a:gd name="T46" fmla="*/ 2147483647 w 558"/>
              <a:gd name="T47" fmla="*/ 2147483647 h 182"/>
              <a:gd name="T48" fmla="*/ 2147483647 w 558"/>
              <a:gd name="T49" fmla="*/ 2147483647 h 182"/>
              <a:gd name="T50" fmla="*/ 2147483647 w 558"/>
              <a:gd name="T51" fmla="*/ 2147483647 h 182"/>
              <a:gd name="T52" fmla="*/ 2147483647 w 558"/>
              <a:gd name="T53" fmla="*/ 2147483647 h 182"/>
              <a:gd name="T54" fmla="*/ 2147483647 w 558"/>
              <a:gd name="T55" fmla="*/ 2147483647 h 182"/>
              <a:gd name="T56" fmla="*/ 0 w 558"/>
              <a:gd name="T57" fmla="*/ 2147483647 h 182"/>
              <a:gd name="T58" fmla="*/ 2147483647 w 558"/>
              <a:gd name="T59" fmla="*/ 2147483647 h 182"/>
              <a:gd name="T60" fmla="*/ 2147483647 w 558"/>
              <a:gd name="T61" fmla="*/ 0 h 182"/>
              <a:gd name="T62" fmla="*/ 2147483647 w 558"/>
              <a:gd name="T63" fmla="*/ 2147483647 h 182"/>
              <a:gd name="T64" fmla="*/ 2147483647 w 558"/>
              <a:gd name="T65" fmla="*/ 2147483647 h 182"/>
              <a:gd name="T66" fmla="*/ 2147483647 w 558"/>
              <a:gd name="T67" fmla="*/ 2147483647 h 182"/>
              <a:gd name="T68" fmla="*/ 2147483647 w 558"/>
              <a:gd name="T69" fmla="*/ 2147483647 h 182"/>
              <a:gd name="T70" fmla="*/ 2147483647 w 558"/>
              <a:gd name="T71" fmla="*/ 2147483647 h 182"/>
              <a:gd name="T72" fmla="*/ 2147483647 w 558"/>
              <a:gd name="T73" fmla="*/ 2147483647 h 182"/>
              <a:gd name="T74" fmla="*/ 2147483647 w 558"/>
              <a:gd name="T75" fmla="*/ 2147483647 h 182"/>
              <a:gd name="T76" fmla="*/ 2147483647 w 558"/>
              <a:gd name="T77" fmla="*/ 2147483647 h 182"/>
              <a:gd name="T78" fmla="*/ 2147483647 w 558"/>
              <a:gd name="T79" fmla="*/ 2147483647 h 182"/>
              <a:gd name="T80" fmla="*/ 2147483647 w 558"/>
              <a:gd name="T81" fmla="*/ 2147483647 h 182"/>
              <a:gd name="T82" fmla="*/ 2147483647 w 558"/>
              <a:gd name="T83" fmla="*/ 2147483647 h 182"/>
              <a:gd name="T84" fmla="*/ 2147483647 w 558"/>
              <a:gd name="T85" fmla="*/ 2147483647 h 182"/>
              <a:gd name="T86" fmla="*/ 2147483647 w 558"/>
              <a:gd name="T87" fmla="*/ 2147483647 h 182"/>
              <a:gd name="T88" fmla="*/ 2147483647 w 558"/>
              <a:gd name="T89" fmla="*/ 2147483647 h 182"/>
              <a:gd name="T90" fmla="*/ 2147483647 w 558"/>
              <a:gd name="T91" fmla="*/ 2147483647 h 182"/>
              <a:gd name="T92" fmla="*/ 2147483647 w 558"/>
              <a:gd name="T93" fmla="*/ 2147483647 h 182"/>
              <a:gd name="T94" fmla="*/ 2147483647 w 558"/>
              <a:gd name="T95" fmla="*/ 2147483647 h 182"/>
              <a:gd name="T96" fmla="*/ 2147483647 w 558"/>
              <a:gd name="T97" fmla="*/ 2147483647 h 182"/>
              <a:gd name="T98" fmla="*/ 2147483647 w 558"/>
              <a:gd name="T99" fmla="*/ 2147483647 h 182"/>
              <a:gd name="T100" fmla="*/ 2147483647 w 558"/>
              <a:gd name="T101" fmla="*/ 2147483647 h 182"/>
              <a:gd name="T102" fmla="*/ 2147483647 w 558"/>
              <a:gd name="T103" fmla="*/ 2147483647 h 182"/>
              <a:gd name="T104" fmla="*/ 2147483647 w 558"/>
              <a:gd name="T105" fmla="*/ 2147483647 h 182"/>
              <a:gd name="T106" fmla="*/ 2147483647 w 558"/>
              <a:gd name="T107" fmla="*/ 2147483647 h 182"/>
              <a:gd name="T108" fmla="*/ 2147483647 w 558"/>
              <a:gd name="T109" fmla="*/ 2147483647 h 182"/>
              <a:gd name="T110" fmla="*/ 2147483647 w 558"/>
              <a:gd name="T111" fmla="*/ 2147483647 h 182"/>
              <a:gd name="T112" fmla="*/ 2147483647 w 558"/>
              <a:gd name="T113" fmla="*/ 2147483647 h 182"/>
              <a:gd name="T114" fmla="*/ 2147483647 w 558"/>
              <a:gd name="T115" fmla="*/ 2147483647 h 182"/>
              <a:gd name="T116" fmla="*/ 2147483647 w 558"/>
              <a:gd name="T117" fmla="*/ 2147483647 h 182"/>
              <a:gd name="T118" fmla="*/ 2147483647 w 558"/>
              <a:gd name="T119" fmla="*/ 2147483647 h 182"/>
              <a:gd name="T120" fmla="*/ 2147483647 w 558"/>
              <a:gd name="T121" fmla="*/ 2147483647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8"/>
              <a:gd name="T184" fmla="*/ 0 h 182"/>
              <a:gd name="T185" fmla="*/ 558 w 558"/>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8" h="182">
                <a:moveTo>
                  <a:pt x="554" y="64"/>
                </a:moveTo>
                <a:lnTo>
                  <a:pt x="554" y="64"/>
                </a:lnTo>
                <a:lnTo>
                  <a:pt x="528" y="96"/>
                </a:lnTo>
                <a:lnTo>
                  <a:pt x="524" y="102"/>
                </a:lnTo>
                <a:lnTo>
                  <a:pt x="506" y="110"/>
                </a:lnTo>
                <a:lnTo>
                  <a:pt x="488" y="140"/>
                </a:lnTo>
                <a:lnTo>
                  <a:pt x="492" y="154"/>
                </a:lnTo>
                <a:lnTo>
                  <a:pt x="470" y="162"/>
                </a:lnTo>
                <a:lnTo>
                  <a:pt x="462" y="156"/>
                </a:lnTo>
                <a:lnTo>
                  <a:pt x="432" y="166"/>
                </a:lnTo>
                <a:lnTo>
                  <a:pt x="400" y="178"/>
                </a:lnTo>
                <a:lnTo>
                  <a:pt x="394" y="182"/>
                </a:lnTo>
                <a:lnTo>
                  <a:pt x="368" y="172"/>
                </a:lnTo>
                <a:lnTo>
                  <a:pt x="360" y="178"/>
                </a:lnTo>
                <a:lnTo>
                  <a:pt x="344" y="170"/>
                </a:lnTo>
                <a:lnTo>
                  <a:pt x="300" y="160"/>
                </a:lnTo>
                <a:lnTo>
                  <a:pt x="294" y="168"/>
                </a:lnTo>
                <a:lnTo>
                  <a:pt x="294" y="166"/>
                </a:lnTo>
                <a:lnTo>
                  <a:pt x="252" y="152"/>
                </a:lnTo>
                <a:lnTo>
                  <a:pt x="224" y="168"/>
                </a:lnTo>
                <a:lnTo>
                  <a:pt x="222" y="168"/>
                </a:lnTo>
                <a:lnTo>
                  <a:pt x="190" y="146"/>
                </a:lnTo>
                <a:lnTo>
                  <a:pt x="180" y="160"/>
                </a:lnTo>
                <a:lnTo>
                  <a:pt x="142" y="140"/>
                </a:lnTo>
                <a:lnTo>
                  <a:pt x="120" y="168"/>
                </a:lnTo>
                <a:lnTo>
                  <a:pt x="100" y="168"/>
                </a:lnTo>
                <a:lnTo>
                  <a:pt x="82" y="174"/>
                </a:lnTo>
                <a:lnTo>
                  <a:pt x="26" y="160"/>
                </a:lnTo>
                <a:lnTo>
                  <a:pt x="34" y="146"/>
                </a:lnTo>
                <a:lnTo>
                  <a:pt x="24" y="120"/>
                </a:lnTo>
                <a:lnTo>
                  <a:pt x="26" y="88"/>
                </a:lnTo>
                <a:lnTo>
                  <a:pt x="8" y="32"/>
                </a:lnTo>
                <a:lnTo>
                  <a:pt x="0" y="30"/>
                </a:lnTo>
                <a:lnTo>
                  <a:pt x="6" y="24"/>
                </a:lnTo>
                <a:lnTo>
                  <a:pt x="12" y="0"/>
                </a:lnTo>
                <a:lnTo>
                  <a:pt x="40" y="16"/>
                </a:lnTo>
                <a:lnTo>
                  <a:pt x="42" y="28"/>
                </a:lnTo>
                <a:lnTo>
                  <a:pt x="82" y="8"/>
                </a:lnTo>
                <a:lnTo>
                  <a:pt x="88" y="10"/>
                </a:lnTo>
                <a:lnTo>
                  <a:pt x="118" y="10"/>
                </a:lnTo>
                <a:lnTo>
                  <a:pt x="134" y="6"/>
                </a:lnTo>
                <a:lnTo>
                  <a:pt x="148" y="10"/>
                </a:lnTo>
                <a:lnTo>
                  <a:pt x="172" y="8"/>
                </a:lnTo>
                <a:lnTo>
                  <a:pt x="192" y="8"/>
                </a:lnTo>
                <a:lnTo>
                  <a:pt x="202" y="4"/>
                </a:lnTo>
                <a:lnTo>
                  <a:pt x="228" y="18"/>
                </a:lnTo>
                <a:lnTo>
                  <a:pt x="242" y="6"/>
                </a:lnTo>
                <a:lnTo>
                  <a:pt x="248" y="10"/>
                </a:lnTo>
                <a:lnTo>
                  <a:pt x="286" y="14"/>
                </a:lnTo>
                <a:lnTo>
                  <a:pt x="302" y="8"/>
                </a:lnTo>
                <a:lnTo>
                  <a:pt x="318" y="18"/>
                </a:lnTo>
                <a:lnTo>
                  <a:pt x="344" y="14"/>
                </a:lnTo>
                <a:lnTo>
                  <a:pt x="358" y="14"/>
                </a:lnTo>
                <a:lnTo>
                  <a:pt x="376" y="18"/>
                </a:lnTo>
                <a:lnTo>
                  <a:pt x="404" y="26"/>
                </a:lnTo>
                <a:lnTo>
                  <a:pt x="418" y="14"/>
                </a:lnTo>
                <a:lnTo>
                  <a:pt x="438" y="20"/>
                </a:lnTo>
                <a:lnTo>
                  <a:pt x="484" y="40"/>
                </a:lnTo>
                <a:lnTo>
                  <a:pt x="488" y="32"/>
                </a:lnTo>
                <a:lnTo>
                  <a:pt x="500" y="30"/>
                </a:lnTo>
                <a:lnTo>
                  <a:pt x="504" y="32"/>
                </a:lnTo>
                <a:lnTo>
                  <a:pt x="512" y="36"/>
                </a:lnTo>
                <a:lnTo>
                  <a:pt x="530" y="52"/>
                </a:lnTo>
                <a:lnTo>
                  <a:pt x="548" y="52"/>
                </a:lnTo>
                <a:lnTo>
                  <a:pt x="558" y="58"/>
                </a:lnTo>
                <a:lnTo>
                  <a:pt x="554" y="64"/>
                </a:lnTo>
                <a:close/>
              </a:path>
            </a:pathLst>
          </a:custGeom>
          <a:solidFill>
            <a:srgbClr val="008000"/>
          </a:solidFill>
          <a:ln w="9525">
            <a:solidFill>
              <a:schemeClr val="tx1"/>
            </a:solidFill>
            <a:round/>
            <a:headEnd/>
            <a:tailEnd/>
          </a:ln>
        </p:spPr>
        <p:txBody>
          <a:bodyPr/>
          <a:lstStyle/>
          <a:p>
            <a:endParaRPr lang="en-US" dirty="0"/>
          </a:p>
        </p:txBody>
      </p:sp>
      <p:grpSp>
        <p:nvGrpSpPr>
          <p:cNvPr id="22" name="Group 100"/>
          <p:cNvGrpSpPr>
            <a:grpSpLocks/>
          </p:cNvGrpSpPr>
          <p:nvPr/>
        </p:nvGrpSpPr>
        <p:grpSpPr bwMode="auto">
          <a:xfrm>
            <a:off x="7696200" y="5257800"/>
            <a:ext cx="180975" cy="228600"/>
            <a:chOff x="2504" y="1416"/>
            <a:chExt cx="1074" cy="644"/>
          </a:xfrm>
          <a:solidFill>
            <a:schemeClr val="accent1"/>
          </a:solidFill>
        </p:grpSpPr>
        <p:sp>
          <p:nvSpPr>
            <p:cNvPr id="2246" name="Freeform 101"/>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6350">
              <a:solidFill>
                <a:schemeClr val="tx1"/>
              </a:solidFill>
              <a:round/>
              <a:headEnd/>
              <a:tailEnd/>
            </a:ln>
          </p:spPr>
          <p:txBody>
            <a:bodyPr/>
            <a:lstStyle/>
            <a:p>
              <a:pPr>
                <a:defRPr/>
              </a:pPr>
              <a:endParaRPr lang="en-US" dirty="0"/>
            </a:p>
          </p:txBody>
        </p:sp>
        <p:sp>
          <p:nvSpPr>
            <p:cNvPr id="2247" name="Freeform 102"/>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6350">
              <a:solidFill>
                <a:schemeClr val="tx1"/>
              </a:solidFill>
              <a:round/>
              <a:headEnd/>
              <a:tailEnd/>
            </a:ln>
          </p:spPr>
          <p:txBody>
            <a:bodyPr/>
            <a:lstStyle/>
            <a:p>
              <a:pPr>
                <a:defRPr/>
              </a:pPr>
              <a:endParaRPr lang="en-US" dirty="0"/>
            </a:p>
          </p:txBody>
        </p:sp>
        <p:sp>
          <p:nvSpPr>
            <p:cNvPr id="2248" name="Freeform 103"/>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6350">
              <a:solidFill>
                <a:schemeClr val="tx1"/>
              </a:solidFill>
              <a:round/>
              <a:headEnd/>
              <a:tailEnd/>
            </a:ln>
          </p:spPr>
          <p:txBody>
            <a:bodyPr/>
            <a:lstStyle/>
            <a:p>
              <a:pPr>
                <a:defRPr/>
              </a:pPr>
              <a:endParaRPr lang="en-US" dirty="0"/>
            </a:p>
          </p:txBody>
        </p:sp>
        <p:sp>
          <p:nvSpPr>
            <p:cNvPr id="2249" name="Freeform 104"/>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6350">
              <a:solidFill>
                <a:schemeClr val="tx1"/>
              </a:solidFill>
              <a:round/>
              <a:headEnd/>
              <a:tailEnd/>
            </a:ln>
          </p:spPr>
          <p:txBody>
            <a:bodyPr/>
            <a:lstStyle/>
            <a:p>
              <a:pPr>
                <a:defRPr/>
              </a:pPr>
              <a:endParaRPr lang="en-US" dirty="0"/>
            </a:p>
          </p:txBody>
        </p:sp>
        <p:sp>
          <p:nvSpPr>
            <p:cNvPr id="2250" name="Freeform 105"/>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6350">
              <a:solidFill>
                <a:schemeClr val="tx1"/>
              </a:solidFill>
              <a:round/>
              <a:headEnd/>
              <a:tailEnd/>
            </a:ln>
          </p:spPr>
          <p:txBody>
            <a:bodyPr/>
            <a:lstStyle/>
            <a:p>
              <a:pPr>
                <a:defRPr/>
              </a:pPr>
              <a:endParaRPr lang="en-US" dirty="0"/>
            </a:p>
          </p:txBody>
        </p:sp>
        <p:sp>
          <p:nvSpPr>
            <p:cNvPr id="2251" name="Freeform 106"/>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6350">
              <a:solidFill>
                <a:schemeClr val="tx1"/>
              </a:solidFill>
              <a:round/>
              <a:headEnd/>
              <a:tailEnd/>
            </a:ln>
          </p:spPr>
          <p:txBody>
            <a:bodyPr/>
            <a:lstStyle/>
            <a:p>
              <a:pPr>
                <a:defRPr/>
              </a:pPr>
              <a:endParaRPr lang="en-US" dirty="0"/>
            </a:p>
          </p:txBody>
        </p:sp>
        <p:sp>
          <p:nvSpPr>
            <p:cNvPr id="2252" name="Freeform 107"/>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6350">
              <a:solidFill>
                <a:schemeClr val="tx1"/>
              </a:solidFill>
              <a:round/>
              <a:headEnd/>
              <a:tailEnd/>
            </a:ln>
          </p:spPr>
          <p:txBody>
            <a:bodyPr/>
            <a:lstStyle/>
            <a:p>
              <a:pPr>
                <a:defRPr/>
              </a:pPr>
              <a:endParaRPr lang="en-US" dirty="0"/>
            </a:p>
          </p:txBody>
        </p:sp>
        <p:sp>
          <p:nvSpPr>
            <p:cNvPr id="2253" name="Freeform 108"/>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6350">
              <a:solidFill>
                <a:schemeClr val="tx1"/>
              </a:solidFill>
              <a:round/>
              <a:headEnd/>
              <a:tailEnd/>
            </a:ln>
          </p:spPr>
          <p:txBody>
            <a:bodyPr/>
            <a:lstStyle/>
            <a:p>
              <a:pPr>
                <a:defRPr/>
              </a:pPr>
              <a:endParaRPr lang="en-US" dirty="0"/>
            </a:p>
          </p:txBody>
        </p:sp>
        <p:sp>
          <p:nvSpPr>
            <p:cNvPr id="2254" name="Freeform 109"/>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6350">
              <a:solidFill>
                <a:schemeClr val="tx1"/>
              </a:solidFill>
              <a:round/>
              <a:headEnd/>
              <a:tailEnd/>
            </a:ln>
          </p:spPr>
          <p:txBody>
            <a:bodyPr/>
            <a:lstStyle/>
            <a:p>
              <a:pPr>
                <a:defRPr/>
              </a:pPr>
              <a:endParaRPr lang="en-US" dirty="0"/>
            </a:p>
          </p:txBody>
        </p:sp>
        <p:sp>
          <p:nvSpPr>
            <p:cNvPr id="2255" name="Freeform 110"/>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6350">
              <a:solidFill>
                <a:schemeClr val="tx1"/>
              </a:solidFill>
              <a:round/>
              <a:headEnd/>
              <a:tailEnd/>
            </a:ln>
          </p:spPr>
          <p:txBody>
            <a:bodyPr/>
            <a:lstStyle/>
            <a:p>
              <a:pPr>
                <a:defRPr/>
              </a:pPr>
              <a:endParaRPr lang="en-US" dirty="0"/>
            </a:p>
          </p:txBody>
        </p:sp>
        <p:sp>
          <p:nvSpPr>
            <p:cNvPr id="2256" name="Freeform 111"/>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6350">
              <a:solidFill>
                <a:schemeClr val="tx1"/>
              </a:solidFill>
              <a:round/>
              <a:headEnd/>
              <a:tailEnd/>
            </a:ln>
          </p:spPr>
          <p:txBody>
            <a:bodyPr/>
            <a:lstStyle/>
            <a:p>
              <a:pPr>
                <a:defRPr/>
              </a:pPr>
              <a:endParaRPr lang="en-US" dirty="0"/>
            </a:p>
          </p:txBody>
        </p:sp>
        <p:sp>
          <p:nvSpPr>
            <p:cNvPr id="2257" name="Freeform 112"/>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6350">
              <a:solidFill>
                <a:schemeClr val="tx1"/>
              </a:solidFill>
              <a:round/>
              <a:headEnd/>
              <a:tailEnd/>
            </a:ln>
          </p:spPr>
          <p:txBody>
            <a:bodyPr/>
            <a:lstStyle/>
            <a:p>
              <a:pPr>
                <a:defRPr/>
              </a:pPr>
              <a:endParaRPr lang="en-US" dirty="0"/>
            </a:p>
          </p:txBody>
        </p:sp>
        <p:sp>
          <p:nvSpPr>
            <p:cNvPr id="2258" name="Freeform 113"/>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6350">
              <a:solidFill>
                <a:schemeClr val="tx1"/>
              </a:solidFill>
              <a:round/>
              <a:headEnd/>
              <a:tailEnd/>
            </a:ln>
          </p:spPr>
          <p:txBody>
            <a:bodyPr/>
            <a:lstStyle/>
            <a:p>
              <a:pPr>
                <a:defRPr/>
              </a:pPr>
              <a:endParaRPr lang="en-US" dirty="0"/>
            </a:p>
          </p:txBody>
        </p:sp>
        <p:sp>
          <p:nvSpPr>
            <p:cNvPr id="2259" name="Freeform 114"/>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6350">
              <a:solidFill>
                <a:schemeClr val="tx1"/>
              </a:solidFill>
              <a:round/>
              <a:headEnd/>
              <a:tailEnd/>
            </a:ln>
          </p:spPr>
          <p:txBody>
            <a:bodyPr/>
            <a:lstStyle/>
            <a:p>
              <a:pPr>
                <a:defRPr/>
              </a:pPr>
              <a:endParaRPr lang="en-US" dirty="0"/>
            </a:p>
          </p:txBody>
        </p:sp>
        <p:sp>
          <p:nvSpPr>
            <p:cNvPr id="2260" name="Freeform 115"/>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6350">
              <a:solidFill>
                <a:schemeClr val="tx1"/>
              </a:solidFill>
              <a:round/>
              <a:headEnd/>
              <a:tailEnd/>
            </a:ln>
          </p:spPr>
          <p:txBody>
            <a:bodyPr/>
            <a:lstStyle/>
            <a:p>
              <a:pPr>
                <a:defRPr/>
              </a:pPr>
              <a:endParaRPr lang="en-US" dirty="0"/>
            </a:p>
          </p:txBody>
        </p:sp>
        <p:sp>
          <p:nvSpPr>
            <p:cNvPr id="2261" name="Freeform 116"/>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6350">
              <a:solidFill>
                <a:schemeClr val="tx1"/>
              </a:solidFill>
              <a:round/>
              <a:headEnd/>
              <a:tailEnd/>
            </a:ln>
          </p:spPr>
          <p:txBody>
            <a:bodyPr/>
            <a:lstStyle/>
            <a:p>
              <a:pPr>
                <a:defRPr/>
              </a:pPr>
              <a:endParaRPr lang="en-US" dirty="0"/>
            </a:p>
          </p:txBody>
        </p:sp>
        <p:sp>
          <p:nvSpPr>
            <p:cNvPr id="2262" name="Freeform 117"/>
            <p:cNvSpPr>
              <a:spLocks noEditPoints="1"/>
            </p:cNvSpPr>
            <p:nvPr/>
          </p:nvSpPr>
          <p:spPr bwMode="auto">
            <a:xfrm>
              <a:off x="2504" y="1416"/>
              <a:ext cx="1074" cy="644"/>
            </a:xfrm>
            <a:custGeom>
              <a:avLst/>
              <a:gdLst>
                <a:gd name="T0" fmla="*/ 114 w 1074"/>
                <a:gd name="T1" fmla="*/ 258 h 644"/>
                <a:gd name="T2" fmla="*/ 632 w 1074"/>
                <a:gd name="T3" fmla="*/ 138 h 644"/>
                <a:gd name="T4" fmla="*/ 612 w 1074"/>
                <a:gd name="T5" fmla="*/ 60 h 644"/>
                <a:gd name="T6" fmla="*/ 584 w 1074"/>
                <a:gd name="T7" fmla="*/ 98 h 644"/>
                <a:gd name="T8" fmla="*/ 26 w 1074"/>
                <a:gd name="T9" fmla="*/ 128 h 644"/>
                <a:gd name="T10" fmla="*/ 1062 w 1074"/>
                <a:gd name="T11" fmla="*/ 588 h 644"/>
                <a:gd name="T12" fmla="*/ 1074 w 1074"/>
                <a:gd name="T13" fmla="*/ 616 h 644"/>
                <a:gd name="T14" fmla="*/ 382 w 1074"/>
                <a:gd name="T15" fmla="*/ 86 h 644"/>
                <a:gd name="T16" fmla="*/ 678 w 1074"/>
                <a:gd name="T17" fmla="*/ 54 h 644"/>
                <a:gd name="T18" fmla="*/ 616 w 1074"/>
                <a:gd name="T19" fmla="*/ 20 h 644"/>
                <a:gd name="T20" fmla="*/ 922 w 1074"/>
                <a:gd name="T21" fmla="*/ 218 h 644"/>
                <a:gd name="T22" fmla="*/ 792 w 1074"/>
                <a:gd name="T23" fmla="*/ 246 h 644"/>
                <a:gd name="T24" fmla="*/ 804 w 1074"/>
                <a:gd name="T25" fmla="*/ 204 h 644"/>
                <a:gd name="T26" fmla="*/ 742 w 1074"/>
                <a:gd name="T27" fmla="*/ 246 h 644"/>
                <a:gd name="T28" fmla="*/ 14 w 1074"/>
                <a:gd name="T29" fmla="*/ 312 h 644"/>
                <a:gd name="T30" fmla="*/ 276 w 1074"/>
                <a:gd name="T31" fmla="*/ 426 h 644"/>
                <a:gd name="T32" fmla="*/ 256 w 1074"/>
                <a:gd name="T33" fmla="*/ 428 h 644"/>
                <a:gd name="T34" fmla="*/ 274 w 1074"/>
                <a:gd name="T35" fmla="*/ 490 h 644"/>
                <a:gd name="T36" fmla="*/ 276 w 1074"/>
                <a:gd name="T37" fmla="*/ 426 h 644"/>
                <a:gd name="T38" fmla="*/ 948 w 1074"/>
                <a:gd name="T39" fmla="*/ 554 h 644"/>
                <a:gd name="T40" fmla="*/ 956 w 1074"/>
                <a:gd name="T41" fmla="*/ 576 h 644"/>
                <a:gd name="T42" fmla="*/ 978 w 1074"/>
                <a:gd name="T43" fmla="*/ 552 h 644"/>
                <a:gd name="T44" fmla="*/ 922 w 1074"/>
                <a:gd name="T45" fmla="*/ 432 h 644"/>
                <a:gd name="T46" fmla="*/ 928 w 1074"/>
                <a:gd name="T47" fmla="*/ 496 h 644"/>
                <a:gd name="T48" fmla="*/ 466 w 1074"/>
                <a:gd name="T49" fmla="*/ 386 h 644"/>
                <a:gd name="T50" fmla="*/ 444 w 1074"/>
                <a:gd name="T51" fmla="*/ 410 h 644"/>
                <a:gd name="T52" fmla="*/ 404 w 1074"/>
                <a:gd name="T53" fmla="*/ 430 h 644"/>
                <a:gd name="T54" fmla="*/ 478 w 1074"/>
                <a:gd name="T55" fmla="*/ 440 h 644"/>
                <a:gd name="T56" fmla="*/ 910 w 1074"/>
                <a:gd name="T57" fmla="*/ 404 h 644"/>
                <a:gd name="T58" fmla="*/ 868 w 1074"/>
                <a:gd name="T59" fmla="*/ 370 h 644"/>
                <a:gd name="T60" fmla="*/ 822 w 1074"/>
                <a:gd name="T61" fmla="*/ 296 h 644"/>
                <a:gd name="T62" fmla="*/ 728 w 1074"/>
                <a:gd name="T63" fmla="*/ 258 h 644"/>
                <a:gd name="T64" fmla="*/ 658 w 1074"/>
                <a:gd name="T65" fmla="*/ 216 h 644"/>
                <a:gd name="T66" fmla="*/ 570 w 1074"/>
                <a:gd name="T67" fmla="*/ 172 h 644"/>
                <a:gd name="T68" fmla="*/ 494 w 1074"/>
                <a:gd name="T69" fmla="*/ 152 h 644"/>
                <a:gd name="T70" fmla="*/ 532 w 1074"/>
                <a:gd name="T71" fmla="*/ 222 h 644"/>
                <a:gd name="T72" fmla="*/ 460 w 1074"/>
                <a:gd name="T73" fmla="*/ 166 h 644"/>
                <a:gd name="T74" fmla="*/ 410 w 1074"/>
                <a:gd name="T75" fmla="*/ 166 h 644"/>
                <a:gd name="T76" fmla="*/ 318 w 1074"/>
                <a:gd name="T77" fmla="*/ 172 h 644"/>
                <a:gd name="T78" fmla="*/ 246 w 1074"/>
                <a:gd name="T79" fmla="*/ 204 h 644"/>
                <a:gd name="T80" fmla="*/ 128 w 1074"/>
                <a:gd name="T81" fmla="*/ 250 h 644"/>
                <a:gd name="T82" fmla="*/ 264 w 1074"/>
                <a:gd name="T83" fmla="*/ 300 h 644"/>
                <a:gd name="T84" fmla="*/ 330 w 1074"/>
                <a:gd name="T85" fmla="*/ 294 h 644"/>
                <a:gd name="T86" fmla="*/ 368 w 1074"/>
                <a:gd name="T87" fmla="*/ 344 h 644"/>
                <a:gd name="T88" fmla="*/ 426 w 1074"/>
                <a:gd name="T89" fmla="*/ 364 h 644"/>
                <a:gd name="T90" fmla="*/ 474 w 1074"/>
                <a:gd name="T91" fmla="*/ 342 h 644"/>
                <a:gd name="T92" fmla="*/ 496 w 1074"/>
                <a:gd name="T93" fmla="*/ 378 h 644"/>
                <a:gd name="T94" fmla="*/ 576 w 1074"/>
                <a:gd name="T95" fmla="*/ 430 h 644"/>
                <a:gd name="T96" fmla="*/ 780 w 1074"/>
                <a:gd name="T97" fmla="*/ 450 h 644"/>
                <a:gd name="T98" fmla="*/ 786 w 1074"/>
                <a:gd name="T99" fmla="*/ 422 h 644"/>
                <a:gd name="T100" fmla="*/ 910 w 1074"/>
                <a:gd name="T101" fmla="*/ 404 h 644"/>
                <a:gd name="T102" fmla="*/ 690 w 1074"/>
                <a:gd name="T103" fmla="*/ 564 h 644"/>
                <a:gd name="T104" fmla="*/ 692 w 1074"/>
                <a:gd name="T105" fmla="*/ 608 h 644"/>
                <a:gd name="T106" fmla="*/ 698 w 1074"/>
                <a:gd name="T107" fmla="*/ 568 h 6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4"/>
                <a:gd name="T163" fmla="*/ 0 h 644"/>
                <a:gd name="T164" fmla="*/ 1074 w 1074"/>
                <a:gd name="T165" fmla="*/ 644 h 6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4" h="644">
                  <a:moveTo>
                    <a:pt x="70" y="198"/>
                  </a:moveTo>
                  <a:lnTo>
                    <a:pt x="66" y="206"/>
                  </a:lnTo>
                  <a:lnTo>
                    <a:pt x="52" y="234"/>
                  </a:lnTo>
                  <a:lnTo>
                    <a:pt x="74" y="264"/>
                  </a:lnTo>
                  <a:lnTo>
                    <a:pt x="114" y="258"/>
                  </a:lnTo>
                  <a:lnTo>
                    <a:pt x="110" y="220"/>
                  </a:lnTo>
                  <a:lnTo>
                    <a:pt x="70" y="198"/>
                  </a:lnTo>
                  <a:close/>
                  <a:moveTo>
                    <a:pt x="606" y="110"/>
                  </a:moveTo>
                  <a:lnTo>
                    <a:pt x="606" y="110"/>
                  </a:lnTo>
                  <a:lnTo>
                    <a:pt x="632" y="138"/>
                  </a:lnTo>
                  <a:lnTo>
                    <a:pt x="666" y="102"/>
                  </a:lnTo>
                  <a:lnTo>
                    <a:pt x="642" y="66"/>
                  </a:lnTo>
                  <a:lnTo>
                    <a:pt x="612" y="60"/>
                  </a:lnTo>
                  <a:lnTo>
                    <a:pt x="596" y="48"/>
                  </a:lnTo>
                  <a:lnTo>
                    <a:pt x="590" y="52"/>
                  </a:lnTo>
                  <a:lnTo>
                    <a:pt x="574" y="62"/>
                  </a:lnTo>
                  <a:lnTo>
                    <a:pt x="584" y="98"/>
                  </a:lnTo>
                  <a:lnTo>
                    <a:pt x="606" y="110"/>
                  </a:lnTo>
                  <a:close/>
                  <a:moveTo>
                    <a:pt x="56" y="176"/>
                  </a:moveTo>
                  <a:lnTo>
                    <a:pt x="60" y="142"/>
                  </a:lnTo>
                  <a:lnTo>
                    <a:pt x="26" y="128"/>
                  </a:lnTo>
                  <a:lnTo>
                    <a:pt x="22" y="132"/>
                  </a:lnTo>
                  <a:lnTo>
                    <a:pt x="0" y="156"/>
                  </a:lnTo>
                  <a:lnTo>
                    <a:pt x="18" y="188"/>
                  </a:lnTo>
                  <a:lnTo>
                    <a:pt x="56" y="176"/>
                  </a:lnTo>
                  <a:close/>
                  <a:moveTo>
                    <a:pt x="1062" y="588"/>
                  </a:moveTo>
                  <a:lnTo>
                    <a:pt x="1044" y="588"/>
                  </a:lnTo>
                  <a:lnTo>
                    <a:pt x="1022" y="590"/>
                  </a:lnTo>
                  <a:lnTo>
                    <a:pt x="1020" y="628"/>
                  </a:lnTo>
                  <a:lnTo>
                    <a:pt x="1050" y="644"/>
                  </a:lnTo>
                  <a:lnTo>
                    <a:pt x="1074" y="616"/>
                  </a:lnTo>
                  <a:lnTo>
                    <a:pt x="1062" y="588"/>
                  </a:lnTo>
                  <a:close/>
                  <a:moveTo>
                    <a:pt x="426" y="100"/>
                  </a:moveTo>
                  <a:lnTo>
                    <a:pt x="406" y="84"/>
                  </a:lnTo>
                  <a:lnTo>
                    <a:pt x="402" y="84"/>
                  </a:lnTo>
                  <a:lnTo>
                    <a:pt x="382" y="86"/>
                  </a:lnTo>
                  <a:lnTo>
                    <a:pt x="366" y="110"/>
                  </a:lnTo>
                  <a:lnTo>
                    <a:pt x="366" y="136"/>
                  </a:lnTo>
                  <a:lnTo>
                    <a:pt x="404" y="136"/>
                  </a:lnTo>
                  <a:lnTo>
                    <a:pt x="426" y="100"/>
                  </a:lnTo>
                  <a:close/>
                  <a:moveTo>
                    <a:pt x="678" y="54"/>
                  </a:moveTo>
                  <a:lnTo>
                    <a:pt x="678" y="18"/>
                  </a:lnTo>
                  <a:lnTo>
                    <a:pt x="656" y="4"/>
                  </a:lnTo>
                  <a:lnTo>
                    <a:pt x="636" y="0"/>
                  </a:lnTo>
                  <a:lnTo>
                    <a:pt x="632" y="4"/>
                  </a:lnTo>
                  <a:lnTo>
                    <a:pt x="616" y="20"/>
                  </a:lnTo>
                  <a:lnTo>
                    <a:pt x="646" y="48"/>
                  </a:lnTo>
                  <a:lnTo>
                    <a:pt x="678" y="54"/>
                  </a:lnTo>
                  <a:close/>
                  <a:moveTo>
                    <a:pt x="898" y="266"/>
                  </a:moveTo>
                  <a:lnTo>
                    <a:pt x="930" y="244"/>
                  </a:lnTo>
                  <a:lnTo>
                    <a:pt x="922" y="218"/>
                  </a:lnTo>
                  <a:lnTo>
                    <a:pt x="914" y="220"/>
                  </a:lnTo>
                  <a:lnTo>
                    <a:pt x="866" y="228"/>
                  </a:lnTo>
                  <a:lnTo>
                    <a:pt x="872" y="260"/>
                  </a:lnTo>
                  <a:lnTo>
                    <a:pt x="898" y="266"/>
                  </a:lnTo>
                  <a:close/>
                  <a:moveTo>
                    <a:pt x="792" y="246"/>
                  </a:moveTo>
                  <a:lnTo>
                    <a:pt x="792" y="246"/>
                  </a:lnTo>
                  <a:lnTo>
                    <a:pt x="810" y="258"/>
                  </a:lnTo>
                  <a:lnTo>
                    <a:pt x="844" y="244"/>
                  </a:lnTo>
                  <a:lnTo>
                    <a:pt x="832" y="216"/>
                  </a:lnTo>
                  <a:lnTo>
                    <a:pt x="804" y="204"/>
                  </a:lnTo>
                  <a:lnTo>
                    <a:pt x="802" y="204"/>
                  </a:lnTo>
                  <a:lnTo>
                    <a:pt x="754" y="208"/>
                  </a:lnTo>
                  <a:lnTo>
                    <a:pt x="730" y="222"/>
                  </a:lnTo>
                  <a:lnTo>
                    <a:pt x="742" y="246"/>
                  </a:lnTo>
                  <a:lnTo>
                    <a:pt x="792" y="246"/>
                  </a:lnTo>
                  <a:close/>
                  <a:moveTo>
                    <a:pt x="34" y="270"/>
                  </a:moveTo>
                  <a:lnTo>
                    <a:pt x="20" y="282"/>
                  </a:lnTo>
                  <a:lnTo>
                    <a:pt x="14" y="312"/>
                  </a:lnTo>
                  <a:lnTo>
                    <a:pt x="56" y="338"/>
                  </a:lnTo>
                  <a:lnTo>
                    <a:pt x="74" y="288"/>
                  </a:lnTo>
                  <a:lnTo>
                    <a:pt x="38" y="264"/>
                  </a:lnTo>
                  <a:lnTo>
                    <a:pt x="34" y="270"/>
                  </a:lnTo>
                  <a:close/>
                  <a:moveTo>
                    <a:pt x="276" y="426"/>
                  </a:moveTo>
                  <a:lnTo>
                    <a:pt x="272" y="430"/>
                  </a:lnTo>
                  <a:lnTo>
                    <a:pt x="268" y="434"/>
                  </a:lnTo>
                  <a:lnTo>
                    <a:pt x="256" y="428"/>
                  </a:lnTo>
                  <a:lnTo>
                    <a:pt x="230" y="434"/>
                  </a:lnTo>
                  <a:lnTo>
                    <a:pt x="222" y="466"/>
                  </a:lnTo>
                  <a:lnTo>
                    <a:pt x="248" y="492"/>
                  </a:lnTo>
                  <a:lnTo>
                    <a:pt x="274" y="490"/>
                  </a:lnTo>
                  <a:lnTo>
                    <a:pt x="306" y="492"/>
                  </a:lnTo>
                  <a:lnTo>
                    <a:pt x="314" y="450"/>
                  </a:lnTo>
                  <a:lnTo>
                    <a:pt x="300" y="432"/>
                  </a:lnTo>
                  <a:lnTo>
                    <a:pt x="276" y="426"/>
                  </a:lnTo>
                  <a:close/>
                  <a:moveTo>
                    <a:pt x="938" y="504"/>
                  </a:moveTo>
                  <a:lnTo>
                    <a:pt x="934" y="506"/>
                  </a:lnTo>
                  <a:lnTo>
                    <a:pt x="914" y="514"/>
                  </a:lnTo>
                  <a:lnTo>
                    <a:pt x="914" y="540"/>
                  </a:lnTo>
                  <a:lnTo>
                    <a:pt x="948" y="554"/>
                  </a:lnTo>
                  <a:lnTo>
                    <a:pt x="962" y="516"/>
                  </a:lnTo>
                  <a:lnTo>
                    <a:pt x="938" y="504"/>
                  </a:lnTo>
                  <a:close/>
                  <a:moveTo>
                    <a:pt x="978" y="552"/>
                  </a:moveTo>
                  <a:lnTo>
                    <a:pt x="964" y="554"/>
                  </a:lnTo>
                  <a:lnTo>
                    <a:pt x="956" y="576"/>
                  </a:lnTo>
                  <a:lnTo>
                    <a:pt x="968" y="596"/>
                  </a:lnTo>
                  <a:lnTo>
                    <a:pt x="1002" y="592"/>
                  </a:lnTo>
                  <a:lnTo>
                    <a:pt x="1002" y="564"/>
                  </a:lnTo>
                  <a:lnTo>
                    <a:pt x="982" y="552"/>
                  </a:lnTo>
                  <a:lnTo>
                    <a:pt x="978" y="552"/>
                  </a:lnTo>
                  <a:close/>
                  <a:moveTo>
                    <a:pt x="942" y="472"/>
                  </a:moveTo>
                  <a:lnTo>
                    <a:pt x="942" y="472"/>
                  </a:lnTo>
                  <a:lnTo>
                    <a:pt x="966" y="458"/>
                  </a:lnTo>
                  <a:lnTo>
                    <a:pt x="950" y="434"/>
                  </a:lnTo>
                  <a:lnTo>
                    <a:pt x="922" y="432"/>
                  </a:lnTo>
                  <a:lnTo>
                    <a:pt x="920" y="434"/>
                  </a:lnTo>
                  <a:lnTo>
                    <a:pt x="898" y="448"/>
                  </a:lnTo>
                  <a:lnTo>
                    <a:pt x="886" y="488"/>
                  </a:lnTo>
                  <a:lnTo>
                    <a:pt x="928" y="496"/>
                  </a:lnTo>
                  <a:lnTo>
                    <a:pt x="942" y="472"/>
                  </a:lnTo>
                  <a:close/>
                  <a:moveTo>
                    <a:pt x="490" y="392"/>
                  </a:moveTo>
                  <a:lnTo>
                    <a:pt x="472" y="380"/>
                  </a:lnTo>
                  <a:lnTo>
                    <a:pt x="466" y="386"/>
                  </a:lnTo>
                  <a:lnTo>
                    <a:pt x="456" y="394"/>
                  </a:lnTo>
                  <a:lnTo>
                    <a:pt x="458" y="404"/>
                  </a:lnTo>
                  <a:lnTo>
                    <a:pt x="444" y="410"/>
                  </a:lnTo>
                  <a:lnTo>
                    <a:pt x="438" y="420"/>
                  </a:lnTo>
                  <a:lnTo>
                    <a:pt x="426" y="416"/>
                  </a:lnTo>
                  <a:lnTo>
                    <a:pt x="404" y="430"/>
                  </a:lnTo>
                  <a:lnTo>
                    <a:pt x="410" y="464"/>
                  </a:lnTo>
                  <a:lnTo>
                    <a:pt x="452" y="482"/>
                  </a:lnTo>
                  <a:lnTo>
                    <a:pt x="482" y="466"/>
                  </a:lnTo>
                  <a:lnTo>
                    <a:pt x="478" y="440"/>
                  </a:lnTo>
                  <a:lnTo>
                    <a:pt x="502" y="428"/>
                  </a:lnTo>
                  <a:lnTo>
                    <a:pt x="490" y="392"/>
                  </a:lnTo>
                  <a:close/>
                  <a:moveTo>
                    <a:pt x="910" y="404"/>
                  </a:moveTo>
                  <a:lnTo>
                    <a:pt x="910" y="404"/>
                  </a:lnTo>
                  <a:lnTo>
                    <a:pt x="934" y="398"/>
                  </a:lnTo>
                  <a:lnTo>
                    <a:pt x="906" y="364"/>
                  </a:lnTo>
                  <a:lnTo>
                    <a:pt x="878" y="368"/>
                  </a:lnTo>
                  <a:lnTo>
                    <a:pt x="868" y="370"/>
                  </a:lnTo>
                  <a:lnTo>
                    <a:pt x="862" y="338"/>
                  </a:lnTo>
                  <a:lnTo>
                    <a:pt x="844" y="322"/>
                  </a:lnTo>
                  <a:lnTo>
                    <a:pt x="822" y="296"/>
                  </a:lnTo>
                  <a:lnTo>
                    <a:pt x="820" y="294"/>
                  </a:lnTo>
                  <a:lnTo>
                    <a:pt x="764" y="258"/>
                  </a:lnTo>
                  <a:lnTo>
                    <a:pt x="728" y="258"/>
                  </a:lnTo>
                  <a:lnTo>
                    <a:pt x="718" y="250"/>
                  </a:lnTo>
                  <a:lnTo>
                    <a:pt x="682" y="220"/>
                  </a:lnTo>
                  <a:lnTo>
                    <a:pt x="658" y="216"/>
                  </a:lnTo>
                  <a:lnTo>
                    <a:pt x="624" y="198"/>
                  </a:lnTo>
                  <a:lnTo>
                    <a:pt x="594" y="190"/>
                  </a:lnTo>
                  <a:lnTo>
                    <a:pt x="570" y="172"/>
                  </a:lnTo>
                  <a:lnTo>
                    <a:pt x="536" y="144"/>
                  </a:lnTo>
                  <a:lnTo>
                    <a:pt x="532" y="144"/>
                  </a:lnTo>
                  <a:lnTo>
                    <a:pt x="494" y="152"/>
                  </a:lnTo>
                  <a:lnTo>
                    <a:pt x="530" y="182"/>
                  </a:lnTo>
                  <a:lnTo>
                    <a:pt x="542" y="206"/>
                  </a:lnTo>
                  <a:lnTo>
                    <a:pt x="532" y="222"/>
                  </a:lnTo>
                  <a:lnTo>
                    <a:pt x="506" y="218"/>
                  </a:lnTo>
                  <a:lnTo>
                    <a:pt x="488" y="172"/>
                  </a:lnTo>
                  <a:lnTo>
                    <a:pt x="460" y="166"/>
                  </a:lnTo>
                  <a:lnTo>
                    <a:pt x="442" y="174"/>
                  </a:lnTo>
                  <a:lnTo>
                    <a:pt x="410" y="166"/>
                  </a:lnTo>
                  <a:lnTo>
                    <a:pt x="392" y="180"/>
                  </a:lnTo>
                  <a:lnTo>
                    <a:pt x="356" y="166"/>
                  </a:lnTo>
                  <a:lnTo>
                    <a:pt x="318" y="172"/>
                  </a:lnTo>
                  <a:lnTo>
                    <a:pt x="302" y="182"/>
                  </a:lnTo>
                  <a:lnTo>
                    <a:pt x="258" y="182"/>
                  </a:lnTo>
                  <a:lnTo>
                    <a:pt x="246" y="204"/>
                  </a:lnTo>
                  <a:lnTo>
                    <a:pt x="216" y="220"/>
                  </a:lnTo>
                  <a:lnTo>
                    <a:pt x="144" y="224"/>
                  </a:lnTo>
                  <a:lnTo>
                    <a:pt x="128" y="250"/>
                  </a:lnTo>
                  <a:lnTo>
                    <a:pt x="134" y="284"/>
                  </a:lnTo>
                  <a:lnTo>
                    <a:pt x="186" y="320"/>
                  </a:lnTo>
                  <a:lnTo>
                    <a:pt x="224" y="316"/>
                  </a:lnTo>
                  <a:lnTo>
                    <a:pt x="264" y="300"/>
                  </a:lnTo>
                  <a:lnTo>
                    <a:pt x="280" y="292"/>
                  </a:lnTo>
                  <a:lnTo>
                    <a:pt x="298" y="286"/>
                  </a:lnTo>
                  <a:lnTo>
                    <a:pt x="330" y="294"/>
                  </a:lnTo>
                  <a:lnTo>
                    <a:pt x="344" y="316"/>
                  </a:lnTo>
                  <a:lnTo>
                    <a:pt x="368" y="344"/>
                  </a:lnTo>
                  <a:lnTo>
                    <a:pt x="372" y="372"/>
                  </a:lnTo>
                  <a:lnTo>
                    <a:pt x="408" y="396"/>
                  </a:lnTo>
                  <a:lnTo>
                    <a:pt x="426" y="364"/>
                  </a:lnTo>
                  <a:lnTo>
                    <a:pt x="450" y="360"/>
                  </a:lnTo>
                  <a:lnTo>
                    <a:pt x="454" y="342"/>
                  </a:lnTo>
                  <a:lnTo>
                    <a:pt x="474" y="342"/>
                  </a:lnTo>
                  <a:lnTo>
                    <a:pt x="486" y="338"/>
                  </a:lnTo>
                  <a:lnTo>
                    <a:pt x="482" y="358"/>
                  </a:lnTo>
                  <a:lnTo>
                    <a:pt x="496" y="378"/>
                  </a:lnTo>
                  <a:lnTo>
                    <a:pt x="526" y="392"/>
                  </a:lnTo>
                  <a:lnTo>
                    <a:pt x="542" y="386"/>
                  </a:lnTo>
                  <a:lnTo>
                    <a:pt x="576" y="430"/>
                  </a:lnTo>
                  <a:lnTo>
                    <a:pt x="602" y="444"/>
                  </a:lnTo>
                  <a:lnTo>
                    <a:pt x="676" y="460"/>
                  </a:lnTo>
                  <a:lnTo>
                    <a:pt x="748" y="476"/>
                  </a:lnTo>
                  <a:lnTo>
                    <a:pt x="780" y="450"/>
                  </a:lnTo>
                  <a:lnTo>
                    <a:pt x="774" y="430"/>
                  </a:lnTo>
                  <a:lnTo>
                    <a:pt x="786" y="422"/>
                  </a:lnTo>
                  <a:lnTo>
                    <a:pt x="836" y="436"/>
                  </a:lnTo>
                  <a:lnTo>
                    <a:pt x="902" y="432"/>
                  </a:lnTo>
                  <a:lnTo>
                    <a:pt x="910" y="404"/>
                  </a:lnTo>
                  <a:close/>
                  <a:moveTo>
                    <a:pt x="698" y="568"/>
                  </a:moveTo>
                  <a:lnTo>
                    <a:pt x="698" y="568"/>
                  </a:lnTo>
                  <a:lnTo>
                    <a:pt x="692" y="570"/>
                  </a:lnTo>
                  <a:lnTo>
                    <a:pt x="690" y="564"/>
                  </a:lnTo>
                  <a:lnTo>
                    <a:pt x="654" y="564"/>
                  </a:lnTo>
                  <a:lnTo>
                    <a:pt x="642" y="592"/>
                  </a:lnTo>
                  <a:lnTo>
                    <a:pt x="666" y="614"/>
                  </a:lnTo>
                  <a:lnTo>
                    <a:pt x="692" y="608"/>
                  </a:lnTo>
                  <a:lnTo>
                    <a:pt x="720" y="622"/>
                  </a:lnTo>
                  <a:lnTo>
                    <a:pt x="736" y="588"/>
                  </a:lnTo>
                  <a:lnTo>
                    <a:pt x="718" y="568"/>
                  </a:lnTo>
                  <a:lnTo>
                    <a:pt x="698" y="568"/>
                  </a:lnTo>
                  <a:close/>
                </a:path>
              </a:pathLst>
            </a:custGeom>
            <a:grpFill/>
            <a:ln w="6350">
              <a:solidFill>
                <a:schemeClr val="tx1"/>
              </a:solidFill>
              <a:round/>
              <a:headEnd/>
              <a:tailEnd/>
            </a:ln>
          </p:spPr>
          <p:txBody>
            <a:bodyPr/>
            <a:lstStyle/>
            <a:p>
              <a:pPr>
                <a:defRPr/>
              </a:pPr>
              <a:endParaRPr lang="en-US" dirty="0"/>
            </a:p>
          </p:txBody>
        </p:sp>
        <p:sp>
          <p:nvSpPr>
            <p:cNvPr id="2263" name="Freeform 118"/>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6350">
              <a:solidFill>
                <a:schemeClr val="tx1"/>
              </a:solidFill>
              <a:round/>
              <a:headEnd/>
              <a:tailEnd/>
            </a:ln>
          </p:spPr>
          <p:txBody>
            <a:bodyPr/>
            <a:lstStyle/>
            <a:p>
              <a:pPr>
                <a:defRPr/>
              </a:pPr>
              <a:endParaRPr lang="en-US" dirty="0"/>
            </a:p>
          </p:txBody>
        </p:sp>
        <p:sp>
          <p:nvSpPr>
            <p:cNvPr id="2264" name="Freeform 119"/>
            <p:cNvSpPr>
              <a:spLocks/>
            </p:cNvSpPr>
            <p:nvPr/>
          </p:nvSpPr>
          <p:spPr bwMode="auto">
            <a:xfrm>
              <a:off x="2668" y="1618"/>
              <a:ext cx="676" cy="238"/>
            </a:xfrm>
            <a:custGeom>
              <a:avLst/>
              <a:gdLst>
                <a:gd name="T0" fmla="*/ 188 w 676"/>
                <a:gd name="T1" fmla="*/ 0 h 238"/>
                <a:gd name="T2" fmla="*/ 234 w 676"/>
                <a:gd name="T3" fmla="*/ 18 h 238"/>
                <a:gd name="T4" fmla="*/ 254 w 676"/>
                <a:gd name="T5" fmla="*/ 0 h 238"/>
                <a:gd name="T6" fmla="*/ 280 w 676"/>
                <a:gd name="T7" fmla="*/ 8 h 238"/>
                <a:gd name="T8" fmla="*/ 300 w 676"/>
                <a:gd name="T9" fmla="*/ 0 h 238"/>
                <a:gd name="T10" fmla="*/ 386 w 676"/>
                <a:gd name="T11" fmla="*/ 58 h 238"/>
                <a:gd name="T12" fmla="*/ 410 w 676"/>
                <a:gd name="T13" fmla="*/ 16 h 238"/>
                <a:gd name="T14" fmla="*/ 416 w 676"/>
                <a:gd name="T15" fmla="*/ 20 h 238"/>
                <a:gd name="T16" fmla="*/ 448 w 676"/>
                <a:gd name="T17" fmla="*/ 28 h 238"/>
                <a:gd name="T18" fmla="*/ 484 w 676"/>
                <a:gd name="T19" fmla="*/ 48 h 238"/>
                <a:gd name="T20" fmla="*/ 504 w 676"/>
                <a:gd name="T21" fmla="*/ 50 h 238"/>
                <a:gd name="T22" fmla="*/ 532 w 676"/>
                <a:gd name="T23" fmla="*/ 72 h 238"/>
                <a:gd name="T24" fmla="*/ 550 w 676"/>
                <a:gd name="T25" fmla="*/ 90 h 238"/>
                <a:gd name="T26" fmla="*/ 590 w 676"/>
                <a:gd name="T27" fmla="*/ 90 h 238"/>
                <a:gd name="T28" fmla="*/ 634 w 676"/>
                <a:gd name="T29" fmla="*/ 118 h 238"/>
                <a:gd name="T30" fmla="*/ 656 w 676"/>
                <a:gd name="T31" fmla="*/ 142 h 238"/>
                <a:gd name="T32" fmla="*/ 666 w 676"/>
                <a:gd name="T33" fmla="*/ 154 h 238"/>
                <a:gd name="T34" fmla="*/ 676 w 676"/>
                <a:gd name="T35" fmla="*/ 200 h 238"/>
                <a:gd name="T36" fmla="*/ 616 w 676"/>
                <a:gd name="T37" fmla="*/ 184 h 238"/>
                <a:gd name="T38" fmla="*/ 568 w 676"/>
                <a:gd name="T39" fmla="*/ 216 h 238"/>
                <a:gd name="T40" fmla="*/ 576 w 676"/>
                <a:gd name="T41" fmla="*/ 236 h 238"/>
                <a:gd name="T42" fmla="*/ 576 w 676"/>
                <a:gd name="T43" fmla="*/ 238 h 238"/>
                <a:gd name="T44" fmla="*/ 520 w 676"/>
                <a:gd name="T45" fmla="*/ 224 h 238"/>
                <a:gd name="T46" fmla="*/ 450 w 676"/>
                <a:gd name="T47" fmla="*/ 210 h 238"/>
                <a:gd name="T48" fmla="*/ 434 w 676"/>
                <a:gd name="T49" fmla="*/ 202 h 238"/>
                <a:gd name="T50" fmla="*/ 388 w 676"/>
                <a:gd name="T51" fmla="*/ 144 h 238"/>
                <a:gd name="T52" fmla="*/ 364 w 676"/>
                <a:gd name="T53" fmla="*/ 154 h 238"/>
                <a:gd name="T54" fmla="*/ 356 w 676"/>
                <a:gd name="T55" fmla="*/ 150 h 238"/>
                <a:gd name="T56" fmla="*/ 354 w 676"/>
                <a:gd name="T57" fmla="*/ 148 h 238"/>
                <a:gd name="T58" fmla="*/ 348 w 676"/>
                <a:gd name="T59" fmla="*/ 108 h 238"/>
                <a:gd name="T60" fmla="*/ 328 w 676"/>
                <a:gd name="T61" fmla="*/ 106 h 238"/>
                <a:gd name="T62" fmla="*/ 306 w 676"/>
                <a:gd name="T63" fmla="*/ 106 h 238"/>
                <a:gd name="T64" fmla="*/ 262 w 676"/>
                <a:gd name="T65" fmla="*/ 106 h 238"/>
                <a:gd name="T66" fmla="*/ 258 w 676"/>
                <a:gd name="T67" fmla="*/ 128 h 238"/>
                <a:gd name="T68" fmla="*/ 240 w 676"/>
                <a:gd name="T69" fmla="*/ 132 h 238"/>
                <a:gd name="T70" fmla="*/ 238 w 676"/>
                <a:gd name="T71" fmla="*/ 136 h 238"/>
                <a:gd name="T72" fmla="*/ 236 w 676"/>
                <a:gd name="T73" fmla="*/ 128 h 238"/>
                <a:gd name="T74" fmla="*/ 206 w 676"/>
                <a:gd name="T75" fmla="*/ 92 h 238"/>
                <a:gd name="T76" fmla="*/ 134 w 676"/>
                <a:gd name="T77" fmla="*/ 48 h 238"/>
                <a:gd name="T78" fmla="*/ 102 w 676"/>
                <a:gd name="T79" fmla="*/ 58 h 238"/>
                <a:gd name="T80" fmla="*/ 86 w 676"/>
                <a:gd name="T81" fmla="*/ 66 h 238"/>
                <a:gd name="T82" fmla="*/ 52 w 676"/>
                <a:gd name="T83" fmla="*/ 80 h 238"/>
                <a:gd name="T84" fmla="*/ 30 w 676"/>
                <a:gd name="T85" fmla="*/ 82 h 238"/>
                <a:gd name="T86" fmla="*/ 2 w 676"/>
                <a:gd name="T87" fmla="*/ 64 h 238"/>
                <a:gd name="T88" fmla="*/ 0 w 676"/>
                <a:gd name="T89" fmla="*/ 56 h 238"/>
                <a:gd name="T90" fmla="*/ 0 w 676"/>
                <a:gd name="T91" fmla="*/ 54 h 238"/>
                <a:gd name="T92" fmla="*/ 106 w 676"/>
                <a:gd name="T93" fmla="*/ 26 h 238"/>
                <a:gd name="T94" fmla="*/ 114 w 676"/>
                <a:gd name="T95" fmla="*/ 14 h 238"/>
                <a:gd name="T96" fmla="*/ 150 w 676"/>
                <a:gd name="T97" fmla="*/ 14 h 238"/>
                <a:gd name="T98" fmla="*/ 166 w 676"/>
                <a:gd name="T99" fmla="*/ 2 h 238"/>
                <a:gd name="T100" fmla="*/ 188 w 676"/>
                <a:gd name="T101" fmla="*/ 0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238"/>
                <a:gd name="T155" fmla="*/ 676 w 676"/>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238">
                  <a:moveTo>
                    <a:pt x="188" y="0"/>
                  </a:moveTo>
                  <a:lnTo>
                    <a:pt x="188" y="0"/>
                  </a:lnTo>
                  <a:lnTo>
                    <a:pt x="234" y="18"/>
                  </a:lnTo>
                  <a:lnTo>
                    <a:pt x="254" y="0"/>
                  </a:lnTo>
                  <a:lnTo>
                    <a:pt x="280" y="8"/>
                  </a:lnTo>
                  <a:lnTo>
                    <a:pt x="300" y="0"/>
                  </a:lnTo>
                  <a:lnTo>
                    <a:pt x="318" y="46"/>
                  </a:lnTo>
                  <a:lnTo>
                    <a:pt x="386" y="58"/>
                  </a:lnTo>
                  <a:lnTo>
                    <a:pt x="410" y="16"/>
                  </a:lnTo>
                  <a:lnTo>
                    <a:pt x="416" y="20"/>
                  </a:lnTo>
                  <a:lnTo>
                    <a:pt x="448" y="28"/>
                  </a:lnTo>
                  <a:lnTo>
                    <a:pt x="484" y="48"/>
                  </a:lnTo>
                  <a:lnTo>
                    <a:pt x="504" y="50"/>
                  </a:lnTo>
                  <a:lnTo>
                    <a:pt x="532" y="72"/>
                  </a:lnTo>
                  <a:lnTo>
                    <a:pt x="550" y="90"/>
                  </a:lnTo>
                  <a:lnTo>
                    <a:pt x="590" y="90"/>
                  </a:lnTo>
                  <a:lnTo>
                    <a:pt x="634" y="118"/>
                  </a:lnTo>
                  <a:lnTo>
                    <a:pt x="656" y="142"/>
                  </a:lnTo>
                  <a:lnTo>
                    <a:pt x="666" y="154"/>
                  </a:lnTo>
                  <a:lnTo>
                    <a:pt x="676" y="200"/>
                  </a:lnTo>
                  <a:lnTo>
                    <a:pt x="616" y="184"/>
                  </a:lnTo>
                  <a:lnTo>
                    <a:pt x="568" y="216"/>
                  </a:lnTo>
                  <a:lnTo>
                    <a:pt x="576" y="236"/>
                  </a:lnTo>
                  <a:lnTo>
                    <a:pt x="576" y="238"/>
                  </a:lnTo>
                  <a:lnTo>
                    <a:pt x="520" y="224"/>
                  </a:lnTo>
                  <a:lnTo>
                    <a:pt x="450" y="210"/>
                  </a:lnTo>
                  <a:lnTo>
                    <a:pt x="434" y="202"/>
                  </a:lnTo>
                  <a:lnTo>
                    <a:pt x="388" y="144"/>
                  </a:lnTo>
                  <a:lnTo>
                    <a:pt x="364" y="154"/>
                  </a:lnTo>
                  <a:lnTo>
                    <a:pt x="356" y="150"/>
                  </a:lnTo>
                  <a:lnTo>
                    <a:pt x="354" y="148"/>
                  </a:lnTo>
                  <a:lnTo>
                    <a:pt x="352" y="126"/>
                  </a:lnTo>
                  <a:lnTo>
                    <a:pt x="348" y="108"/>
                  </a:lnTo>
                  <a:lnTo>
                    <a:pt x="328" y="106"/>
                  </a:lnTo>
                  <a:lnTo>
                    <a:pt x="306" y="106"/>
                  </a:lnTo>
                  <a:lnTo>
                    <a:pt x="262" y="106"/>
                  </a:lnTo>
                  <a:lnTo>
                    <a:pt x="258" y="128"/>
                  </a:lnTo>
                  <a:lnTo>
                    <a:pt x="240" y="132"/>
                  </a:lnTo>
                  <a:lnTo>
                    <a:pt x="238" y="136"/>
                  </a:lnTo>
                  <a:lnTo>
                    <a:pt x="236" y="128"/>
                  </a:lnTo>
                  <a:lnTo>
                    <a:pt x="206" y="92"/>
                  </a:lnTo>
                  <a:lnTo>
                    <a:pt x="188" y="64"/>
                  </a:lnTo>
                  <a:lnTo>
                    <a:pt x="134" y="48"/>
                  </a:lnTo>
                  <a:lnTo>
                    <a:pt x="102" y="58"/>
                  </a:lnTo>
                  <a:lnTo>
                    <a:pt x="86" y="66"/>
                  </a:lnTo>
                  <a:lnTo>
                    <a:pt x="52" y="80"/>
                  </a:lnTo>
                  <a:lnTo>
                    <a:pt x="30" y="82"/>
                  </a:lnTo>
                  <a:lnTo>
                    <a:pt x="2" y="64"/>
                  </a:lnTo>
                  <a:lnTo>
                    <a:pt x="0" y="56"/>
                  </a:lnTo>
                  <a:lnTo>
                    <a:pt x="0" y="54"/>
                  </a:lnTo>
                  <a:lnTo>
                    <a:pt x="62" y="52"/>
                  </a:lnTo>
                  <a:lnTo>
                    <a:pt x="106" y="26"/>
                  </a:lnTo>
                  <a:lnTo>
                    <a:pt x="114" y="14"/>
                  </a:lnTo>
                  <a:lnTo>
                    <a:pt x="150" y="14"/>
                  </a:lnTo>
                  <a:lnTo>
                    <a:pt x="166" y="2"/>
                  </a:lnTo>
                  <a:lnTo>
                    <a:pt x="188" y="0"/>
                  </a:lnTo>
                  <a:close/>
                </a:path>
              </a:pathLst>
            </a:custGeom>
            <a:grpFill/>
            <a:ln w="6350">
              <a:solidFill>
                <a:schemeClr val="tx1"/>
              </a:solidFill>
              <a:round/>
              <a:headEnd/>
              <a:tailEnd/>
            </a:ln>
          </p:spPr>
          <p:txBody>
            <a:bodyPr/>
            <a:lstStyle/>
            <a:p>
              <a:pPr>
                <a:defRPr/>
              </a:pPr>
              <a:endParaRPr lang="en-US" dirty="0"/>
            </a:p>
          </p:txBody>
        </p:sp>
        <p:sp>
          <p:nvSpPr>
            <p:cNvPr id="2265" name="Freeform 120"/>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6350">
              <a:solidFill>
                <a:schemeClr val="tx1"/>
              </a:solidFill>
              <a:round/>
              <a:headEnd/>
              <a:tailEnd/>
            </a:ln>
          </p:spPr>
          <p:txBody>
            <a:bodyPr/>
            <a:lstStyle/>
            <a:p>
              <a:pPr>
                <a:defRPr/>
              </a:pPr>
              <a:endParaRPr lang="en-US" dirty="0"/>
            </a:p>
          </p:txBody>
        </p:sp>
        <p:sp>
          <p:nvSpPr>
            <p:cNvPr id="2266" name="Freeform 121"/>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6350">
              <a:solidFill>
                <a:schemeClr val="tx1"/>
              </a:solidFill>
              <a:round/>
              <a:headEnd/>
              <a:tailEnd/>
            </a:ln>
          </p:spPr>
          <p:txBody>
            <a:bodyPr/>
            <a:lstStyle/>
            <a:p>
              <a:pPr>
                <a:defRPr/>
              </a:pPr>
              <a:endParaRPr lang="en-US" dirty="0"/>
            </a:p>
          </p:txBody>
        </p:sp>
        <p:sp>
          <p:nvSpPr>
            <p:cNvPr id="2267" name="Freeform 122"/>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6350">
              <a:solidFill>
                <a:schemeClr val="tx1"/>
              </a:solidFill>
              <a:round/>
              <a:headEnd/>
              <a:tailEnd/>
            </a:ln>
          </p:spPr>
          <p:txBody>
            <a:bodyPr/>
            <a:lstStyle/>
            <a:p>
              <a:pPr>
                <a:defRPr/>
              </a:pPr>
              <a:endParaRPr lang="en-US" dirty="0"/>
            </a:p>
          </p:txBody>
        </p:sp>
        <p:sp>
          <p:nvSpPr>
            <p:cNvPr id="2268" name="Freeform 123"/>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6350">
              <a:solidFill>
                <a:schemeClr val="tx1"/>
              </a:solidFill>
              <a:round/>
              <a:headEnd/>
              <a:tailEnd/>
            </a:ln>
          </p:spPr>
          <p:txBody>
            <a:bodyPr/>
            <a:lstStyle/>
            <a:p>
              <a:pPr>
                <a:defRPr/>
              </a:pPr>
              <a:endParaRPr lang="en-US" dirty="0"/>
            </a:p>
          </p:txBody>
        </p:sp>
        <p:sp>
          <p:nvSpPr>
            <p:cNvPr id="2269" name="Freeform 124"/>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6350">
              <a:solidFill>
                <a:schemeClr val="tx1"/>
              </a:solidFill>
              <a:round/>
              <a:headEnd/>
              <a:tailEnd/>
            </a:ln>
          </p:spPr>
          <p:txBody>
            <a:bodyPr/>
            <a:lstStyle/>
            <a:p>
              <a:pPr>
                <a:defRPr/>
              </a:pPr>
              <a:endParaRPr lang="en-US" dirty="0"/>
            </a:p>
          </p:txBody>
        </p:sp>
        <p:sp>
          <p:nvSpPr>
            <p:cNvPr id="2270" name="Freeform 125"/>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6350">
              <a:solidFill>
                <a:schemeClr val="tx1"/>
              </a:solidFill>
              <a:round/>
              <a:headEnd/>
              <a:tailEnd/>
            </a:ln>
          </p:spPr>
          <p:txBody>
            <a:bodyPr/>
            <a:lstStyle/>
            <a:p>
              <a:pPr>
                <a:defRPr/>
              </a:pPr>
              <a:endParaRPr lang="en-US" dirty="0"/>
            </a:p>
          </p:txBody>
        </p:sp>
        <p:sp>
          <p:nvSpPr>
            <p:cNvPr id="2271" name="Freeform 126"/>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6350">
              <a:solidFill>
                <a:schemeClr val="tx1"/>
              </a:solidFill>
              <a:round/>
              <a:headEnd/>
              <a:tailEnd/>
            </a:ln>
          </p:spPr>
          <p:txBody>
            <a:bodyPr/>
            <a:lstStyle/>
            <a:p>
              <a:pPr>
                <a:defRPr/>
              </a:pPr>
              <a:endParaRPr lang="en-US" dirty="0"/>
            </a:p>
          </p:txBody>
        </p:sp>
        <p:sp>
          <p:nvSpPr>
            <p:cNvPr id="2272" name="Freeform 127"/>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6350">
              <a:solidFill>
                <a:schemeClr val="tx1"/>
              </a:solidFill>
              <a:round/>
              <a:headEnd/>
              <a:tailEnd/>
            </a:ln>
          </p:spPr>
          <p:txBody>
            <a:bodyPr/>
            <a:lstStyle/>
            <a:p>
              <a:pPr>
                <a:defRPr/>
              </a:pPr>
              <a:endParaRPr lang="en-US" dirty="0"/>
            </a:p>
          </p:txBody>
        </p:sp>
        <p:sp>
          <p:nvSpPr>
            <p:cNvPr id="2273" name="Freeform 128"/>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6350">
              <a:solidFill>
                <a:schemeClr val="tx1"/>
              </a:solidFill>
              <a:round/>
              <a:headEnd/>
              <a:tailEnd/>
            </a:ln>
          </p:spPr>
          <p:txBody>
            <a:bodyPr/>
            <a:lstStyle/>
            <a:p>
              <a:pPr>
                <a:defRPr/>
              </a:pPr>
              <a:endParaRPr lang="en-US" dirty="0"/>
            </a:p>
          </p:txBody>
        </p:sp>
        <p:sp>
          <p:nvSpPr>
            <p:cNvPr id="2274" name="Freeform 129"/>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6350">
              <a:solidFill>
                <a:schemeClr val="tx1"/>
              </a:solidFill>
              <a:round/>
              <a:headEnd/>
              <a:tailEnd/>
            </a:ln>
          </p:spPr>
          <p:txBody>
            <a:bodyPr/>
            <a:lstStyle/>
            <a:p>
              <a:pPr>
                <a:defRPr/>
              </a:pPr>
              <a:endParaRPr lang="en-US" dirty="0"/>
            </a:p>
          </p:txBody>
        </p:sp>
        <p:sp>
          <p:nvSpPr>
            <p:cNvPr id="2275" name="Freeform 130"/>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6350">
              <a:solidFill>
                <a:schemeClr val="tx1"/>
              </a:solidFill>
              <a:round/>
              <a:headEnd/>
              <a:tailEnd/>
            </a:ln>
          </p:spPr>
          <p:txBody>
            <a:bodyPr/>
            <a:lstStyle/>
            <a:p>
              <a:pPr>
                <a:defRPr/>
              </a:pPr>
              <a:endParaRPr lang="en-US" dirty="0"/>
            </a:p>
          </p:txBody>
        </p:sp>
        <p:sp>
          <p:nvSpPr>
            <p:cNvPr id="2276" name="Freeform 131"/>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6350">
              <a:solidFill>
                <a:schemeClr val="tx1"/>
              </a:solidFill>
              <a:round/>
              <a:headEnd/>
              <a:tailEnd/>
            </a:ln>
          </p:spPr>
          <p:txBody>
            <a:bodyPr/>
            <a:lstStyle/>
            <a:p>
              <a:pPr>
                <a:defRPr/>
              </a:pPr>
              <a:endParaRPr lang="en-US" dirty="0"/>
            </a:p>
          </p:txBody>
        </p:sp>
        <p:sp>
          <p:nvSpPr>
            <p:cNvPr id="2277" name="Freeform 132"/>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6350">
              <a:solidFill>
                <a:schemeClr val="tx1"/>
              </a:solidFill>
              <a:round/>
              <a:headEnd/>
              <a:tailEnd/>
            </a:ln>
          </p:spPr>
          <p:txBody>
            <a:bodyPr/>
            <a:lstStyle/>
            <a:p>
              <a:pPr>
                <a:defRPr/>
              </a:pPr>
              <a:endParaRPr lang="en-US" dirty="0"/>
            </a:p>
          </p:txBody>
        </p:sp>
        <p:sp>
          <p:nvSpPr>
            <p:cNvPr id="2278" name="Freeform 133"/>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6350">
              <a:solidFill>
                <a:schemeClr val="tx1"/>
              </a:solidFill>
              <a:round/>
              <a:headEnd/>
              <a:tailEnd/>
            </a:ln>
          </p:spPr>
          <p:txBody>
            <a:bodyPr/>
            <a:lstStyle/>
            <a:p>
              <a:pPr>
                <a:defRPr/>
              </a:pPr>
              <a:endParaRPr lang="en-US" dirty="0"/>
            </a:p>
          </p:txBody>
        </p:sp>
        <p:sp>
          <p:nvSpPr>
            <p:cNvPr id="2279" name="Freeform 134"/>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6350">
              <a:solidFill>
                <a:schemeClr val="tx1"/>
              </a:solidFill>
              <a:round/>
              <a:headEnd/>
              <a:tailEnd/>
            </a:ln>
          </p:spPr>
          <p:txBody>
            <a:bodyPr/>
            <a:lstStyle/>
            <a:p>
              <a:pPr>
                <a:defRPr/>
              </a:pPr>
              <a:endParaRPr lang="en-US" dirty="0"/>
            </a:p>
          </p:txBody>
        </p:sp>
      </p:grpSp>
      <p:sp>
        <p:nvSpPr>
          <p:cNvPr id="2131" name="Text Box 135"/>
          <p:cNvSpPr txBox="1">
            <a:spLocks noChangeArrowheads="1"/>
          </p:cNvSpPr>
          <p:nvPr/>
        </p:nvSpPr>
        <p:spPr bwMode="auto">
          <a:xfrm>
            <a:off x="2971800" y="5940425"/>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HI</a:t>
            </a:r>
          </a:p>
        </p:txBody>
      </p:sp>
      <p:sp>
        <p:nvSpPr>
          <p:cNvPr id="2132" name="Text Box 136"/>
          <p:cNvSpPr txBox="1">
            <a:spLocks noChangeArrowheads="1"/>
          </p:cNvSpPr>
          <p:nvPr/>
        </p:nvSpPr>
        <p:spPr bwMode="auto">
          <a:xfrm>
            <a:off x="990600" y="4800600"/>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GU</a:t>
            </a:r>
          </a:p>
        </p:txBody>
      </p:sp>
      <p:sp>
        <p:nvSpPr>
          <p:cNvPr id="2133" name="Freeform 137"/>
          <p:cNvSpPr>
            <a:spLocks/>
          </p:cNvSpPr>
          <p:nvPr/>
        </p:nvSpPr>
        <p:spPr bwMode="auto">
          <a:xfrm>
            <a:off x="914400" y="4648200"/>
            <a:ext cx="228600" cy="304800"/>
          </a:xfrm>
          <a:custGeom>
            <a:avLst/>
            <a:gdLst>
              <a:gd name="T0" fmla="*/ 2147483647 w 734"/>
              <a:gd name="T1" fmla="*/ 2147483647 h 924"/>
              <a:gd name="T2" fmla="*/ 2147483647 w 734"/>
              <a:gd name="T3" fmla="*/ 2147483647 h 924"/>
              <a:gd name="T4" fmla="*/ 2147483647 w 734"/>
              <a:gd name="T5" fmla="*/ 2147483647 h 924"/>
              <a:gd name="T6" fmla="*/ 2147483647 w 734"/>
              <a:gd name="T7" fmla="*/ 2147483647 h 924"/>
              <a:gd name="T8" fmla="*/ 2147483647 w 734"/>
              <a:gd name="T9" fmla="*/ 2147483647 h 924"/>
              <a:gd name="T10" fmla="*/ 2147483647 w 734"/>
              <a:gd name="T11" fmla="*/ 2147483647 h 924"/>
              <a:gd name="T12" fmla="*/ 2147483647 w 734"/>
              <a:gd name="T13" fmla="*/ 2147483647 h 924"/>
              <a:gd name="T14" fmla="*/ 2147483647 w 734"/>
              <a:gd name="T15" fmla="*/ 2147483647 h 924"/>
              <a:gd name="T16" fmla="*/ 2147483647 w 734"/>
              <a:gd name="T17" fmla="*/ 2147483647 h 924"/>
              <a:gd name="T18" fmla="*/ 2147483647 w 734"/>
              <a:gd name="T19" fmla="*/ 2147483647 h 924"/>
              <a:gd name="T20" fmla="*/ 2147483647 w 734"/>
              <a:gd name="T21" fmla="*/ 2147483647 h 924"/>
              <a:gd name="T22" fmla="*/ 2147483647 w 734"/>
              <a:gd name="T23" fmla="*/ 2147483647 h 924"/>
              <a:gd name="T24" fmla="*/ 2147483647 w 734"/>
              <a:gd name="T25" fmla="*/ 2147483647 h 924"/>
              <a:gd name="T26" fmla="*/ 2147483647 w 734"/>
              <a:gd name="T27" fmla="*/ 2147483647 h 924"/>
              <a:gd name="T28" fmla="*/ 2147483647 w 734"/>
              <a:gd name="T29" fmla="*/ 2147483647 h 924"/>
              <a:gd name="T30" fmla="*/ 2147483647 w 734"/>
              <a:gd name="T31" fmla="*/ 2147483647 h 924"/>
              <a:gd name="T32" fmla="*/ 2147483647 w 734"/>
              <a:gd name="T33" fmla="*/ 2147483647 h 924"/>
              <a:gd name="T34" fmla="*/ 2147483647 w 734"/>
              <a:gd name="T35" fmla="*/ 2147483647 h 924"/>
              <a:gd name="T36" fmla="*/ 2147483647 w 734"/>
              <a:gd name="T37" fmla="*/ 2147483647 h 924"/>
              <a:gd name="T38" fmla="*/ 2147483647 w 734"/>
              <a:gd name="T39" fmla="*/ 2147483647 h 924"/>
              <a:gd name="T40" fmla="*/ 2147483647 w 734"/>
              <a:gd name="T41" fmla="*/ 2147483647 h 924"/>
              <a:gd name="T42" fmla="*/ 2147483647 w 734"/>
              <a:gd name="T43" fmla="*/ 2147483647 h 924"/>
              <a:gd name="T44" fmla="*/ 2147483647 w 734"/>
              <a:gd name="T45" fmla="*/ 2147483647 h 924"/>
              <a:gd name="T46" fmla="*/ 2147483647 w 734"/>
              <a:gd name="T47" fmla="*/ 2147483647 h 924"/>
              <a:gd name="T48" fmla="*/ 2147483647 w 734"/>
              <a:gd name="T49" fmla="*/ 2147483647 h 924"/>
              <a:gd name="T50" fmla="*/ 2147483647 w 734"/>
              <a:gd name="T51" fmla="*/ 2147483647 h 924"/>
              <a:gd name="T52" fmla="*/ 2147483647 w 734"/>
              <a:gd name="T53" fmla="*/ 2147483647 h 924"/>
              <a:gd name="T54" fmla="*/ 2147483647 w 734"/>
              <a:gd name="T55" fmla="*/ 2147483647 h 924"/>
              <a:gd name="T56" fmla="*/ 2147483647 w 734"/>
              <a:gd name="T57" fmla="*/ 2147483647 h 924"/>
              <a:gd name="T58" fmla="*/ 0 w 734"/>
              <a:gd name="T59" fmla="*/ 2147483647 h 924"/>
              <a:gd name="T60" fmla="*/ 2147483647 w 734"/>
              <a:gd name="T61" fmla="*/ 2147483647 h 924"/>
              <a:gd name="T62" fmla="*/ 2147483647 w 734"/>
              <a:gd name="T63" fmla="*/ 2147483647 h 924"/>
              <a:gd name="T64" fmla="*/ 2147483647 w 734"/>
              <a:gd name="T65" fmla="*/ 2147483647 h 924"/>
              <a:gd name="T66" fmla="*/ 2147483647 w 734"/>
              <a:gd name="T67" fmla="*/ 2147483647 h 924"/>
              <a:gd name="T68" fmla="*/ 2147483647 w 734"/>
              <a:gd name="T69" fmla="*/ 2147483647 h 924"/>
              <a:gd name="T70" fmla="*/ 2147483647 w 734"/>
              <a:gd name="T71" fmla="*/ 2147483647 h 924"/>
              <a:gd name="T72" fmla="*/ 2147483647 w 734"/>
              <a:gd name="T73" fmla="*/ 2147483647 h 924"/>
              <a:gd name="T74" fmla="*/ 2147483647 w 734"/>
              <a:gd name="T75" fmla="*/ 2147483647 h 924"/>
              <a:gd name="T76" fmla="*/ 2147483647 w 734"/>
              <a:gd name="T77" fmla="*/ 2147483647 h 924"/>
              <a:gd name="T78" fmla="*/ 2147483647 w 734"/>
              <a:gd name="T79" fmla="*/ 2147483647 h 924"/>
              <a:gd name="T80" fmla="*/ 2147483647 w 734"/>
              <a:gd name="T81" fmla="*/ 2147483647 h 924"/>
              <a:gd name="T82" fmla="*/ 2147483647 w 734"/>
              <a:gd name="T83" fmla="*/ 2147483647 h 924"/>
              <a:gd name="T84" fmla="*/ 2147483647 w 734"/>
              <a:gd name="T85" fmla="*/ 2147483647 h 924"/>
              <a:gd name="T86" fmla="*/ 2147483647 w 734"/>
              <a:gd name="T87" fmla="*/ 2147483647 h 924"/>
              <a:gd name="T88" fmla="*/ 2147483647 w 734"/>
              <a:gd name="T89" fmla="*/ 2147483647 h 924"/>
              <a:gd name="T90" fmla="*/ 2147483647 w 734"/>
              <a:gd name="T91" fmla="*/ 0 h 9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24"/>
              <a:gd name="T140" fmla="*/ 734 w 734"/>
              <a:gd name="T141" fmla="*/ 924 h 9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924">
                <a:moveTo>
                  <a:pt x="552" y="0"/>
                </a:moveTo>
                <a:lnTo>
                  <a:pt x="576" y="24"/>
                </a:lnTo>
                <a:lnTo>
                  <a:pt x="588" y="54"/>
                </a:lnTo>
                <a:lnTo>
                  <a:pt x="620" y="82"/>
                </a:lnTo>
                <a:lnTo>
                  <a:pt x="626" y="112"/>
                </a:lnTo>
                <a:lnTo>
                  <a:pt x="666" y="122"/>
                </a:lnTo>
                <a:lnTo>
                  <a:pt x="728" y="118"/>
                </a:lnTo>
                <a:lnTo>
                  <a:pt x="734" y="136"/>
                </a:lnTo>
                <a:lnTo>
                  <a:pt x="732" y="162"/>
                </a:lnTo>
                <a:lnTo>
                  <a:pt x="716" y="190"/>
                </a:lnTo>
                <a:lnTo>
                  <a:pt x="706" y="220"/>
                </a:lnTo>
                <a:lnTo>
                  <a:pt x="706" y="256"/>
                </a:lnTo>
                <a:lnTo>
                  <a:pt x="684" y="280"/>
                </a:lnTo>
                <a:lnTo>
                  <a:pt x="648" y="310"/>
                </a:lnTo>
                <a:lnTo>
                  <a:pt x="630" y="316"/>
                </a:lnTo>
                <a:lnTo>
                  <a:pt x="584" y="364"/>
                </a:lnTo>
                <a:lnTo>
                  <a:pt x="552" y="396"/>
                </a:lnTo>
                <a:lnTo>
                  <a:pt x="526" y="420"/>
                </a:lnTo>
                <a:lnTo>
                  <a:pt x="500" y="438"/>
                </a:lnTo>
                <a:lnTo>
                  <a:pt x="472" y="464"/>
                </a:lnTo>
                <a:lnTo>
                  <a:pt x="458" y="486"/>
                </a:lnTo>
                <a:lnTo>
                  <a:pt x="440" y="490"/>
                </a:lnTo>
                <a:lnTo>
                  <a:pt x="426" y="510"/>
                </a:lnTo>
                <a:lnTo>
                  <a:pt x="400" y="518"/>
                </a:lnTo>
                <a:lnTo>
                  <a:pt x="378" y="526"/>
                </a:lnTo>
                <a:lnTo>
                  <a:pt x="374" y="546"/>
                </a:lnTo>
                <a:lnTo>
                  <a:pt x="368" y="572"/>
                </a:lnTo>
                <a:lnTo>
                  <a:pt x="350" y="590"/>
                </a:lnTo>
                <a:lnTo>
                  <a:pt x="338" y="644"/>
                </a:lnTo>
                <a:lnTo>
                  <a:pt x="332" y="726"/>
                </a:lnTo>
                <a:lnTo>
                  <a:pt x="336" y="778"/>
                </a:lnTo>
                <a:lnTo>
                  <a:pt x="332" y="816"/>
                </a:lnTo>
                <a:lnTo>
                  <a:pt x="314" y="860"/>
                </a:lnTo>
                <a:lnTo>
                  <a:pt x="292" y="860"/>
                </a:lnTo>
                <a:lnTo>
                  <a:pt x="282" y="874"/>
                </a:lnTo>
                <a:lnTo>
                  <a:pt x="282" y="900"/>
                </a:lnTo>
                <a:lnTo>
                  <a:pt x="252" y="914"/>
                </a:lnTo>
                <a:lnTo>
                  <a:pt x="210" y="924"/>
                </a:lnTo>
                <a:lnTo>
                  <a:pt x="152" y="918"/>
                </a:lnTo>
                <a:lnTo>
                  <a:pt x="126" y="892"/>
                </a:lnTo>
                <a:lnTo>
                  <a:pt x="102" y="860"/>
                </a:lnTo>
                <a:lnTo>
                  <a:pt x="94" y="842"/>
                </a:lnTo>
                <a:lnTo>
                  <a:pt x="98" y="820"/>
                </a:lnTo>
                <a:lnTo>
                  <a:pt x="90" y="784"/>
                </a:lnTo>
                <a:lnTo>
                  <a:pt x="84" y="748"/>
                </a:lnTo>
                <a:lnTo>
                  <a:pt x="58" y="720"/>
                </a:lnTo>
                <a:lnTo>
                  <a:pt x="58" y="706"/>
                </a:lnTo>
                <a:lnTo>
                  <a:pt x="76" y="684"/>
                </a:lnTo>
                <a:lnTo>
                  <a:pt x="76" y="652"/>
                </a:lnTo>
                <a:lnTo>
                  <a:pt x="62" y="634"/>
                </a:lnTo>
                <a:lnTo>
                  <a:pt x="76" y="622"/>
                </a:lnTo>
                <a:lnTo>
                  <a:pt x="90" y="612"/>
                </a:lnTo>
                <a:lnTo>
                  <a:pt x="86" y="594"/>
                </a:lnTo>
                <a:lnTo>
                  <a:pt x="76" y="582"/>
                </a:lnTo>
                <a:lnTo>
                  <a:pt x="76" y="568"/>
                </a:lnTo>
                <a:lnTo>
                  <a:pt x="94" y="562"/>
                </a:lnTo>
                <a:lnTo>
                  <a:pt x="68" y="536"/>
                </a:lnTo>
                <a:lnTo>
                  <a:pt x="54" y="528"/>
                </a:lnTo>
                <a:lnTo>
                  <a:pt x="40" y="508"/>
                </a:lnTo>
                <a:lnTo>
                  <a:pt x="0" y="478"/>
                </a:lnTo>
                <a:lnTo>
                  <a:pt x="18" y="468"/>
                </a:lnTo>
                <a:lnTo>
                  <a:pt x="44" y="468"/>
                </a:lnTo>
                <a:lnTo>
                  <a:pt x="76" y="486"/>
                </a:lnTo>
                <a:lnTo>
                  <a:pt x="102" y="492"/>
                </a:lnTo>
                <a:lnTo>
                  <a:pt x="98" y="518"/>
                </a:lnTo>
                <a:lnTo>
                  <a:pt x="112" y="540"/>
                </a:lnTo>
                <a:lnTo>
                  <a:pt x="126" y="532"/>
                </a:lnTo>
                <a:lnTo>
                  <a:pt x="130" y="500"/>
                </a:lnTo>
                <a:lnTo>
                  <a:pt x="126" y="486"/>
                </a:lnTo>
                <a:lnTo>
                  <a:pt x="140" y="478"/>
                </a:lnTo>
                <a:lnTo>
                  <a:pt x="158" y="474"/>
                </a:lnTo>
                <a:lnTo>
                  <a:pt x="156" y="442"/>
                </a:lnTo>
                <a:lnTo>
                  <a:pt x="184" y="424"/>
                </a:lnTo>
                <a:lnTo>
                  <a:pt x="234" y="402"/>
                </a:lnTo>
                <a:lnTo>
                  <a:pt x="282" y="396"/>
                </a:lnTo>
                <a:lnTo>
                  <a:pt x="324" y="392"/>
                </a:lnTo>
                <a:lnTo>
                  <a:pt x="342" y="378"/>
                </a:lnTo>
                <a:lnTo>
                  <a:pt x="342" y="346"/>
                </a:lnTo>
                <a:lnTo>
                  <a:pt x="350" y="330"/>
                </a:lnTo>
                <a:lnTo>
                  <a:pt x="396" y="338"/>
                </a:lnTo>
                <a:lnTo>
                  <a:pt x="418" y="316"/>
                </a:lnTo>
                <a:lnTo>
                  <a:pt x="414" y="284"/>
                </a:lnTo>
                <a:lnTo>
                  <a:pt x="422" y="244"/>
                </a:lnTo>
                <a:lnTo>
                  <a:pt x="444" y="212"/>
                </a:lnTo>
                <a:lnTo>
                  <a:pt x="458" y="198"/>
                </a:lnTo>
                <a:lnTo>
                  <a:pt x="480" y="166"/>
                </a:lnTo>
                <a:lnTo>
                  <a:pt x="490" y="130"/>
                </a:lnTo>
                <a:lnTo>
                  <a:pt x="486" y="94"/>
                </a:lnTo>
                <a:lnTo>
                  <a:pt x="490" y="68"/>
                </a:lnTo>
                <a:lnTo>
                  <a:pt x="508" y="32"/>
                </a:lnTo>
                <a:lnTo>
                  <a:pt x="530" y="4"/>
                </a:lnTo>
                <a:lnTo>
                  <a:pt x="55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34" name="Text Box 138"/>
          <p:cNvSpPr txBox="1">
            <a:spLocks noChangeArrowheads="1"/>
          </p:cNvSpPr>
          <p:nvPr/>
        </p:nvSpPr>
        <p:spPr bwMode="auto">
          <a:xfrm>
            <a:off x="685800" y="5348288"/>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PW</a:t>
            </a:r>
          </a:p>
        </p:txBody>
      </p:sp>
      <p:grpSp>
        <p:nvGrpSpPr>
          <p:cNvPr id="2135" name="Group 139"/>
          <p:cNvGrpSpPr>
            <a:grpSpLocks/>
          </p:cNvGrpSpPr>
          <p:nvPr/>
        </p:nvGrpSpPr>
        <p:grpSpPr bwMode="auto">
          <a:xfrm>
            <a:off x="609600" y="5210175"/>
            <a:ext cx="196850" cy="290513"/>
            <a:chOff x="1364" y="1730"/>
            <a:chExt cx="470" cy="944"/>
          </a:xfrm>
          <a:solidFill>
            <a:schemeClr val="tx1"/>
          </a:solidFill>
        </p:grpSpPr>
        <p:sp>
          <p:nvSpPr>
            <p:cNvPr id="2213" name="Freeform 140"/>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4" name="Freeform 141"/>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5" name="Freeform 142"/>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6" name="Freeform 143"/>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7" name="Freeform 144"/>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8" name="Freeform 145"/>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9" name="Freeform 146"/>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0" name="Freeform 147"/>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1" name="Freeform 148"/>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2" name="Freeform 149"/>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3" name="Freeform 150"/>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4" name="Freeform 151"/>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5" name="Freeform 152"/>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6" name="Freeform 153"/>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7" name="Freeform 154"/>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8" name="Freeform 155"/>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9" name="Freeform 156"/>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0" name="Freeform 157"/>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1" name="Freeform 158"/>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2" name="Freeform 159"/>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3" name="Freeform 160"/>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4" name="Freeform 161"/>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5" name="Freeform 162"/>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6" name="Freeform 163"/>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7" name="Freeform 164"/>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8" name="Freeform 165"/>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9" name="Freeform 166"/>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2136" name="Group 167"/>
          <p:cNvGrpSpPr>
            <a:grpSpLocks/>
          </p:cNvGrpSpPr>
          <p:nvPr/>
        </p:nvGrpSpPr>
        <p:grpSpPr bwMode="auto">
          <a:xfrm>
            <a:off x="1676400" y="4724400"/>
            <a:ext cx="304800" cy="290513"/>
            <a:chOff x="2394" y="2179"/>
            <a:chExt cx="954" cy="554"/>
          </a:xfrm>
          <a:solidFill>
            <a:schemeClr val="tx1"/>
          </a:solidFill>
        </p:grpSpPr>
        <p:sp>
          <p:nvSpPr>
            <p:cNvPr id="2191" name="Freeform 168"/>
            <p:cNvSpPr>
              <a:spLocks noEditPoints="1"/>
            </p:cNvSpPr>
            <p:nvPr/>
          </p:nvSpPr>
          <p:spPr bwMode="auto">
            <a:xfrm>
              <a:off x="2394" y="2179"/>
              <a:ext cx="954" cy="554"/>
            </a:xfrm>
            <a:custGeom>
              <a:avLst/>
              <a:gdLst>
                <a:gd name="T0" fmla="*/ 110 w 954"/>
                <a:gd name="T1" fmla="*/ 8 h 554"/>
                <a:gd name="T2" fmla="*/ 94 w 954"/>
                <a:gd name="T3" fmla="*/ 58 h 554"/>
                <a:gd name="T4" fmla="*/ 130 w 954"/>
                <a:gd name="T5" fmla="*/ 60 h 554"/>
                <a:gd name="T6" fmla="*/ 0 w 954"/>
                <a:gd name="T7" fmla="*/ 76 h 554"/>
                <a:gd name="T8" fmla="*/ 564 w 954"/>
                <a:gd name="T9" fmla="*/ 46 h 554"/>
                <a:gd name="T10" fmla="*/ 372 w 954"/>
                <a:gd name="T11" fmla="*/ 46 h 554"/>
                <a:gd name="T12" fmla="*/ 378 w 954"/>
                <a:gd name="T13" fmla="*/ 10 h 554"/>
                <a:gd name="T14" fmla="*/ 332 w 954"/>
                <a:gd name="T15" fmla="*/ 46 h 554"/>
                <a:gd name="T16" fmla="*/ 400 w 954"/>
                <a:gd name="T17" fmla="*/ 222 h 554"/>
                <a:gd name="T18" fmla="*/ 354 w 954"/>
                <a:gd name="T19" fmla="*/ 222 h 554"/>
                <a:gd name="T20" fmla="*/ 364 w 954"/>
                <a:gd name="T21" fmla="*/ 256 h 554"/>
                <a:gd name="T22" fmla="*/ 404 w 954"/>
                <a:gd name="T23" fmla="*/ 238 h 554"/>
                <a:gd name="T24" fmla="*/ 704 w 954"/>
                <a:gd name="T25" fmla="*/ 164 h 554"/>
                <a:gd name="T26" fmla="*/ 638 w 954"/>
                <a:gd name="T27" fmla="*/ 152 h 554"/>
                <a:gd name="T28" fmla="*/ 698 w 954"/>
                <a:gd name="T29" fmla="*/ 40 h 554"/>
                <a:gd name="T30" fmla="*/ 924 w 954"/>
                <a:gd name="T31" fmla="*/ 432 h 554"/>
                <a:gd name="T32" fmla="*/ 930 w 954"/>
                <a:gd name="T33" fmla="*/ 390 h 554"/>
                <a:gd name="T34" fmla="*/ 900 w 954"/>
                <a:gd name="T35" fmla="*/ 434 h 554"/>
                <a:gd name="T36" fmla="*/ 410 w 954"/>
                <a:gd name="T37" fmla="*/ 184 h 554"/>
                <a:gd name="T38" fmla="*/ 416 w 954"/>
                <a:gd name="T39" fmla="*/ 128 h 554"/>
                <a:gd name="T40" fmla="*/ 760 w 954"/>
                <a:gd name="T41" fmla="*/ 118 h 554"/>
                <a:gd name="T42" fmla="*/ 730 w 954"/>
                <a:gd name="T43" fmla="*/ 8 h 554"/>
                <a:gd name="T44" fmla="*/ 750 w 954"/>
                <a:gd name="T45" fmla="*/ 180 h 554"/>
                <a:gd name="T46" fmla="*/ 720 w 954"/>
                <a:gd name="T47" fmla="*/ 180 h 554"/>
                <a:gd name="T48" fmla="*/ 760 w 954"/>
                <a:gd name="T49" fmla="*/ 222 h 554"/>
                <a:gd name="T50" fmla="*/ 500 w 954"/>
                <a:gd name="T51" fmla="*/ 62 h 554"/>
                <a:gd name="T52" fmla="*/ 510 w 954"/>
                <a:gd name="T53" fmla="*/ 22 h 554"/>
                <a:gd name="T54" fmla="*/ 462 w 954"/>
                <a:gd name="T55" fmla="*/ 20 h 554"/>
                <a:gd name="T56" fmla="*/ 494 w 954"/>
                <a:gd name="T57" fmla="*/ 84 h 554"/>
                <a:gd name="T58" fmla="*/ 828 w 954"/>
                <a:gd name="T59" fmla="*/ 314 h 554"/>
                <a:gd name="T60" fmla="*/ 924 w 954"/>
                <a:gd name="T61" fmla="*/ 478 h 554"/>
                <a:gd name="T62" fmla="*/ 902 w 954"/>
                <a:gd name="T63" fmla="*/ 530 h 554"/>
                <a:gd name="T64" fmla="*/ 954 w 954"/>
                <a:gd name="T65" fmla="*/ 528 h 554"/>
                <a:gd name="T66" fmla="*/ 876 w 954"/>
                <a:gd name="T67" fmla="*/ 260 h 554"/>
                <a:gd name="T68" fmla="*/ 832 w 954"/>
                <a:gd name="T69" fmla="*/ 202 h 554"/>
                <a:gd name="T70" fmla="*/ 852 w 954"/>
                <a:gd name="T71" fmla="*/ 274 h 554"/>
                <a:gd name="T72" fmla="*/ 876 w 954"/>
                <a:gd name="T73" fmla="*/ 262 h 554"/>
                <a:gd name="T74" fmla="*/ 844 w 954"/>
                <a:gd name="T75" fmla="*/ 378 h 554"/>
                <a:gd name="T76" fmla="*/ 848 w 954"/>
                <a:gd name="T77" fmla="*/ 418 h 554"/>
                <a:gd name="T78" fmla="*/ 610 w 954"/>
                <a:gd name="T79" fmla="*/ 318 h 554"/>
                <a:gd name="T80" fmla="*/ 590 w 954"/>
                <a:gd name="T81" fmla="*/ 294 h 554"/>
                <a:gd name="T82" fmla="*/ 574 w 954"/>
                <a:gd name="T83" fmla="*/ 334 h 554"/>
                <a:gd name="T84" fmla="*/ 574 w 954"/>
                <a:gd name="T85" fmla="*/ 250 h 554"/>
                <a:gd name="T86" fmla="*/ 568 w 954"/>
                <a:gd name="T87" fmla="*/ 224 h 554"/>
                <a:gd name="T88" fmla="*/ 536 w 954"/>
                <a:gd name="T89" fmla="*/ 190 h 554"/>
                <a:gd name="T90" fmla="*/ 514 w 954"/>
                <a:gd name="T91" fmla="*/ 200 h 554"/>
                <a:gd name="T92" fmla="*/ 478 w 954"/>
                <a:gd name="T93" fmla="*/ 196 h 554"/>
                <a:gd name="T94" fmla="*/ 488 w 954"/>
                <a:gd name="T95" fmla="*/ 238 h 554"/>
                <a:gd name="T96" fmla="*/ 510 w 954"/>
                <a:gd name="T97" fmla="*/ 250 h 554"/>
                <a:gd name="T98" fmla="*/ 528 w 954"/>
                <a:gd name="T99" fmla="*/ 250 h 554"/>
                <a:gd name="T100" fmla="*/ 654 w 954"/>
                <a:gd name="T101" fmla="*/ 352 h 554"/>
                <a:gd name="T102" fmla="*/ 616 w 954"/>
                <a:gd name="T103" fmla="*/ 360 h 554"/>
                <a:gd name="T104" fmla="*/ 628 w 954"/>
                <a:gd name="T105" fmla="*/ 408 h 554"/>
                <a:gd name="T106" fmla="*/ 664 w 954"/>
                <a:gd name="T107" fmla="*/ 390 h 554"/>
                <a:gd name="T108" fmla="*/ 722 w 954"/>
                <a:gd name="T109" fmla="*/ 468 h 554"/>
                <a:gd name="T110" fmla="*/ 686 w 954"/>
                <a:gd name="T111" fmla="*/ 452 h 554"/>
                <a:gd name="T112" fmla="*/ 678 w 954"/>
                <a:gd name="T113" fmla="*/ 484 h 554"/>
                <a:gd name="T114" fmla="*/ 694 w 954"/>
                <a:gd name="T115" fmla="*/ 528 h 554"/>
                <a:gd name="T116" fmla="*/ 744 w 954"/>
                <a:gd name="T117" fmla="*/ 486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4"/>
                <a:gd name="T178" fmla="*/ 0 h 554"/>
                <a:gd name="T179" fmla="*/ 954 w 954"/>
                <a:gd name="T180" fmla="*/ 554 h 5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4" h="554">
                  <a:moveTo>
                    <a:pt x="134" y="22"/>
                  </a:moveTo>
                  <a:lnTo>
                    <a:pt x="124" y="14"/>
                  </a:lnTo>
                  <a:lnTo>
                    <a:pt x="114" y="10"/>
                  </a:lnTo>
                  <a:lnTo>
                    <a:pt x="110" y="8"/>
                  </a:lnTo>
                  <a:lnTo>
                    <a:pt x="108" y="8"/>
                  </a:lnTo>
                  <a:lnTo>
                    <a:pt x="88" y="10"/>
                  </a:lnTo>
                  <a:lnTo>
                    <a:pt x="72" y="34"/>
                  </a:lnTo>
                  <a:lnTo>
                    <a:pt x="90" y="54"/>
                  </a:lnTo>
                  <a:lnTo>
                    <a:pt x="94" y="58"/>
                  </a:lnTo>
                  <a:lnTo>
                    <a:pt x="106" y="62"/>
                  </a:lnTo>
                  <a:lnTo>
                    <a:pt x="114" y="64"/>
                  </a:lnTo>
                  <a:lnTo>
                    <a:pt x="120" y="66"/>
                  </a:lnTo>
                  <a:lnTo>
                    <a:pt x="126" y="64"/>
                  </a:lnTo>
                  <a:lnTo>
                    <a:pt x="130" y="60"/>
                  </a:lnTo>
                  <a:lnTo>
                    <a:pt x="140" y="40"/>
                  </a:lnTo>
                  <a:lnTo>
                    <a:pt x="134" y="22"/>
                  </a:lnTo>
                  <a:close/>
                  <a:moveTo>
                    <a:pt x="26" y="40"/>
                  </a:moveTo>
                  <a:lnTo>
                    <a:pt x="22" y="40"/>
                  </a:lnTo>
                  <a:lnTo>
                    <a:pt x="4" y="44"/>
                  </a:lnTo>
                  <a:lnTo>
                    <a:pt x="0" y="76"/>
                  </a:lnTo>
                  <a:lnTo>
                    <a:pt x="30" y="82"/>
                  </a:lnTo>
                  <a:lnTo>
                    <a:pt x="54" y="70"/>
                  </a:lnTo>
                  <a:lnTo>
                    <a:pt x="38" y="46"/>
                  </a:lnTo>
                  <a:lnTo>
                    <a:pt x="26" y="40"/>
                  </a:lnTo>
                  <a:close/>
                  <a:moveTo>
                    <a:pt x="564" y="74"/>
                  </a:moveTo>
                  <a:lnTo>
                    <a:pt x="564" y="46"/>
                  </a:lnTo>
                  <a:lnTo>
                    <a:pt x="552" y="32"/>
                  </a:lnTo>
                  <a:lnTo>
                    <a:pt x="528" y="32"/>
                  </a:lnTo>
                  <a:lnTo>
                    <a:pt x="516" y="54"/>
                  </a:lnTo>
                  <a:lnTo>
                    <a:pt x="530" y="74"/>
                  </a:lnTo>
                  <a:lnTo>
                    <a:pt x="564" y="74"/>
                  </a:lnTo>
                  <a:close/>
                  <a:moveTo>
                    <a:pt x="372" y="46"/>
                  </a:moveTo>
                  <a:lnTo>
                    <a:pt x="372" y="46"/>
                  </a:lnTo>
                  <a:lnTo>
                    <a:pt x="380" y="46"/>
                  </a:lnTo>
                  <a:lnTo>
                    <a:pt x="386" y="46"/>
                  </a:lnTo>
                  <a:lnTo>
                    <a:pt x="392" y="20"/>
                  </a:lnTo>
                  <a:lnTo>
                    <a:pt x="378" y="10"/>
                  </a:lnTo>
                  <a:lnTo>
                    <a:pt x="370" y="4"/>
                  </a:lnTo>
                  <a:lnTo>
                    <a:pt x="354" y="0"/>
                  </a:lnTo>
                  <a:lnTo>
                    <a:pt x="350" y="0"/>
                  </a:lnTo>
                  <a:lnTo>
                    <a:pt x="322" y="14"/>
                  </a:lnTo>
                  <a:lnTo>
                    <a:pt x="332" y="46"/>
                  </a:lnTo>
                  <a:lnTo>
                    <a:pt x="364" y="58"/>
                  </a:lnTo>
                  <a:lnTo>
                    <a:pt x="372" y="46"/>
                  </a:lnTo>
                  <a:close/>
                  <a:moveTo>
                    <a:pt x="400" y="222"/>
                  </a:moveTo>
                  <a:lnTo>
                    <a:pt x="400" y="222"/>
                  </a:lnTo>
                  <a:lnTo>
                    <a:pt x="384" y="220"/>
                  </a:lnTo>
                  <a:lnTo>
                    <a:pt x="378" y="216"/>
                  </a:lnTo>
                  <a:lnTo>
                    <a:pt x="374" y="216"/>
                  </a:lnTo>
                  <a:lnTo>
                    <a:pt x="354" y="222"/>
                  </a:lnTo>
                  <a:lnTo>
                    <a:pt x="354" y="228"/>
                  </a:lnTo>
                  <a:lnTo>
                    <a:pt x="356" y="236"/>
                  </a:lnTo>
                  <a:lnTo>
                    <a:pt x="362" y="242"/>
                  </a:lnTo>
                  <a:lnTo>
                    <a:pt x="364" y="256"/>
                  </a:lnTo>
                  <a:lnTo>
                    <a:pt x="378" y="266"/>
                  </a:lnTo>
                  <a:lnTo>
                    <a:pt x="402" y="274"/>
                  </a:lnTo>
                  <a:lnTo>
                    <a:pt x="412" y="250"/>
                  </a:lnTo>
                  <a:lnTo>
                    <a:pt x="404" y="238"/>
                  </a:lnTo>
                  <a:lnTo>
                    <a:pt x="400" y="222"/>
                  </a:lnTo>
                  <a:close/>
                  <a:moveTo>
                    <a:pt x="656" y="184"/>
                  </a:moveTo>
                  <a:lnTo>
                    <a:pt x="682" y="194"/>
                  </a:lnTo>
                  <a:lnTo>
                    <a:pt x="704" y="164"/>
                  </a:lnTo>
                  <a:lnTo>
                    <a:pt x="684" y="150"/>
                  </a:lnTo>
                  <a:lnTo>
                    <a:pt x="674" y="140"/>
                  </a:lnTo>
                  <a:lnTo>
                    <a:pt x="650" y="132"/>
                  </a:lnTo>
                  <a:lnTo>
                    <a:pt x="646" y="138"/>
                  </a:lnTo>
                  <a:lnTo>
                    <a:pt x="638" y="152"/>
                  </a:lnTo>
                  <a:lnTo>
                    <a:pt x="646" y="170"/>
                  </a:lnTo>
                  <a:lnTo>
                    <a:pt x="656" y="184"/>
                  </a:lnTo>
                  <a:close/>
                  <a:moveTo>
                    <a:pt x="712" y="88"/>
                  </a:moveTo>
                  <a:lnTo>
                    <a:pt x="734" y="70"/>
                  </a:lnTo>
                  <a:lnTo>
                    <a:pt x="720" y="44"/>
                  </a:lnTo>
                  <a:lnTo>
                    <a:pt x="698" y="40"/>
                  </a:lnTo>
                  <a:lnTo>
                    <a:pt x="694" y="46"/>
                  </a:lnTo>
                  <a:lnTo>
                    <a:pt x="686" y="56"/>
                  </a:lnTo>
                  <a:lnTo>
                    <a:pt x="690" y="78"/>
                  </a:lnTo>
                  <a:lnTo>
                    <a:pt x="712" y="88"/>
                  </a:lnTo>
                  <a:close/>
                  <a:moveTo>
                    <a:pt x="924" y="432"/>
                  </a:moveTo>
                  <a:lnTo>
                    <a:pt x="924" y="432"/>
                  </a:lnTo>
                  <a:lnTo>
                    <a:pt x="940" y="428"/>
                  </a:lnTo>
                  <a:lnTo>
                    <a:pt x="950" y="426"/>
                  </a:lnTo>
                  <a:lnTo>
                    <a:pt x="954" y="398"/>
                  </a:lnTo>
                  <a:lnTo>
                    <a:pt x="932" y="390"/>
                  </a:lnTo>
                  <a:lnTo>
                    <a:pt x="930" y="390"/>
                  </a:lnTo>
                  <a:lnTo>
                    <a:pt x="914" y="366"/>
                  </a:lnTo>
                  <a:lnTo>
                    <a:pt x="906" y="376"/>
                  </a:lnTo>
                  <a:lnTo>
                    <a:pt x="894" y="388"/>
                  </a:lnTo>
                  <a:lnTo>
                    <a:pt x="886" y="410"/>
                  </a:lnTo>
                  <a:lnTo>
                    <a:pt x="900" y="434"/>
                  </a:lnTo>
                  <a:lnTo>
                    <a:pt x="924" y="432"/>
                  </a:lnTo>
                  <a:close/>
                  <a:moveTo>
                    <a:pt x="416" y="128"/>
                  </a:moveTo>
                  <a:lnTo>
                    <a:pt x="410" y="130"/>
                  </a:lnTo>
                  <a:lnTo>
                    <a:pt x="388" y="136"/>
                  </a:lnTo>
                  <a:lnTo>
                    <a:pt x="384" y="162"/>
                  </a:lnTo>
                  <a:lnTo>
                    <a:pt x="410" y="184"/>
                  </a:lnTo>
                  <a:lnTo>
                    <a:pt x="432" y="162"/>
                  </a:lnTo>
                  <a:lnTo>
                    <a:pt x="428" y="156"/>
                  </a:lnTo>
                  <a:lnTo>
                    <a:pt x="434" y="152"/>
                  </a:lnTo>
                  <a:lnTo>
                    <a:pt x="416" y="128"/>
                  </a:lnTo>
                  <a:close/>
                  <a:moveTo>
                    <a:pt x="726" y="108"/>
                  </a:moveTo>
                  <a:lnTo>
                    <a:pt x="720" y="116"/>
                  </a:lnTo>
                  <a:lnTo>
                    <a:pt x="712" y="130"/>
                  </a:lnTo>
                  <a:lnTo>
                    <a:pt x="722" y="154"/>
                  </a:lnTo>
                  <a:lnTo>
                    <a:pt x="750" y="154"/>
                  </a:lnTo>
                  <a:lnTo>
                    <a:pt x="760" y="118"/>
                  </a:lnTo>
                  <a:lnTo>
                    <a:pt x="732" y="104"/>
                  </a:lnTo>
                  <a:lnTo>
                    <a:pt x="726" y="108"/>
                  </a:lnTo>
                  <a:close/>
                  <a:moveTo>
                    <a:pt x="754" y="54"/>
                  </a:moveTo>
                  <a:lnTo>
                    <a:pt x="772" y="24"/>
                  </a:lnTo>
                  <a:lnTo>
                    <a:pt x="750" y="8"/>
                  </a:lnTo>
                  <a:lnTo>
                    <a:pt x="730" y="8"/>
                  </a:lnTo>
                  <a:lnTo>
                    <a:pt x="720" y="28"/>
                  </a:lnTo>
                  <a:lnTo>
                    <a:pt x="734" y="42"/>
                  </a:lnTo>
                  <a:lnTo>
                    <a:pt x="754" y="54"/>
                  </a:lnTo>
                  <a:close/>
                  <a:moveTo>
                    <a:pt x="752" y="180"/>
                  </a:moveTo>
                  <a:lnTo>
                    <a:pt x="750" y="180"/>
                  </a:lnTo>
                  <a:lnTo>
                    <a:pt x="746" y="180"/>
                  </a:lnTo>
                  <a:lnTo>
                    <a:pt x="734" y="180"/>
                  </a:lnTo>
                  <a:lnTo>
                    <a:pt x="720" y="180"/>
                  </a:lnTo>
                  <a:lnTo>
                    <a:pt x="706" y="182"/>
                  </a:lnTo>
                  <a:lnTo>
                    <a:pt x="712" y="210"/>
                  </a:lnTo>
                  <a:lnTo>
                    <a:pt x="726" y="226"/>
                  </a:lnTo>
                  <a:lnTo>
                    <a:pt x="752" y="226"/>
                  </a:lnTo>
                  <a:lnTo>
                    <a:pt x="760" y="222"/>
                  </a:lnTo>
                  <a:lnTo>
                    <a:pt x="784" y="218"/>
                  </a:lnTo>
                  <a:lnTo>
                    <a:pt x="774" y="184"/>
                  </a:lnTo>
                  <a:lnTo>
                    <a:pt x="752" y="180"/>
                  </a:lnTo>
                  <a:close/>
                  <a:moveTo>
                    <a:pt x="494" y="84"/>
                  </a:moveTo>
                  <a:lnTo>
                    <a:pt x="500" y="62"/>
                  </a:lnTo>
                  <a:lnTo>
                    <a:pt x="502" y="54"/>
                  </a:lnTo>
                  <a:lnTo>
                    <a:pt x="510" y="46"/>
                  </a:lnTo>
                  <a:lnTo>
                    <a:pt x="510" y="22"/>
                  </a:lnTo>
                  <a:lnTo>
                    <a:pt x="498" y="18"/>
                  </a:lnTo>
                  <a:lnTo>
                    <a:pt x="480" y="20"/>
                  </a:lnTo>
                  <a:lnTo>
                    <a:pt x="462" y="20"/>
                  </a:lnTo>
                  <a:lnTo>
                    <a:pt x="458" y="34"/>
                  </a:lnTo>
                  <a:lnTo>
                    <a:pt x="448" y="38"/>
                  </a:lnTo>
                  <a:lnTo>
                    <a:pt x="450" y="62"/>
                  </a:lnTo>
                  <a:lnTo>
                    <a:pt x="464" y="76"/>
                  </a:lnTo>
                  <a:lnTo>
                    <a:pt x="494" y="84"/>
                  </a:lnTo>
                  <a:close/>
                  <a:moveTo>
                    <a:pt x="870" y="310"/>
                  </a:moveTo>
                  <a:lnTo>
                    <a:pt x="870" y="290"/>
                  </a:lnTo>
                  <a:lnTo>
                    <a:pt x="846" y="276"/>
                  </a:lnTo>
                  <a:lnTo>
                    <a:pt x="842" y="278"/>
                  </a:lnTo>
                  <a:lnTo>
                    <a:pt x="822" y="284"/>
                  </a:lnTo>
                  <a:lnTo>
                    <a:pt x="828" y="314"/>
                  </a:lnTo>
                  <a:lnTo>
                    <a:pt x="856" y="332"/>
                  </a:lnTo>
                  <a:lnTo>
                    <a:pt x="870" y="310"/>
                  </a:lnTo>
                  <a:close/>
                  <a:moveTo>
                    <a:pt x="946" y="508"/>
                  </a:moveTo>
                  <a:lnTo>
                    <a:pt x="946" y="508"/>
                  </a:lnTo>
                  <a:lnTo>
                    <a:pt x="946" y="492"/>
                  </a:lnTo>
                  <a:lnTo>
                    <a:pt x="924" y="478"/>
                  </a:lnTo>
                  <a:lnTo>
                    <a:pt x="896" y="476"/>
                  </a:lnTo>
                  <a:lnTo>
                    <a:pt x="892" y="478"/>
                  </a:lnTo>
                  <a:lnTo>
                    <a:pt x="876" y="490"/>
                  </a:lnTo>
                  <a:lnTo>
                    <a:pt x="876" y="520"/>
                  </a:lnTo>
                  <a:lnTo>
                    <a:pt x="902" y="530"/>
                  </a:lnTo>
                  <a:lnTo>
                    <a:pt x="912" y="530"/>
                  </a:lnTo>
                  <a:lnTo>
                    <a:pt x="916" y="536"/>
                  </a:lnTo>
                  <a:lnTo>
                    <a:pt x="938" y="554"/>
                  </a:lnTo>
                  <a:lnTo>
                    <a:pt x="954" y="528"/>
                  </a:lnTo>
                  <a:lnTo>
                    <a:pt x="946" y="508"/>
                  </a:lnTo>
                  <a:close/>
                  <a:moveTo>
                    <a:pt x="876" y="262"/>
                  </a:moveTo>
                  <a:lnTo>
                    <a:pt x="876" y="262"/>
                  </a:lnTo>
                  <a:lnTo>
                    <a:pt x="876" y="260"/>
                  </a:lnTo>
                  <a:lnTo>
                    <a:pt x="870" y="230"/>
                  </a:lnTo>
                  <a:lnTo>
                    <a:pt x="862" y="220"/>
                  </a:lnTo>
                  <a:lnTo>
                    <a:pt x="848" y="210"/>
                  </a:lnTo>
                  <a:lnTo>
                    <a:pt x="832" y="202"/>
                  </a:lnTo>
                  <a:lnTo>
                    <a:pt x="828" y="204"/>
                  </a:lnTo>
                  <a:lnTo>
                    <a:pt x="806" y="212"/>
                  </a:lnTo>
                  <a:lnTo>
                    <a:pt x="812" y="246"/>
                  </a:lnTo>
                  <a:lnTo>
                    <a:pt x="828" y="264"/>
                  </a:lnTo>
                  <a:lnTo>
                    <a:pt x="852" y="274"/>
                  </a:lnTo>
                  <a:lnTo>
                    <a:pt x="876" y="262"/>
                  </a:lnTo>
                  <a:close/>
                  <a:moveTo>
                    <a:pt x="848" y="380"/>
                  </a:moveTo>
                  <a:lnTo>
                    <a:pt x="848" y="380"/>
                  </a:lnTo>
                  <a:lnTo>
                    <a:pt x="844" y="376"/>
                  </a:lnTo>
                  <a:lnTo>
                    <a:pt x="844" y="378"/>
                  </a:lnTo>
                  <a:lnTo>
                    <a:pt x="834" y="370"/>
                  </a:lnTo>
                  <a:lnTo>
                    <a:pt x="818" y="358"/>
                  </a:lnTo>
                  <a:lnTo>
                    <a:pt x="814" y="370"/>
                  </a:lnTo>
                  <a:lnTo>
                    <a:pt x="808" y="392"/>
                  </a:lnTo>
                  <a:lnTo>
                    <a:pt x="824" y="410"/>
                  </a:lnTo>
                  <a:lnTo>
                    <a:pt x="848" y="418"/>
                  </a:lnTo>
                  <a:lnTo>
                    <a:pt x="874" y="408"/>
                  </a:lnTo>
                  <a:lnTo>
                    <a:pt x="864" y="378"/>
                  </a:lnTo>
                  <a:lnTo>
                    <a:pt x="848" y="380"/>
                  </a:lnTo>
                  <a:close/>
                  <a:moveTo>
                    <a:pt x="610" y="318"/>
                  </a:moveTo>
                  <a:lnTo>
                    <a:pt x="610" y="318"/>
                  </a:lnTo>
                  <a:lnTo>
                    <a:pt x="604" y="312"/>
                  </a:lnTo>
                  <a:lnTo>
                    <a:pt x="604" y="298"/>
                  </a:lnTo>
                  <a:lnTo>
                    <a:pt x="590" y="294"/>
                  </a:lnTo>
                  <a:lnTo>
                    <a:pt x="570" y="290"/>
                  </a:lnTo>
                  <a:lnTo>
                    <a:pt x="566" y="294"/>
                  </a:lnTo>
                  <a:lnTo>
                    <a:pt x="554" y="306"/>
                  </a:lnTo>
                  <a:lnTo>
                    <a:pt x="566" y="326"/>
                  </a:lnTo>
                  <a:lnTo>
                    <a:pt x="574" y="334"/>
                  </a:lnTo>
                  <a:lnTo>
                    <a:pt x="576" y="344"/>
                  </a:lnTo>
                  <a:lnTo>
                    <a:pt x="600" y="368"/>
                  </a:lnTo>
                  <a:lnTo>
                    <a:pt x="618" y="334"/>
                  </a:lnTo>
                  <a:lnTo>
                    <a:pt x="610" y="318"/>
                  </a:lnTo>
                  <a:close/>
                  <a:moveTo>
                    <a:pt x="574" y="250"/>
                  </a:moveTo>
                  <a:lnTo>
                    <a:pt x="574" y="250"/>
                  </a:lnTo>
                  <a:lnTo>
                    <a:pt x="570" y="242"/>
                  </a:lnTo>
                  <a:lnTo>
                    <a:pt x="572" y="242"/>
                  </a:lnTo>
                  <a:lnTo>
                    <a:pt x="568" y="224"/>
                  </a:lnTo>
                  <a:lnTo>
                    <a:pt x="558" y="214"/>
                  </a:lnTo>
                  <a:lnTo>
                    <a:pt x="552" y="210"/>
                  </a:lnTo>
                  <a:lnTo>
                    <a:pt x="544" y="188"/>
                  </a:lnTo>
                  <a:lnTo>
                    <a:pt x="536" y="190"/>
                  </a:lnTo>
                  <a:lnTo>
                    <a:pt x="524" y="194"/>
                  </a:lnTo>
                  <a:lnTo>
                    <a:pt x="514" y="200"/>
                  </a:lnTo>
                  <a:lnTo>
                    <a:pt x="504" y="198"/>
                  </a:lnTo>
                  <a:lnTo>
                    <a:pt x="504" y="200"/>
                  </a:lnTo>
                  <a:lnTo>
                    <a:pt x="492" y="200"/>
                  </a:lnTo>
                  <a:lnTo>
                    <a:pt x="478" y="196"/>
                  </a:lnTo>
                  <a:lnTo>
                    <a:pt x="458" y="216"/>
                  </a:lnTo>
                  <a:lnTo>
                    <a:pt x="474" y="232"/>
                  </a:lnTo>
                  <a:lnTo>
                    <a:pt x="484" y="234"/>
                  </a:lnTo>
                  <a:lnTo>
                    <a:pt x="488" y="238"/>
                  </a:lnTo>
                  <a:lnTo>
                    <a:pt x="506" y="248"/>
                  </a:lnTo>
                  <a:lnTo>
                    <a:pt x="510" y="250"/>
                  </a:lnTo>
                  <a:lnTo>
                    <a:pt x="522" y="246"/>
                  </a:lnTo>
                  <a:lnTo>
                    <a:pt x="524" y="246"/>
                  </a:lnTo>
                  <a:lnTo>
                    <a:pt x="528" y="250"/>
                  </a:lnTo>
                  <a:lnTo>
                    <a:pt x="530" y="260"/>
                  </a:lnTo>
                  <a:lnTo>
                    <a:pt x="550" y="280"/>
                  </a:lnTo>
                  <a:lnTo>
                    <a:pt x="570" y="268"/>
                  </a:lnTo>
                  <a:lnTo>
                    <a:pt x="574" y="250"/>
                  </a:lnTo>
                  <a:close/>
                  <a:moveTo>
                    <a:pt x="654" y="352"/>
                  </a:moveTo>
                  <a:lnTo>
                    <a:pt x="654" y="352"/>
                  </a:lnTo>
                  <a:lnTo>
                    <a:pt x="642" y="356"/>
                  </a:lnTo>
                  <a:lnTo>
                    <a:pt x="636" y="356"/>
                  </a:lnTo>
                  <a:lnTo>
                    <a:pt x="620" y="360"/>
                  </a:lnTo>
                  <a:lnTo>
                    <a:pt x="616" y="360"/>
                  </a:lnTo>
                  <a:lnTo>
                    <a:pt x="602" y="374"/>
                  </a:lnTo>
                  <a:lnTo>
                    <a:pt x="610" y="398"/>
                  </a:lnTo>
                  <a:lnTo>
                    <a:pt x="620" y="402"/>
                  </a:lnTo>
                  <a:lnTo>
                    <a:pt x="628" y="408"/>
                  </a:lnTo>
                  <a:lnTo>
                    <a:pt x="630" y="408"/>
                  </a:lnTo>
                  <a:lnTo>
                    <a:pt x="632" y="410"/>
                  </a:lnTo>
                  <a:lnTo>
                    <a:pt x="654" y="416"/>
                  </a:lnTo>
                  <a:lnTo>
                    <a:pt x="664" y="390"/>
                  </a:lnTo>
                  <a:lnTo>
                    <a:pt x="670" y="382"/>
                  </a:lnTo>
                  <a:lnTo>
                    <a:pt x="672" y="376"/>
                  </a:lnTo>
                  <a:lnTo>
                    <a:pt x="664" y="348"/>
                  </a:lnTo>
                  <a:lnTo>
                    <a:pt x="654" y="352"/>
                  </a:lnTo>
                  <a:close/>
                  <a:moveTo>
                    <a:pt x="722" y="468"/>
                  </a:moveTo>
                  <a:lnTo>
                    <a:pt x="722" y="468"/>
                  </a:lnTo>
                  <a:lnTo>
                    <a:pt x="720" y="464"/>
                  </a:lnTo>
                  <a:lnTo>
                    <a:pt x="710" y="456"/>
                  </a:lnTo>
                  <a:lnTo>
                    <a:pt x="702" y="452"/>
                  </a:lnTo>
                  <a:lnTo>
                    <a:pt x="692" y="446"/>
                  </a:lnTo>
                  <a:lnTo>
                    <a:pt x="686" y="452"/>
                  </a:lnTo>
                  <a:lnTo>
                    <a:pt x="672" y="468"/>
                  </a:lnTo>
                  <a:lnTo>
                    <a:pt x="678" y="480"/>
                  </a:lnTo>
                  <a:lnTo>
                    <a:pt x="678" y="484"/>
                  </a:lnTo>
                  <a:lnTo>
                    <a:pt x="676" y="496"/>
                  </a:lnTo>
                  <a:lnTo>
                    <a:pt x="676" y="502"/>
                  </a:lnTo>
                  <a:lnTo>
                    <a:pt x="686" y="510"/>
                  </a:lnTo>
                  <a:lnTo>
                    <a:pt x="694" y="528"/>
                  </a:lnTo>
                  <a:lnTo>
                    <a:pt x="730" y="528"/>
                  </a:lnTo>
                  <a:lnTo>
                    <a:pt x="728" y="510"/>
                  </a:lnTo>
                  <a:lnTo>
                    <a:pt x="732" y="506"/>
                  </a:lnTo>
                  <a:lnTo>
                    <a:pt x="744" y="486"/>
                  </a:lnTo>
                  <a:lnTo>
                    <a:pt x="726" y="468"/>
                  </a:lnTo>
                  <a:lnTo>
                    <a:pt x="722"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2" name="Freeform 169"/>
            <p:cNvSpPr>
              <a:spLocks/>
            </p:cNvSpPr>
            <p:nvPr/>
          </p:nvSpPr>
          <p:spPr bwMode="auto">
            <a:xfrm>
              <a:off x="3112" y="2367"/>
              <a:ext cx="54" cy="28"/>
            </a:xfrm>
            <a:custGeom>
              <a:avLst/>
              <a:gdLst>
                <a:gd name="T0" fmla="*/ 34 w 54"/>
                <a:gd name="T1" fmla="*/ 0 h 28"/>
                <a:gd name="T2" fmla="*/ 34 w 54"/>
                <a:gd name="T3" fmla="*/ 0 h 28"/>
                <a:gd name="T4" fmla="*/ 34 w 54"/>
                <a:gd name="T5" fmla="*/ 0 h 28"/>
                <a:gd name="T6" fmla="*/ 28 w 54"/>
                <a:gd name="T7" fmla="*/ 2 h 28"/>
                <a:gd name="T8" fmla="*/ 28 w 54"/>
                <a:gd name="T9" fmla="*/ 2 h 28"/>
                <a:gd name="T10" fmla="*/ 16 w 54"/>
                <a:gd name="T11" fmla="*/ 0 h 28"/>
                <a:gd name="T12" fmla="*/ 16 w 54"/>
                <a:gd name="T13" fmla="*/ 0 h 28"/>
                <a:gd name="T14" fmla="*/ 4 w 54"/>
                <a:gd name="T15" fmla="*/ 2 h 28"/>
                <a:gd name="T16" fmla="*/ 0 w 54"/>
                <a:gd name="T17" fmla="*/ 2 h 28"/>
                <a:gd name="T18" fmla="*/ 4 w 54"/>
                <a:gd name="T19" fmla="*/ 18 h 28"/>
                <a:gd name="T20" fmla="*/ 12 w 54"/>
                <a:gd name="T21" fmla="*/ 28 h 28"/>
                <a:gd name="T22" fmla="*/ 32 w 54"/>
                <a:gd name="T23" fmla="*/ 28 h 28"/>
                <a:gd name="T24" fmla="*/ 32 w 54"/>
                <a:gd name="T25" fmla="*/ 28 h 28"/>
                <a:gd name="T26" fmla="*/ 38 w 54"/>
                <a:gd name="T27" fmla="*/ 24 h 28"/>
                <a:gd name="T28" fmla="*/ 38 w 54"/>
                <a:gd name="T29" fmla="*/ 24 h 28"/>
                <a:gd name="T30" fmla="*/ 54 w 54"/>
                <a:gd name="T31" fmla="*/ 22 h 28"/>
                <a:gd name="T32" fmla="*/ 48 w 54"/>
                <a:gd name="T33" fmla="*/ 4 h 28"/>
                <a:gd name="T34" fmla="*/ 34 w 54"/>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8"/>
                <a:gd name="T56" fmla="*/ 54 w 5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8">
                  <a:moveTo>
                    <a:pt x="34" y="0"/>
                  </a:moveTo>
                  <a:lnTo>
                    <a:pt x="34" y="0"/>
                  </a:lnTo>
                  <a:lnTo>
                    <a:pt x="28" y="2"/>
                  </a:lnTo>
                  <a:lnTo>
                    <a:pt x="16" y="0"/>
                  </a:lnTo>
                  <a:lnTo>
                    <a:pt x="4" y="2"/>
                  </a:lnTo>
                  <a:lnTo>
                    <a:pt x="0" y="2"/>
                  </a:lnTo>
                  <a:lnTo>
                    <a:pt x="4" y="18"/>
                  </a:lnTo>
                  <a:lnTo>
                    <a:pt x="12" y="28"/>
                  </a:lnTo>
                  <a:lnTo>
                    <a:pt x="32" y="28"/>
                  </a:lnTo>
                  <a:lnTo>
                    <a:pt x="38" y="24"/>
                  </a:lnTo>
                  <a:lnTo>
                    <a:pt x="54" y="22"/>
                  </a:lnTo>
                  <a:lnTo>
                    <a:pt x="48" y="4"/>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3" name="Freeform 170"/>
            <p:cNvSpPr>
              <a:spLocks/>
            </p:cNvSpPr>
            <p:nvPr/>
          </p:nvSpPr>
          <p:spPr bwMode="auto">
            <a:xfrm>
              <a:off x="3078" y="2637"/>
              <a:ext cx="48" cy="60"/>
            </a:xfrm>
            <a:custGeom>
              <a:avLst/>
              <a:gdLst>
                <a:gd name="T0" fmla="*/ 32 w 48"/>
                <a:gd name="T1" fmla="*/ 18 h 60"/>
                <a:gd name="T2" fmla="*/ 32 w 48"/>
                <a:gd name="T3" fmla="*/ 18 h 60"/>
                <a:gd name="T4" fmla="*/ 28 w 48"/>
                <a:gd name="T5" fmla="*/ 12 h 60"/>
                <a:gd name="T6" fmla="*/ 20 w 48"/>
                <a:gd name="T7" fmla="*/ 6 h 60"/>
                <a:gd name="T8" fmla="*/ 20 w 48"/>
                <a:gd name="T9" fmla="*/ 6 h 60"/>
                <a:gd name="T10" fmla="*/ 12 w 48"/>
                <a:gd name="T11" fmla="*/ 0 h 60"/>
                <a:gd name="T12" fmla="*/ 10 w 48"/>
                <a:gd name="T13" fmla="*/ 0 h 60"/>
                <a:gd name="T14" fmla="*/ 8 w 48"/>
                <a:gd name="T15" fmla="*/ 2 h 60"/>
                <a:gd name="T16" fmla="*/ 0 w 48"/>
                <a:gd name="T17" fmla="*/ 12 h 60"/>
                <a:gd name="T18" fmla="*/ 0 w 48"/>
                <a:gd name="T19" fmla="*/ 12 h 60"/>
                <a:gd name="T20" fmla="*/ 4 w 48"/>
                <a:gd name="T21" fmla="*/ 22 h 60"/>
                <a:gd name="T22" fmla="*/ 4 w 48"/>
                <a:gd name="T23" fmla="*/ 22 h 60"/>
                <a:gd name="T24" fmla="*/ 2 w 48"/>
                <a:gd name="T25" fmla="*/ 28 h 60"/>
                <a:gd name="T26" fmla="*/ 2 w 48"/>
                <a:gd name="T27" fmla="*/ 28 h 60"/>
                <a:gd name="T28" fmla="*/ 2 w 48"/>
                <a:gd name="T29" fmla="*/ 40 h 60"/>
                <a:gd name="T30" fmla="*/ 2 w 48"/>
                <a:gd name="T31" fmla="*/ 40 h 60"/>
                <a:gd name="T32" fmla="*/ 8 w 48"/>
                <a:gd name="T33" fmla="*/ 46 h 60"/>
                <a:gd name="T34" fmla="*/ 8 w 48"/>
                <a:gd name="T35" fmla="*/ 46 h 60"/>
                <a:gd name="T36" fmla="*/ 16 w 48"/>
                <a:gd name="T37" fmla="*/ 60 h 60"/>
                <a:gd name="T38" fmla="*/ 36 w 48"/>
                <a:gd name="T39" fmla="*/ 60 h 60"/>
                <a:gd name="T40" fmla="*/ 36 w 48"/>
                <a:gd name="T41" fmla="*/ 60 h 60"/>
                <a:gd name="T42" fmla="*/ 34 w 48"/>
                <a:gd name="T43" fmla="*/ 48 h 60"/>
                <a:gd name="T44" fmla="*/ 34 w 48"/>
                <a:gd name="T45" fmla="*/ 48 h 60"/>
                <a:gd name="T46" fmla="*/ 40 w 48"/>
                <a:gd name="T47" fmla="*/ 42 h 60"/>
                <a:gd name="T48" fmla="*/ 48 w 48"/>
                <a:gd name="T49" fmla="*/ 28 h 60"/>
                <a:gd name="T50" fmla="*/ 38 w 48"/>
                <a:gd name="T51" fmla="*/ 18 h 60"/>
                <a:gd name="T52" fmla="*/ 38 w 48"/>
                <a:gd name="T53" fmla="*/ 18 h 60"/>
                <a:gd name="T54" fmla="*/ 32 w 48"/>
                <a:gd name="T55" fmla="*/ 18 h 60"/>
                <a:gd name="T56" fmla="*/ 32 w 48"/>
                <a:gd name="T57" fmla="*/ 1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0"/>
                <a:gd name="T89" fmla="*/ 48 w 4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0">
                  <a:moveTo>
                    <a:pt x="32" y="18"/>
                  </a:moveTo>
                  <a:lnTo>
                    <a:pt x="32" y="18"/>
                  </a:lnTo>
                  <a:lnTo>
                    <a:pt x="28" y="12"/>
                  </a:lnTo>
                  <a:lnTo>
                    <a:pt x="20" y="6"/>
                  </a:lnTo>
                  <a:lnTo>
                    <a:pt x="12" y="0"/>
                  </a:lnTo>
                  <a:lnTo>
                    <a:pt x="10" y="0"/>
                  </a:lnTo>
                  <a:lnTo>
                    <a:pt x="8" y="2"/>
                  </a:lnTo>
                  <a:lnTo>
                    <a:pt x="0" y="12"/>
                  </a:lnTo>
                  <a:lnTo>
                    <a:pt x="4" y="22"/>
                  </a:lnTo>
                  <a:lnTo>
                    <a:pt x="2" y="28"/>
                  </a:lnTo>
                  <a:lnTo>
                    <a:pt x="2" y="40"/>
                  </a:lnTo>
                  <a:lnTo>
                    <a:pt x="8" y="46"/>
                  </a:lnTo>
                  <a:lnTo>
                    <a:pt x="16" y="60"/>
                  </a:lnTo>
                  <a:lnTo>
                    <a:pt x="36" y="60"/>
                  </a:lnTo>
                  <a:lnTo>
                    <a:pt x="34" y="48"/>
                  </a:lnTo>
                  <a:lnTo>
                    <a:pt x="40" y="42"/>
                  </a:lnTo>
                  <a:lnTo>
                    <a:pt x="48" y="28"/>
                  </a:lnTo>
                  <a:lnTo>
                    <a:pt x="38" y="18"/>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4" name="Freeform 171"/>
            <p:cNvSpPr>
              <a:spLocks/>
            </p:cNvSpPr>
            <p:nvPr/>
          </p:nvSpPr>
          <p:spPr bwMode="auto">
            <a:xfrm>
              <a:off x="3006" y="2539"/>
              <a:ext cx="50" cy="44"/>
            </a:xfrm>
            <a:custGeom>
              <a:avLst/>
              <a:gdLst>
                <a:gd name="T0" fmla="*/ 42 w 50"/>
                <a:gd name="T1" fmla="*/ 2 h 44"/>
                <a:gd name="T2" fmla="*/ 42 w 50"/>
                <a:gd name="T3" fmla="*/ 2 h 44"/>
                <a:gd name="T4" fmla="*/ 32 w 50"/>
                <a:gd name="T5" fmla="*/ 6 h 44"/>
                <a:gd name="T6" fmla="*/ 32 w 50"/>
                <a:gd name="T7" fmla="*/ 6 h 44"/>
                <a:gd name="T8" fmla="*/ 24 w 50"/>
                <a:gd name="T9" fmla="*/ 6 h 44"/>
                <a:gd name="T10" fmla="*/ 24 w 50"/>
                <a:gd name="T11" fmla="*/ 6 h 44"/>
                <a:gd name="T12" fmla="*/ 10 w 50"/>
                <a:gd name="T13" fmla="*/ 8 h 44"/>
                <a:gd name="T14" fmla="*/ 8 w 50"/>
                <a:gd name="T15" fmla="*/ 8 h 44"/>
                <a:gd name="T16" fmla="*/ 0 w 50"/>
                <a:gd name="T17" fmla="*/ 16 h 44"/>
                <a:gd name="T18" fmla="*/ 6 w 50"/>
                <a:gd name="T19" fmla="*/ 30 h 44"/>
                <a:gd name="T20" fmla="*/ 6 w 50"/>
                <a:gd name="T21" fmla="*/ 30 h 44"/>
                <a:gd name="T22" fmla="*/ 12 w 50"/>
                <a:gd name="T23" fmla="*/ 34 h 44"/>
                <a:gd name="T24" fmla="*/ 12 w 50"/>
                <a:gd name="T25" fmla="*/ 34 h 44"/>
                <a:gd name="T26" fmla="*/ 22 w 50"/>
                <a:gd name="T27" fmla="*/ 40 h 44"/>
                <a:gd name="T28" fmla="*/ 22 w 50"/>
                <a:gd name="T29" fmla="*/ 40 h 44"/>
                <a:gd name="T30" fmla="*/ 36 w 50"/>
                <a:gd name="T31" fmla="*/ 44 h 44"/>
                <a:gd name="T32" fmla="*/ 36 w 50"/>
                <a:gd name="T33" fmla="*/ 44 h 44"/>
                <a:gd name="T34" fmla="*/ 44 w 50"/>
                <a:gd name="T35" fmla="*/ 26 h 44"/>
                <a:gd name="T36" fmla="*/ 44 w 50"/>
                <a:gd name="T37" fmla="*/ 26 h 44"/>
                <a:gd name="T38" fmla="*/ 50 w 50"/>
                <a:gd name="T39" fmla="*/ 16 h 44"/>
                <a:gd name="T40" fmla="*/ 50 w 50"/>
                <a:gd name="T41" fmla="*/ 16 h 44"/>
                <a:gd name="T42" fmla="*/ 46 w 50"/>
                <a:gd name="T43" fmla="*/ 0 h 44"/>
                <a:gd name="T44" fmla="*/ 42 w 50"/>
                <a:gd name="T45" fmla="*/ 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4"/>
                <a:gd name="T71" fmla="*/ 50 w 5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4">
                  <a:moveTo>
                    <a:pt x="42" y="2"/>
                  </a:moveTo>
                  <a:lnTo>
                    <a:pt x="42" y="2"/>
                  </a:lnTo>
                  <a:lnTo>
                    <a:pt x="32" y="6"/>
                  </a:lnTo>
                  <a:lnTo>
                    <a:pt x="24" y="6"/>
                  </a:lnTo>
                  <a:lnTo>
                    <a:pt x="10" y="8"/>
                  </a:lnTo>
                  <a:lnTo>
                    <a:pt x="8" y="8"/>
                  </a:lnTo>
                  <a:lnTo>
                    <a:pt x="0" y="16"/>
                  </a:lnTo>
                  <a:lnTo>
                    <a:pt x="6" y="30"/>
                  </a:lnTo>
                  <a:lnTo>
                    <a:pt x="12" y="34"/>
                  </a:lnTo>
                  <a:lnTo>
                    <a:pt x="22" y="40"/>
                  </a:lnTo>
                  <a:lnTo>
                    <a:pt x="36" y="44"/>
                  </a:lnTo>
                  <a:lnTo>
                    <a:pt x="44" y="26"/>
                  </a:lnTo>
                  <a:lnTo>
                    <a:pt x="50" y="16"/>
                  </a:lnTo>
                  <a:lnTo>
                    <a:pt x="46" y="0"/>
                  </a:ln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5" name="Freeform 172"/>
            <p:cNvSpPr>
              <a:spLocks/>
            </p:cNvSpPr>
            <p:nvPr/>
          </p:nvSpPr>
          <p:spPr bwMode="auto">
            <a:xfrm>
              <a:off x="3210" y="2391"/>
              <a:ext cx="48" cy="52"/>
            </a:xfrm>
            <a:custGeom>
              <a:avLst/>
              <a:gdLst>
                <a:gd name="T0" fmla="*/ 36 w 48"/>
                <a:gd name="T1" fmla="*/ 52 h 52"/>
                <a:gd name="T2" fmla="*/ 48 w 48"/>
                <a:gd name="T3" fmla="*/ 44 h 52"/>
                <a:gd name="T4" fmla="*/ 48 w 48"/>
                <a:gd name="T5" fmla="*/ 44 h 52"/>
                <a:gd name="T6" fmla="*/ 42 w 48"/>
                <a:gd name="T7" fmla="*/ 34 h 52"/>
                <a:gd name="T8" fmla="*/ 42 w 48"/>
                <a:gd name="T9" fmla="*/ 34 h 52"/>
                <a:gd name="T10" fmla="*/ 48 w 48"/>
                <a:gd name="T11" fmla="*/ 36 h 52"/>
                <a:gd name="T12" fmla="*/ 46 w 48"/>
                <a:gd name="T13" fmla="*/ 22 h 52"/>
                <a:gd name="T14" fmla="*/ 40 w 48"/>
                <a:gd name="T15" fmla="*/ 14 h 52"/>
                <a:gd name="T16" fmla="*/ 28 w 48"/>
                <a:gd name="T17" fmla="*/ 6 h 52"/>
                <a:gd name="T18" fmla="*/ 16 w 48"/>
                <a:gd name="T19" fmla="*/ 0 h 52"/>
                <a:gd name="T20" fmla="*/ 14 w 48"/>
                <a:gd name="T21" fmla="*/ 2 h 52"/>
                <a:gd name="T22" fmla="*/ 0 w 48"/>
                <a:gd name="T23" fmla="*/ 6 h 52"/>
                <a:gd name="T24" fmla="*/ 6 w 48"/>
                <a:gd name="T25" fmla="*/ 30 h 52"/>
                <a:gd name="T26" fmla="*/ 18 w 48"/>
                <a:gd name="T27" fmla="*/ 44 h 52"/>
                <a:gd name="T28" fmla="*/ 36 w 48"/>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2"/>
                <a:gd name="T47" fmla="*/ 48 w 4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2">
                  <a:moveTo>
                    <a:pt x="36" y="52"/>
                  </a:moveTo>
                  <a:lnTo>
                    <a:pt x="48" y="44"/>
                  </a:lnTo>
                  <a:lnTo>
                    <a:pt x="42" y="34"/>
                  </a:lnTo>
                  <a:lnTo>
                    <a:pt x="48" y="36"/>
                  </a:lnTo>
                  <a:lnTo>
                    <a:pt x="46" y="22"/>
                  </a:lnTo>
                  <a:lnTo>
                    <a:pt x="40" y="14"/>
                  </a:lnTo>
                  <a:lnTo>
                    <a:pt x="28" y="6"/>
                  </a:lnTo>
                  <a:lnTo>
                    <a:pt x="16" y="0"/>
                  </a:lnTo>
                  <a:lnTo>
                    <a:pt x="14" y="2"/>
                  </a:lnTo>
                  <a:lnTo>
                    <a:pt x="0" y="6"/>
                  </a:lnTo>
                  <a:lnTo>
                    <a:pt x="6" y="30"/>
                  </a:lnTo>
                  <a:lnTo>
                    <a:pt x="18"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6" name="Freeform 173"/>
            <p:cNvSpPr>
              <a:spLocks/>
            </p:cNvSpPr>
            <p:nvPr/>
          </p:nvSpPr>
          <p:spPr bwMode="auto">
            <a:xfrm>
              <a:off x="3042" y="2323"/>
              <a:ext cx="44" cy="38"/>
            </a:xfrm>
            <a:custGeom>
              <a:avLst/>
              <a:gdLst>
                <a:gd name="T0" fmla="*/ 30 w 44"/>
                <a:gd name="T1" fmla="*/ 14 h 38"/>
                <a:gd name="T2" fmla="*/ 30 w 44"/>
                <a:gd name="T3" fmla="*/ 14 h 38"/>
                <a:gd name="T4" fmla="*/ 20 w 44"/>
                <a:gd name="T5" fmla="*/ 4 h 38"/>
                <a:gd name="T6" fmla="*/ 6 w 44"/>
                <a:gd name="T7" fmla="*/ 0 h 38"/>
                <a:gd name="T8" fmla="*/ 4 w 44"/>
                <a:gd name="T9" fmla="*/ 2 h 38"/>
                <a:gd name="T10" fmla="*/ 0 w 44"/>
                <a:gd name="T11" fmla="*/ 10 h 38"/>
                <a:gd name="T12" fmla="*/ 6 w 44"/>
                <a:gd name="T13" fmla="*/ 22 h 38"/>
                <a:gd name="T14" fmla="*/ 12 w 44"/>
                <a:gd name="T15" fmla="*/ 32 h 38"/>
                <a:gd name="T16" fmla="*/ 32 w 44"/>
                <a:gd name="T17" fmla="*/ 38 h 38"/>
                <a:gd name="T18" fmla="*/ 44 w 44"/>
                <a:gd name="T19" fmla="*/ 22 h 38"/>
                <a:gd name="T20" fmla="*/ 44 w 44"/>
                <a:gd name="T21" fmla="*/ 22 h 38"/>
                <a:gd name="T22" fmla="*/ 30 w 44"/>
                <a:gd name="T23" fmla="*/ 14 h 38"/>
                <a:gd name="T24" fmla="*/ 30 w 44"/>
                <a:gd name="T25" fmla="*/ 1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8"/>
                <a:gd name="T41" fmla="*/ 44 w 4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8">
                  <a:moveTo>
                    <a:pt x="30" y="14"/>
                  </a:moveTo>
                  <a:lnTo>
                    <a:pt x="30" y="14"/>
                  </a:lnTo>
                  <a:lnTo>
                    <a:pt x="20" y="4"/>
                  </a:lnTo>
                  <a:lnTo>
                    <a:pt x="6" y="0"/>
                  </a:lnTo>
                  <a:lnTo>
                    <a:pt x="4" y="2"/>
                  </a:lnTo>
                  <a:lnTo>
                    <a:pt x="0" y="10"/>
                  </a:lnTo>
                  <a:lnTo>
                    <a:pt x="6" y="22"/>
                  </a:lnTo>
                  <a:lnTo>
                    <a:pt x="12" y="32"/>
                  </a:lnTo>
                  <a:lnTo>
                    <a:pt x="32" y="38"/>
                  </a:lnTo>
                  <a:lnTo>
                    <a:pt x="44" y="22"/>
                  </a:lnTo>
                  <a:lnTo>
                    <a:pt x="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7" name="Freeform 174"/>
            <p:cNvSpPr>
              <a:spLocks/>
            </p:cNvSpPr>
            <p:nvPr/>
          </p:nvSpPr>
          <p:spPr bwMode="auto">
            <a:xfrm>
              <a:off x="3290" y="2561"/>
              <a:ext cx="48" cy="42"/>
            </a:xfrm>
            <a:custGeom>
              <a:avLst/>
              <a:gdLst>
                <a:gd name="T0" fmla="*/ 42 w 48"/>
                <a:gd name="T1" fmla="*/ 38 h 42"/>
                <a:gd name="T2" fmla="*/ 46 w 48"/>
                <a:gd name="T3" fmla="*/ 36 h 42"/>
                <a:gd name="T4" fmla="*/ 48 w 48"/>
                <a:gd name="T5" fmla="*/ 22 h 42"/>
                <a:gd name="T6" fmla="*/ 36 w 48"/>
                <a:gd name="T7" fmla="*/ 18 h 42"/>
                <a:gd name="T8" fmla="*/ 36 w 48"/>
                <a:gd name="T9" fmla="*/ 18 h 42"/>
                <a:gd name="T10" fmla="*/ 32 w 48"/>
                <a:gd name="T11" fmla="*/ 22 h 42"/>
                <a:gd name="T12" fmla="*/ 26 w 48"/>
                <a:gd name="T13" fmla="*/ 28 h 42"/>
                <a:gd name="T14" fmla="*/ 26 w 48"/>
                <a:gd name="T15" fmla="*/ 28 h 42"/>
                <a:gd name="T16" fmla="*/ 22 w 48"/>
                <a:gd name="T17" fmla="*/ 22 h 42"/>
                <a:gd name="T18" fmla="*/ 22 w 48"/>
                <a:gd name="T19" fmla="*/ 22 h 42"/>
                <a:gd name="T20" fmla="*/ 28 w 48"/>
                <a:gd name="T21" fmla="*/ 16 h 42"/>
                <a:gd name="T22" fmla="*/ 18 w 48"/>
                <a:gd name="T23" fmla="*/ 0 h 42"/>
                <a:gd name="T24" fmla="*/ 14 w 48"/>
                <a:gd name="T25" fmla="*/ 4 h 42"/>
                <a:gd name="T26" fmla="*/ 6 w 48"/>
                <a:gd name="T27" fmla="*/ 12 h 42"/>
                <a:gd name="T28" fmla="*/ 0 w 48"/>
                <a:gd name="T29" fmla="*/ 28 h 42"/>
                <a:gd name="T30" fmla="*/ 10 w 48"/>
                <a:gd name="T31" fmla="*/ 42 h 42"/>
                <a:gd name="T32" fmla="*/ 28 w 48"/>
                <a:gd name="T33" fmla="*/ 40 h 42"/>
                <a:gd name="T34" fmla="*/ 28 w 48"/>
                <a:gd name="T35" fmla="*/ 40 h 42"/>
                <a:gd name="T36" fmla="*/ 42 w 48"/>
                <a:gd name="T37" fmla="*/ 38 h 42"/>
                <a:gd name="T38" fmla="*/ 42 w 48"/>
                <a:gd name="T39" fmla="*/ 3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42"/>
                <a:gd name="T62" fmla="*/ 48 w 4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42">
                  <a:moveTo>
                    <a:pt x="42" y="38"/>
                  </a:moveTo>
                  <a:lnTo>
                    <a:pt x="46" y="36"/>
                  </a:lnTo>
                  <a:lnTo>
                    <a:pt x="48" y="22"/>
                  </a:lnTo>
                  <a:lnTo>
                    <a:pt x="36" y="18"/>
                  </a:lnTo>
                  <a:lnTo>
                    <a:pt x="32" y="22"/>
                  </a:lnTo>
                  <a:lnTo>
                    <a:pt x="26" y="28"/>
                  </a:lnTo>
                  <a:lnTo>
                    <a:pt x="22" y="22"/>
                  </a:lnTo>
                  <a:lnTo>
                    <a:pt x="28" y="16"/>
                  </a:lnTo>
                  <a:lnTo>
                    <a:pt x="18" y="0"/>
                  </a:lnTo>
                  <a:lnTo>
                    <a:pt x="14" y="4"/>
                  </a:lnTo>
                  <a:lnTo>
                    <a:pt x="6" y="12"/>
                  </a:lnTo>
                  <a:lnTo>
                    <a:pt x="0" y="28"/>
                  </a:lnTo>
                  <a:lnTo>
                    <a:pt x="10" y="42"/>
                  </a:lnTo>
                  <a:lnTo>
                    <a:pt x="28" y="40"/>
                  </a:lnTo>
                  <a:lnTo>
                    <a:pt x="4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8" name="Freeform 175"/>
            <p:cNvSpPr>
              <a:spLocks/>
            </p:cNvSpPr>
            <p:nvPr/>
          </p:nvSpPr>
          <p:spPr bwMode="auto">
            <a:xfrm>
              <a:off x="3278" y="2663"/>
              <a:ext cx="60" cy="58"/>
            </a:xfrm>
            <a:custGeom>
              <a:avLst/>
              <a:gdLst>
                <a:gd name="T0" fmla="*/ 54 w 60"/>
                <a:gd name="T1" fmla="*/ 26 h 58"/>
                <a:gd name="T2" fmla="*/ 54 w 60"/>
                <a:gd name="T3" fmla="*/ 26 h 58"/>
                <a:gd name="T4" fmla="*/ 54 w 60"/>
                <a:gd name="T5" fmla="*/ 14 h 58"/>
                <a:gd name="T6" fmla="*/ 38 w 60"/>
                <a:gd name="T7" fmla="*/ 4 h 58"/>
                <a:gd name="T8" fmla="*/ 14 w 60"/>
                <a:gd name="T9" fmla="*/ 0 h 58"/>
                <a:gd name="T10" fmla="*/ 12 w 60"/>
                <a:gd name="T11" fmla="*/ 2 h 58"/>
                <a:gd name="T12" fmla="*/ 0 w 60"/>
                <a:gd name="T13" fmla="*/ 10 h 58"/>
                <a:gd name="T14" fmla="*/ 0 w 60"/>
                <a:gd name="T15" fmla="*/ 30 h 58"/>
                <a:gd name="T16" fmla="*/ 20 w 60"/>
                <a:gd name="T17" fmla="*/ 38 h 58"/>
                <a:gd name="T18" fmla="*/ 20 w 60"/>
                <a:gd name="T19" fmla="*/ 38 h 58"/>
                <a:gd name="T20" fmla="*/ 32 w 60"/>
                <a:gd name="T21" fmla="*/ 38 h 58"/>
                <a:gd name="T22" fmla="*/ 32 w 60"/>
                <a:gd name="T23" fmla="*/ 38 h 58"/>
                <a:gd name="T24" fmla="*/ 38 w 60"/>
                <a:gd name="T25" fmla="*/ 46 h 58"/>
                <a:gd name="T26" fmla="*/ 54 w 60"/>
                <a:gd name="T27" fmla="*/ 58 h 58"/>
                <a:gd name="T28" fmla="*/ 60 w 60"/>
                <a:gd name="T29" fmla="*/ 44 h 58"/>
                <a:gd name="T30" fmla="*/ 60 w 60"/>
                <a:gd name="T31" fmla="*/ 44 h 58"/>
                <a:gd name="T32" fmla="*/ 54 w 60"/>
                <a:gd name="T33" fmla="*/ 26 h 58"/>
                <a:gd name="T34" fmla="*/ 54 w 60"/>
                <a:gd name="T35" fmla="*/ 2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8"/>
                <a:gd name="T56" fmla="*/ 60 w 60"/>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8">
                  <a:moveTo>
                    <a:pt x="54" y="26"/>
                  </a:moveTo>
                  <a:lnTo>
                    <a:pt x="54" y="26"/>
                  </a:lnTo>
                  <a:lnTo>
                    <a:pt x="54" y="14"/>
                  </a:lnTo>
                  <a:lnTo>
                    <a:pt x="38" y="4"/>
                  </a:lnTo>
                  <a:lnTo>
                    <a:pt x="14" y="0"/>
                  </a:lnTo>
                  <a:lnTo>
                    <a:pt x="12" y="2"/>
                  </a:lnTo>
                  <a:lnTo>
                    <a:pt x="0" y="10"/>
                  </a:lnTo>
                  <a:lnTo>
                    <a:pt x="0" y="30"/>
                  </a:lnTo>
                  <a:lnTo>
                    <a:pt x="20" y="38"/>
                  </a:lnTo>
                  <a:lnTo>
                    <a:pt x="32" y="38"/>
                  </a:lnTo>
                  <a:lnTo>
                    <a:pt x="38" y="46"/>
                  </a:lnTo>
                  <a:lnTo>
                    <a:pt x="54" y="58"/>
                  </a:lnTo>
                  <a:lnTo>
                    <a:pt x="60" y="44"/>
                  </a:lnTo>
                  <a:lnTo>
                    <a:pt x="5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9" name="Freeform 176"/>
            <p:cNvSpPr>
              <a:spLocks/>
            </p:cNvSpPr>
            <p:nvPr/>
          </p:nvSpPr>
          <p:spPr bwMode="auto">
            <a:xfrm>
              <a:off x="2960" y="2479"/>
              <a:ext cx="42" cy="52"/>
            </a:xfrm>
            <a:custGeom>
              <a:avLst/>
              <a:gdLst>
                <a:gd name="T0" fmla="*/ 30 w 42"/>
                <a:gd name="T1" fmla="*/ 16 h 52"/>
                <a:gd name="T2" fmla="*/ 30 w 42"/>
                <a:gd name="T3" fmla="*/ 16 h 52"/>
                <a:gd name="T4" fmla="*/ 30 w 42"/>
                <a:gd name="T5" fmla="*/ 4 h 52"/>
                <a:gd name="T6" fmla="*/ 22 w 42"/>
                <a:gd name="T7" fmla="*/ 2 h 52"/>
                <a:gd name="T8" fmla="*/ 8 w 42"/>
                <a:gd name="T9" fmla="*/ 0 h 52"/>
                <a:gd name="T10" fmla="*/ 6 w 42"/>
                <a:gd name="T11" fmla="*/ 2 h 52"/>
                <a:gd name="T12" fmla="*/ 0 w 42"/>
                <a:gd name="T13" fmla="*/ 8 h 52"/>
                <a:gd name="T14" fmla="*/ 6 w 42"/>
                <a:gd name="T15" fmla="*/ 20 h 52"/>
                <a:gd name="T16" fmla="*/ 6 w 42"/>
                <a:gd name="T17" fmla="*/ 20 h 52"/>
                <a:gd name="T18" fmla="*/ 16 w 42"/>
                <a:gd name="T19" fmla="*/ 28 h 52"/>
                <a:gd name="T20" fmla="*/ 16 w 42"/>
                <a:gd name="T21" fmla="*/ 28 h 52"/>
                <a:gd name="T22" fmla="*/ 20 w 42"/>
                <a:gd name="T23" fmla="*/ 40 h 52"/>
                <a:gd name="T24" fmla="*/ 32 w 42"/>
                <a:gd name="T25" fmla="*/ 52 h 52"/>
                <a:gd name="T26" fmla="*/ 42 w 42"/>
                <a:gd name="T27" fmla="*/ 34 h 52"/>
                <a:gd name="T28" fmla="*/ 36 w 42"/>
                <a:gd name="T29" fmla="*/ 22 h 52"/>
                <a:gd name="T30" fmla="*/ 36 w 42"/>
                <a:gd name="T31" fmla="*/ 22 h 52"/>
                <a:gd name="T32" fmla="*/ 30 w 42"/>
                <a:gd name="T33" fmla="*/ 16 h 52"/>
                <a:gd name="T34" fmla="*/ 30 w 42"/>
                <a:gd name="T35" fmla="*/ 16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2"/>
                <a:gd name="T56" fmla="*/ 42 w 42"/>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2">
                  <a:moveTo>
                    <a:pt x="30" y="16"/>
                  </a:moveTo>
                  <a:lnTo>
                    <a:pt x="30" y="16"/>
                  </a:lnTo>
                  <a:lnTo>
                    <a:pt x="30" y="4"/>
                  </a:lnTo>
                  <a:lnTo>
                    <a:pt x="22" y="2"/>
                  </a:lnTo>
                  <a:lnTo>
                    <a:pt x="8" y="0"/>
                  </a:lnTo>
                  <a:lnTo>
                    <a:pt x="6" y="2"/>
                  </a:lnTo>
                  <a:lnTo>
                    <a:pt x="0" y="8"/>
                  </a:lnTo>
                  <a:lnTo>
                    <a:pt x="6" y="20"/>
                  </a:lnTo>
                  <a:lnTo>
                    <a:pt x="16" y="28"/>
                  </a:lnTo>
                  <a:lnTo>
                    <a:pt x="20" y="40"/>
                  </a:lnTo>
                  <a:lnTo>
                    <a:pt x="32" y="52"/>
                  </a:lnTo>
                  <a:lnTo>
                    <a:pt x="42" y="34"/>
                  </a:lnTo>
                  <a:lnTo>
                    <a:pt x="36" y="22"/>
                  </a:lnTo>
                  <a:lnTo>
                    <a:pt x="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0" name="Freeform 177"/>
            <p:cNvSpPr>
              <a:spLocks/>
            </p:cNvSpPr>
            <p:nvPr/>
          </p:nvSpPr>
          <p:spPr bwMode="auto">
            <a:xfrm>
              <a:off x="3226" y="2465"/>
              <a:ext cx="28" cy="32"/>
            </a:xfrm>
            <a:custGeom>
              <a:avLst/>
              <a:gdLst>
                <a:gd name="T0" fmla="*/ 22 w 28"/>
                <a:gd name="T1" fmla="*/ 32 h 32"/>
                <a:gd name="T2" fmla="*/ 28 w 28"/>
                <a:gd name="T3" fmla="*/ 22 h 32"/>
                <a:gd name="T4" fmla="*/ 28 w 28"/>
                <a:gd name="T5" fmla="*/ 8 h 32"/>
                <a:gd name="T6" fmla="*/ 12 w 28"/>
                <a:gd name="T7" fmla="*/ 0 h 32"/>
                <a:gd name="T8" fmla="*/ 12 w 28"/>
                <a:gd name="T9" fmla="*/ 0 h 32"/>
                <a:gd name="T10" fmla="*/ 0 w 28"/>
                <a:gd name="T11" fmla="*/ 4 h 32"/>
                <a:gd name="T12" fmla="*/ 4 w 28"/>
                <a:gd name="T13" fmla="*/ 22 h 32"/>
                <a:gd name="T14" fmla="*/ 22 w 28"/>
                <a:gd name="T15" fmla="*/ 32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2" y="32"/>
                  </a:moveTo>
                  <a:lnTo>
                    <a:pt x="28" y="22"/>
                  </a:lnTo>
                  <a:lnTo>
                    <a:pt x="28" y="8"/>
                  </a:lnTo>
                  <a:lnTo>
                    <a:pt x="12" y="0"/>
                  </a:lnTo>
                  <a:lnTo>
                    <a:pt x="0" y="4"/>
                  </a:lnTo>
                  <a:lnTo>
                    <a:pt x="4" y="2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1" name="Freeform 178"/>
            <p:cNvSpPr>
              <a:spLocks/>
            </p:cNvSpPr>
            <p:nvPr/>
          </p:nvSpPr>
          <p:spPr bwMode="auto">
            <a:xfrm>
              <a:off x="3212" y="2553"/>
              <a:ext cx="44" cy="34"/>
            </a:xfrm>
            <a:custGeom>
              <a:avLst/>
              <a:gdLst>
                <a:gd name="T0" fmla="*/ 28 w 44"/>
                <a:gd name="T1" fmla="*/ 16 h 34"/>
                <a:gd name="T2" fmla="*/ 28 w 44"/>
                <a:gd name="T3" fmla="*/ 16 h 34"/>
                <a:gd name="T4" fmla="*/ 20 w 44"/>
                <a:gd name="T5" fmla="*/ 10 h 34"/>
                <a:gd name="T6" fmla="*/ 20 w 44"/>
                <a:gd name="T7" fmla="*/ 10 h 34"/>
                <a:gd name="T8" fmla="*/ 10 w 44"/>
                <a:gd name="T9" fmla="*/ 2 h 34"/>
                <a:gd name="T10" fmla="*/ 6 w 44"/>
                <a:gd name="T11" fmla="*/ 0 h 34"/>
                <a:gd name="T12" fmla="*/ 4 w 44"/>
                <a:gd name="T13" fmla="*/ 4 h 34"/>
                <a:gd name="T14" fmla="*/ 0 w 44"/>
                <a:gd name="T15" fmla="*/ 16 h 34"/>
                <a:gd name="T16" fmla="*/ 10 w 44"/>
                <a:gd name="T17" fmla="*/ 28 h 34"/>
                <a:gd name="T18" fmla="*/ 30 w 44"/>
                <a:gd name="T19" fmla="*/ 34 h 34"/>
                <a:gd name="T20" fmla="*/ 44 w 44"/>
                <a:gd name="T21" fmla="*/ 30 h 34"/>
                <a:gd name="T22" fmla="*/ 40 w 44"/>
                <a:gd name="T23" fmla="*/ 14 h 34"/>
                <a:gd name="T24" fmla="*/ 40 w 44"/>
                <a:gd name="T25" fmla="*/ 14 h 34"/>
                <a:gd name="T26" fmla="*/ 28 w 44"/>
                <a:gd name="T27" fmla="*/ 16 h 34"/>
                <a:gd name="T28" fmla="*/ 28 w 44"/>
                <a:gd name="T29" fmla="*/ 1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4"/>
                <a:gd name="T47" fmla="*/ 44 w 4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4">
                  <a:moveTo>
                    <a:pt x="28" y="16"/>
                  </a:moveTo>
                  <a:lnTo>
                    <a:pt x="28" y="16"/>
                  </a:lnTo>
                  <a:lnTo>
                    <a:pt x="20" y="10"/>
                  </a:lnTo>
                  <a:lnTo>
                    <a:pt x="10" y="2"/>
                  </a:lnTo>
                  <a:lnTo>
                    <a:pt x="6" y="0"/>
                  </a:lnTo>
                  <a:lnTo>
                    <a:pt x="4" y="4"/>
                  </a:lnTo>
                  <a:lnTo>
                    <a:pt x="0" y="16"/>
                  </a:lnTo>
                  <a:lnTo>
                    <a:pt x="10" y="28"/>
                  </a:lnTo>
                  <a:lnTo>
                    <a:pt x="30" y="34"/>
                  </a:lnTo>
                  <a:lnTo>
                    <a:pt x="44" y="30"/>
                  </a:lnTo>
                  <a:lnTo>
                    <a:pt x="40" y="14"/>
                  </a:ln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2" name="Freeform 179"/>
            <p:cNvSpPr>
              <a:spLocks/>
            </p:cNvSpPr>
            <p:nvPr/>
          </p:nvSpPr>
          <p:spPr bwMode="auto">
            <a:xfrm>
              <a:off x="2404" y="2229"/>
              <a:ext cx="32" cy="22"/>
            </a:xfrm>
            <a:custGeom>
              <a:avLst/>
              <a:gdLst>
                <a:gd name="T0" fmla="*/ 14 w 32"/>
                <a:gd name="T1" fmla="*/ 0 h 22"/>
                <a:gd name="T2" fmla="*/ 14 w 32"/>
                <a:gd name="T3" fmla="*/ 0 h 22"/>
                <a:gd name="T4" fmla="*/ 2 w 32"/>
                <a:gd name="T5" fmla="*/ 2 h 22"/>
                <a:gd name="T6" fmla="*/ 0 w 32"/>
                <a:gd name="T7" fmla="*/ 20 h 22"/>
                <a:gd name="T8" fmla="*/ 18 w 32"/>
                <a:gd name="T9" fmla="*/ 22 h 22"/>
                <a:gd name="T10" fmla="*/ 32 w 32"/>
                <a:gd name="T11" fmla="*/ 16 h 22"/>
                <a:gd name="T12" fmla="*/ 22 w 32"/>
                <a:gd name="T13" fmla="*/ 4 h 22"/>
                <a:gd name="T14" fmla="*/ 14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14" y="0"/>
                  </a:moveTo>
                  <a:lnTo>
                    <a:pt x="14" y="0"/>
                  </a:lnTo>
                  <a:lnTo>
                    <a:pt x="2" y="2"/>
                  </a:lnTo>
                  <a:lnTo>
                    <a:pt x="0" y="20"/>
                  </a:lnTo>
                  <a:lnTo>
                    <a:pt x="18" y="22"/>
                  </a:lnTo>
                  <a:lnTo>
                    <a:pt x="32" y="16"/>
                  </a:lnTo>
                  <a:lnTo>
                    <a:pt x="22" y="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3" name="Freeform 180"/>
            <p:cNvSpPr>
              <a:spLocks/>
            </p:cNvSpPr>
            <p:nvPr/>
          </p:nvSpPr>
          <p:spPr bwMode="auto">
            <a:xfrm>
              <a:off x="2920" y="2219"/>
              <a:ext cx="30" cy="26"/>
            </a:xfrm>
            <a:custGeom>
              <a:avLst/>
              <a:gdLst>
                <a:gd name="T0" fmla="*/ 30 w 30"/>
                <a:gd name="T1" fmla="*/ 26 h 26"/>
                <a:gd name="T2" fmla="*/ 30 w 30"/>
                <a:gd name="T3" fmla="*/ 10 h 26"/>
                <a:gd name="T4" fmla="*/ 22 w 30"/>
                <a:gd name="T5" fmla="*/ 0 h 26"/>
                <a:gd name="T6" fmla="*/ 6 w 30"/>
                <a:gd name="T7" fmla="*/ 0 h 26"/>
                <a:gd name="T8" fmla="*/ 0 w 30"/>
                <a:gd name="T9" fmla="*/ 12 h 26"/>
                <a:gd name="T10" fmla="*/ 8 w 30"/>
                <a:gd name="T11" fmla="*/ 26 h 26"/>
                <a:gd name="T12" fmla="*/ 3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30" y="26"/>
                  </a:moveTo>
                  <a:lnTo>
                    <a:pt x="30" y="10"/>
                  </a:lnTo>
                  <a:lnTo>
                    <a:pt x="22" y="0"/>
                  </a:lnTo>
                  <a:lnTo>
                    <a:pt x="6" y="0"/>
                  </a:lnTo>
                  <a:lnTo>
                    <a:pt x="0" y="12"/>
                  </a:lnTo>
                  <a:lnTo>
                    <a:pt x="8" y="26"/>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4" name="Freeform 181"/>
            <p:cNvSpPr>
              <a:spLocks/>
            </p:cNvSpPr>
            <p:nvPr/>
          </p:nvSpPr>
          <p:spPr bwMode="auto">
            <a:xfrm>
              <a:off x="2478" y="2195"/>
              <a:ext cx="46" cy="42"/>
            </a:xfrm>
            <a:custGeom>
              <a:avLst/>
              <a:gdLst>
                <a:gd name="T0" fmla="*/ 34 w 46"/>
                <a:gd name="T1" fmla="*/ 6 h 42"/>
                <a:gd name="T2" fmla="*/ 34 w 46"/>
                <a:gd name="T3" fmla="*/ 6 h 42"/>
                <a:gd name="T4" fmla="*/ 26 w 46"/>
                <a:gd name="T5" fmla="*/ 2 h 42"/>
                <a:gd name="T6" fmla="*/ 24 w 46"/>
                <a:gd name="T7" fmla="*/ 0 h 42"/>
                <a:gd name="T8" fmla="*/ 24 w 46"/>
                <a:gd name="T9" fmla="*/ 2 h 42"/>
                <a:gd name="T10" fmla="*/ 8 w 46"/>
                <a:gd name="T11" fmla="*/ 2 h 42"/>
                <a:gd name="T12" fmla="*/ 0 w 46"/>
                <a:gd name="T13" fmla="*/ 18 h 42"/>
                <a:gd name="T14" fmla="*/ 12 w 46"/>
                <a:gd name="T15" fmla="*/ 30 h 42"/>
                <a:gd name="T16" fmla="*/ 32 w 46"/>
                <a:gd name="T17" fmla="*/ 42 h 42"/>
                <a:gd name="T18" fmla="*/ 30 w 46"/>
                <a:gd name="T19" fmla="*/ 28 h 42"/>
                <a:gd name="T20" fmla="*/ 30 w 46"/>
                <a:gd name="T21" fmla="*/ 28 h 42"/>
                <a:gd name="T22" fmla="*/ 24 w 46"/>
                <a:gd name="T23" fmla="*/ 24 h 42"/>
                <a:gd name="T24" fmla="*/ 24 w 46"/>
                <a:gd name="T25" fmla="*/ 24 h 42"/>
                <a:gd name="T26" fmla="*/ 22 w 46"/>
                <a:gd name="T27" fmla="*/ 18 h 42"/>
                <a:gd name="T28" fmla="*/ 22 w 46"/>
                <a:gd name="T29" fmla="*/ 18 h 42"/>
                <a:gd name="T30" fmla="*/ 22 w 46"/>
                <a:gd name="T31" fmla="*/ 18 h 42"/>
                <a:gd name="T32" fmla="*/ 32 w 46"/>
                <a:gd name="T33" fmla="*/ 18 h 42"/>
                <a:gd name="T34" fmla="*/ 32 w 46"/>
                <a:gd name="T35" fmla="*/ 18 h 42"/>
                <a:gd name="T36" fmla="*/ 38 w 46"/>
                <a:gd name="T37" fmla="*/ 28 h 42"/>
                <a:gd name="T38" fmla="*/ 38 w 46"/>
                <a:gd name="T39" fmla="*/ 36 h 42"/>
                <a:gd name="T40" fmla="*/ 46 w 46"/>
                <a:gd name="T41" fmla="*/ 24 h 42"/>
                <a:gd name="T42" fmla="*/ 42 w 46"/>
                <a:gd name="T43" fmla="*/ 12 h 42"/>
                <a:gd name="T44" fmla="*/ 34 w 46"/>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42"/>
                <a:gd name="T71" fmla="*/ 46 w 4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42">
                  <a:moveTo>
                    <a:pt x="34" y="6"/>
                  </a:moveTo>
                  <a:lnTo>
                    <a:pt x="34" y="6"/>
                  </a:lnTo>
                  <a:lnTo>
                    <a:pt x="26" y="2"/>
                  </a:lnTo>
                  <a:lnTo>
                    <a:pt x="24" y="0"/>
                  </a:lnTo>
                  <a:lnTo>
                    <a:pt x="24" y="2"/>
                  </a:lnTo>
                  <a:lnTo>
                    <a:pt x="8" y="2"/>
                  </a:lnTo>
                  <a:lnTo>
                    <a:pt x="0" y="18"/>
                  </a:lnTo>
                  <a:lnTo>
                    <a:pt x="12" y="30"/>
                  </a:lnTo>
                  <a:lnTo>
                    <a:pt x="32" y="42"/>
                  </a:lnTo>
                  <a:lnTo>
                    <a:pt x="30" y="28"/>
                  </a:lnTo>
                  <a:lnTo>
                    <a:pt x="24" y="24"/>
                  </a:lnTo>
                  <a:lnTo>
                    <a:pt x="22" y="18"/>
                  </a:lnTo>
                  <a:lnTo>
                    <a:pt x="32" y="18"/>
                  </a:lnTo>
                  <a:lnTo>
                    <a:pt x="38" y="28"/>
                  </a:lnTo>
                  <a:lnTo>
                    <a:pt x="38" y="36"/>
                  </a:lnTo>
                  <a:lnTo>
                    <a:pt x="46" y="24"/>
                  </a:lnTo>
                  <a:lnTo>
                    <a:pt x="42" y="12"/>
                  </a:lnTo>
                  <a:lnTo>
                    <a:pt x="3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5" name="Freeform 182"/>
            <p:cNvSpPr>
              <a:spLocks/>
            </p:cNvSpPr>
            <p:nvPr/>
          </p:nvSpPr>
          <p:spPr bwMode="auto">
            <a:xfrm>
              <a:off x="3124" y="2195"/>
              <a:ext cx="30" cy="26"/>
            </a:xfrm>
            <a:custGeom>
              <a:avLst/>
              <a:gdLst>
                <a:gd name="T0" fmla="*/ 20 w 30"/>
                <a:gd name="T1" fmla="*/ 26 h 26"/>
                <a:gd name="T2" fmla="*/ 30 w 30"/>
                <a:gd name="T3" fmla="*/ 10 h 26"/>
                <a:gd name="T4" fmla="*/ 16 w 30"/>
                <a:gd name="T5" fmla="*/ 0 h 26"/>
                <a:gd name="T6" fmla="*/ 6 w 30"/>
                <a:gd name="T7" fmla="*/ 0 h 26"/>
                <a:gd name="T8" fmla="*/ 0 w 30"/>
                <a:gd name="T9" fmla="*/ 10 h 26"/>
                <a:gd name="T10" fmla="*/ 10 w 30"/>
                <a:gd name="T11" fmla="*/ 20 h 26"/>
                <a:gd name="T12" fmla="*/ 2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20" y="26"/>
                  </a:moveTo>
                  <a:lnTo>
                    <a:pt x="30" y="10"/>
                  </a:lnTo>
                  <a:lnTo>
                    <a:pt x="16" y="0"/>
                  </a:lnTo>
                  <a:lnTo>
                    <a:pt x="6" y="0"/>
                  </a:lnTo>
                  <a:lnTo>
                    <a:pt x="0" y="10"/>
                  </a:lnTo>
                  <a:lnTo>
                    <a:pt x="10" y="20"/>
                  </a:ln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6" name="Freeform 183"/>
            <p:cNvSpPr>
              <a:spLocks/>
            </p:cNvSpPr>
            <p:nvPr/>
          </p:nvSpPr>
          <p:spPr bwMode="auto">
            <a:xfrm>
              <a:off x="3090" y="2229"/>
              <a:ext cx="26" cy="26"/>
            </a:xfrm>
            <a:custGeom>
              <a:avLst/>
              <a:gdLst>
                <a:gd name="T0" fmla="*/ 16 w 26"/>
                <a:gd name="T1" fmla="*/ 26 h 26"/>
                <a:gd name="T2" fmla="*/ 26 w 26"/>
                <a:gd name="T3" fmla="*/ 18 h 26"/>
                <a:gd name="T4" fmla="*/ 18 w 26"/>
                <a:gd name="T5" fmla="*/ 2 h 26"/>
                <a:gd name="T6" fmla="*/ 6 w 26"/>
                <a:gd name="T7" fmla="*/ 0 h 26"/>
                <a:gd name="T8" fmla="*/ 4 w 26"/>
                <a:gd name="T9" fmla="*/ 2 h 26"/>
                <a:gd name="T10" fmla="*/ 0 w 26"/>
                <a:gd name="T11" fmla="*/ 10 h 26"/>
                <a:gd name="T12" fmla="*/ 2 w 26"/>
                <a:gd name="T13" fmla="*/ 22 h 26"/>
                <a:gd name="T14" fmla="*/ 16 w 2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6"/>
                <a:gd name="T26" fmla="*/ 26 w 2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6">
                  <a:moveTo>
                    <a:pt x="16" y="26"/>
                  </a:moveTo>
                  <a:lnTo>
                    <a:pt x="26" y="18"/>
                  </a:lnTo>
                  <a:lnTo>
                    <a:pt x="18" y="2"/>
                  </a:lnTo>
                  <a:lnTo>
                    <a:pt x="6" y="0"/>
                  </a:lnTo>
                  <a:lnTo>
                    <a:pt x="4" y="2"/>
                  </a:lnTo>
                  <a:lnTo>
                    <a:pt x="0" y="10"/>
                  </a:lnTo>
                  <a:lnTo>
                    <a:pt x="2" y="22"/>
                  </a:lnTo>
                  <a:lnTo>
                    <a:pt x="1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7" name="Freeform 184"/>
            <p:cNvSpPr>
              <a:spLocks/>
            </p:cNvSpPr>
            <p:nvPr/>
          </p:nvSpPr>
          <p:spPr bwMode="auto">
            <a:xfrm>
              <a:off x="3116" y="2293"/>
              <a:ext cx="28" cy="30"/>
            </a:xfrm>
            <a:custGeom>
              <a:avLst/>
              <a:gdLst>
                <a:gd name="T0" fmla="*/ 10 w 28"/>
                <a:gd name="T1" fmla="*/ 2 h 30"/>
                <a:gd name="T2" fmla="*/ 4 w 28"/>
                <a:gd name="T3" fmla="*/ 6 h 30"/>
                <a:gd name="T4" fmla="*/ 0 w 28"/>
                <a:gd name="T5" fmla="*/ 16 h 30"/>
                <a:gd name="T6" fmla="*/ 6 w 28"/>
                <a:gd name="T7" fmla="*/ 30 h 30"/>
                <a:gd name="T8" fmla="*/ 22 w 28"/>
                <a:gd name="T9" fmla="*/ 30 h 30"/>
                <a:gd name="T10" fmla="*/ 28 w 28"/>
                <a:gd name="T11" fmla="*/ 8 h 30"/>
                <a:gd name="T12" fmla="*/ 12 w 28"/>
                <a:gd name="T13" fmla="*/ 0 h 30"/>
                <a:gd name="T14" fmla="*/ 10 w 28"/>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0"/>
                <a:gd name="T26" fmla="*/ 28 w 2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0">
                  <a:moveTo>
                    <a:pt x="10" y="2"/>
                  </a:moveTo>
                  <a:lnTo>
                    <a:pt x="4" y="6"/>
                  </a:lnTo>
                  <a:lnTo>
                    <a:pt x="0" y="16"/>
                  </a:lnTo>
                  <a:lnTo>
                    <a:pt x="6" y="30"/>
                  </a:lnTo>
                  <a:lnTo>
                    <a:pt x="22" y="30"/>
                  </a:lnTo>
                  <a:lnTo>
                    <a:pt x="28" y="8"/>
                  </a:lnTo>
                  <a:lnTo>
                    <a:pt x="12" y="0"/>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8" name="Freeform 185"/>
            <p:cNvSpPr>
              <a:spLocks/>
            </p:cNvSpPr>
            <p:nvPr/>
          </p:nvSpPr>
          <p:spPr bwMode="auto">
            <a:xfrm>
              <a:off x="2852" y="2205"/>
              <a:ext cx="42" cy="48"/>
            </a:xfrm>
            <a:custGeom>
              <a:avLst/>
              <a:gdLst>
                <a:gd name="T0" fmla="*/ 34 w 42"/>
                <a:gd name="T1" fmla="*/ 34 h 48"/>
                <a:gd name="T2" fmla="*/ 34 w 42"/>
                <a:gd name="T3" fmla="*/ 34 h 48"/>
                <a:gd name="T4" fmla="*/ 36 w 42"/>
                <a:gd name="T5" fmla="*/ 24 h 48"/>
                <a:gd name="T6" fmla="*/ 36 w 42"/>
                <a:gd name="T7" fmla="*/ 24 h 48"/>
                <a:gd name="T8" fmla="*/ 42 w 42"/>
                <a:gd name="T9" fmla="*/ 16 h 48"/>
                <a:gd name="T10" fmla="*/ 42 w 42"/>
                <a:gd name="T11" fmla="*/ 0 h 48"/>
                <a:gd name="T12" fmla="*/ 38 w 42"/>
                <a:gd name="T13" fmla="*/ 2 h 48"/>
                <a:gd name="T14" fmla="*/ 38 w 42"/>
                <a:gd name="T15" fmla="*/ 2 h 48"/>
                <a:gd name="T16" fmla="*/ 22 w 42"/>
                <a:gd name="T17" fmla="*/ 4 h 48"/>
                <a:gd name="T18" fmla="*/ 22 w 42"/>
                <a:gd name="T19" fmla="*/ 4 h 48"/>
                <a:gd name="T20" fmla="*/ 12 w 42"/>
                <a:gd name="T21" fmla="*/ 4 h 48"/>
                <a:gd name="T22" fmla="*/ 12 w 42"/>
                <a:gd name="T23" fmla="*/ 4 h 48"/>
                <a:gd name="T24" fmla="*/ 8 w 42"/>
                <a:gd name="T25" fmla="*/ 16 h 48"/>
                <a:gd name="T26" fmla="*/ 8 w 42"/>
                <a:gd name="T27" fmla="*/ 16 h 48"/>
                <a:gd name="T28" fmla="*/ 0 w 42"/>
                <a:gd name="T29" fmla="*/ 18 h 48"/>
                <a:gd name="T30" fmla="*/ 2 w 42"/>
                <a:gd name="T31" fmla="*/ 32 h 48"/>
                <a:gd name="T32" fmla="*/ 10 w 42"/>
                <a:gd name="T33" fmla="*/ 42 h 48"/>
                <a:gd name="T34" fmla="*/ 30 w 42"/>
                <a:gd name="T35" fmla="*/ 48 h 48"/>
                <a:gd name="T36" fmla="*/ 34 w 42"/>
                <a:gd name="T37" fmla="*/ 3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8"/>
                <a:gd name="T59" fmla="*/ 42 w 42"/>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8">
                  <a:moveTo>
                    <a:pt x="34" y="34"/>
                  </a:moveTo>
                  <a:lnTo>
                    <a:pt x="34" y="34"/>
                  </a:lnTo>
                  <a:lnTo>
                    <a:pt x="36" y="24"/>
                  </a:lnTo>
                  <a:lnTo>
                    <a:pt x="42" y="16"/>
                  </a:lnTo>
                  <a:lnTo>
                    <a:pt x="42" y="0"/>
                  </a:lnTo>
                  <a:lnTo>
                    <a:pt x="38" y="2"/>
                  </a:lnTo>
                  <a:lnTo>
                    <a:pt x="22" y="4"/>
                  </a:lnTo>
                  <a:lnTo>
                    <a:pt x="12" y="4"/>
                  </a:lnTo>
                  <a:lnTo>
                    <a:pt x="8" y="16"/>
                  </a:lnTo>
                  <a:lnTo>
                    <a:pt x="0" y="18"/>
                  </a:lnTo>
                  <a:lnTo>
                    <a:pt x="2" y="32"/>
                  </a:lnTo>
                  <a:lnTo>
                    <a:pt x="10" y="42"/>
                  </a:lnTo>
                  <a:lnTo>
                    <a:pt x="30" y="48"/>
                  </a:lnTo>
                  <a:lnTo>
                    <a:pt x="3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9" name="Freeform 186"/>
            <p:cNvSpPr>
              <a:spLocks/>
            </p:cNvSpPr>
            <p:nvPr/>
          </p:nvSpPr>
          <p:spPr bwMode="auto">
            <a:xfrm>
              <a:off x="2864" y="2379"/>
              <a:ext cx="94" cy="68"/>
            </a:xfrm>
            <a:custGeom>
              <a:avLst/>
              <a:gdLst>
                <a:gd name="T0" fmla="*/ 92 w 94"/>
                <a:gd name="T1" fmla="*/ 40 h 68"/>
                <a:gd name="T2" fmla="*/ 90 w 94"/>
                <a:gd name="T3" fmla="*/ 28 h 68"/>
                <a:gd name="T4" fmla="*/ 90 w 94"/>
                <a:gd name="T5" fmla="*/ 28 h 68"/>
                <a:gd name="T6" fmla="*/ 80 w 94"/>
                <a:gd name="T7" fmla="*/ 20 h 68"/>
                <a:gd name="T8" fmla="*/ 80 w 94"/>
                <a:gd name="T9" fmla="*/ 20 h 68"/>
                <a:gd name="T10" fmla="*/ 80 w 94"/>
                <a:gd name="T11" fmla="*/ 20 h 68"/>
                <a:gd name="T12" fmla="*/ 76 w 94"/>
                <a:gd name="T13" fmla="*/ 14 h 68"/>
                <a:gd name="T14" fmla="*/ 76 w 94"/>
                <a:gd name="T15" fmla="*/ 14 h 68"/>
                <a:gd name="T16" fmla="*/ 68 w 94"/>
                <a:gd name="T17" fmla="*/ 0 h 68"/>
                <a:gd name="T18" fmla="*/ 66 w 94"/>
                <a:gd name="T19" fmla="*/ 0 h 68"/>
                <a:gd name="T20" fmla="*/ 58 w 94"/>
                <a:gd name="T21" fmla="*/ 4 h 68"/>
                <a:gd name="T22" fmla="*/ 58 w 94"/>
                <a:gd name="T23" fmla="*/ 4 h 68"/>
                <a:gd name="T24" fmla="*/ 48 w 94"/>
                <a:gd name="T25" fmla="*/ 8 h 68"/>
                <a:gd name="T26" fmla="*/ 48 w 94"/>
                <a:gd name="T27" fmla="*/ 8 h 68"/>
                <a:gd name="T28" fmla="*/ 46 w 94"/>
                <a:gd name="T29" fmla="*/ 10 h 68"/>
                <a:gd name="T30" fmla="*/ 46 w 94"/>
                <a:gd name="T31" fmla="*/ 10 h 68"/>
                <a:gd name="T32" fmla="*/ 34 w 94"/>
                <a:gd name="T33" fmla="*/ 8 h 68"/>
                <a:gd name="T34" fmla="*/ 34 w 94"/>
                <a:gd name="T35" fmla="*/ 8 h 68"/>
                <a:gd name="T36" fmla="*/ 22 w 94"/>
                <a:gd name="T37" fmla="*/ 10 h 68"/>
                <a:gd name="T38" fmla="*/ 22 w 94"/>
                <a:gd name="T39" fmla="*/ 10 h 68"/>
                <a:gd name="T40" fmla="*/ 10 w 94"/>
                <a:gd name="T41" fmla="*/ 6 h 68"/>
                <a:gd name="T42" fmla="*/ 0 w 94"/>
                <a:gd name="T43" fmla="*/ 16 h 68"/>
                <a:gd name="T44" fmla="*/ 8 w 94"/>
                <a:gd name="T45" fmla="*/ 24 h 68"/>
                <a:gd name="T46" fmla="*/ 8 w 94"/>
                <a:gd name="T47" fmla="*/ 24 h 68"/>
                <a:gd name="T48" fmla="*/ 18 w 94"/>
                <a:gd name="T49" fmla="*/ 26 h 68"/>
                <a:gd name="T50" fmla="*/ 18 w 94"/>
                <a:gd name="T51" fmla="*/ 26 h 68"/>
                <a:gd name="T52" fmla="*/ 24 w 94"/>
                <a:gd name="T53" fmla="*/ 32 h 68"/>
                <a:gd name="T54" fmla="*/ 24 w 94"/>
                <a:gd name="T55" fmla="*/ 32 h 68"/>
                <a:gd name="T56" fmla="*/ 40 w 94"/>
                <a:gd name="T57" fmla="*/ 40 h 68"/>
                <a:gd name="T58" fmla="*/ 42 w 94"/>
                <a:gd name="T59" fmla="*/ 40 h 68"/>
                <a:gd name="T60" fmla="*/ 42 w 94"/>
                <a:gd name="T61" fmla="*/ 40 h 68"/>
                <a:gd name="T62" fmla="*/ 54 w 94"/>
                <a:gd name="T63" fmla="*/ 36 h 68"/>
                <a:gd name="T64" fmla="*/ 54 w 94"/>
                <a:gd name="T65" fmla="*/ 36 h 68"/>
                <a:gd name="T66" fmla="*/ 60 w 94"/>
                <a:gd name="T67" fmla="*/ 40 h 68"/>
                <a:gd name="T68" fmla="*/ 60 w 94"/>
                <a:gd name="T69" fmla="*/ 40 h 68"/>
                <a:gd name="T70" fmla="*/ 66 w 94"/>
                <a:gd name="T71" fmla="*/ 44 h 68"/>
                <a:gd name="T72" fmla="*/ 66 w 94"/>
                <a:gd name="T73" fmla="*/ 44 h 68"/>
                <a:gd name="T74" fmla="*/ 68 w 94"/>
                <a:gd name="T75" fmla="*/ 54 h 68"/>
                <a:gd name="T76" fmla="*/ 82 w 94"/>
                <a:gd name="T77" fmla="*/ 68 h 68"/>
                <a:gd name="T78" fmla="*/ 92 w 94"/>
                <a:gd name="T79" fmla="*/ 62 h 68"/>
                <a:gd name="T80" fmla="*/ 94 w 94"/>
                <a:gd name="T81" fmla="*/ 50 h 68"/>
                <a:gd name="T82" fmla="*/ 94 w 94"/>
                <a:gd name="T83" fmla="*/ 50 h 68"/>
                <a:gd name="T84" fmla="*/ 90 w 94"/>
                <a:gd name="T85" fmla="*/ 42 h 68"/>
                <a:gd name="T86" fmla="*/ 90 w 94"/>
                <a:gd name="T87" fmla="*/ 42 h 68"/>
                <a:gd name="T88" fmla="*/ 92 w 94"/>
                <a:gd name="T89" fmla="*/ 40 h 68"/>
                <a:gd name="T90" fmla="*/ 92 w 94"/>
                <a:gd name="T91" fmla="*/ 4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68"/>
                <a:gd name="T140" fmla="*/ 94 w 94"/>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68">
                  <a:moveTo>
                    <a:pt x="92" y="40"/>
                  </a:moveTo>
                  <a:lnTo>
                    <a:pt x="90" y="28"/>
                  </a:lnTo>
                  <a:lnTo>
                    <a:pt x="80" y="20"/>
                  </a:lnTo>
                  <a:lnTo>
                    <a:pt x="76" y="14"/>
                  </a:lnTo>
                  <a:lnTo>
                    <a:pt x="68" y="0"/>
                  </a:lnTo>
                  <a:lnTo>
                    <a:pt x="66" y="0"/>
                  </a:lnTo>
                  <a:lnTo>
                    <a:pt x="58" y="4"/>
                  </a:lnTo>
                  <a:lnTo>
                    <a:pt x="48" y="8"/>
                  </a:lnTo>
                  <a:lnTo>
                    <a:pt x="46" y="10"/>
                  </a:lnTo>
                  <a:lnTo>
                    <a:pt x="34" y="8"/>
                  </a:lnTo>
                  <a:lnTo>
                    <a:pt x="22" y="10"/>
                  </a:lnTo>
                  <a:lnTo>
                    <a:pt x="10" y="6"/>
                  </a:lnTo>
                  <a:lnTo>
                    <a:pt x="0" y="16"/>
                  </a:lnTo>
                  <a:lnTo>
                    <a:pt x="8" y="24"/>
                  </a:lnTo>
                  <a:lnTo>
                    <a:pt x="18" y="26"/>
                  </a:lnTo>
                  <a:lnTo>
                    <a:pt x="24" y="32"/>
                  </a:lnTo>
                  <a:lnTo>
                    <a:pt x="40" y="40"/>
                  </a:lnTo>
                  <a:lnTo>
                    <a:pt x="42" y="40"/>
                  </a:lnTo>
                  <a:lnTo>
                    <a:pt x="54" y="36"/>
                  </a:lnTo>
                  <a:lnTo>
                    <a:pt x="60" y="40"/>
                  </a:lnTo>
                  <a:lnTo>
                    <a:pt x="66" y="44"/>
                  </a:lnTo>
                  <a:lnTo>
                    <a:pt x="68" y="54"/>
                  </a:lnTo>
                  <a:lnTo>
                    <a:pt x="82" y="68"/>
                  </a:lnTo>
                  <a:lnTo>
                    <a:pt x="92" y="62"/>
                  </a:lnTo>
                  <a:lnTo>
                    <a:pt x="94" y="50"/>
                  </a:lnTo>
                  <a:lnTo>
                    <a:pt x="90" y="42"/>
                  </a:lnTo>
                  <a:lnTo>
                    <a:pt x="9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0" name="Freeform 187"/>
            <p:cNvSpPr>
              <a:spLocks/>
            </p:cNvSpPr>
            <p:nvPr/>
          </p:nvSpPr>
          <p:spPr bwMode="auto">
            <a:xfrm>
              <a:off x="2788" y="2317"/>
              <a:ext cx="28" cy="34"/>
            </a:xfrm>
            <a:custGeom>
              <a:avLst/>
              <a:gdLst>
                <a:gd name="T0" fmla="*/ 20 w 28"/>
                <a:gd name="T1" fmla="*/ 0 h 34"/>
                <a:gd name="T2" fmla="*/ 16 w 28"/>
                <a:gd name="T3" fmla="*/ 2 h 34"/>
                <a:gd name="T4" fmla="*/ 2 w 28"/>
                <a:gd name="T5" fmla="*/ 6 h 34"/>
                <a:gd name="T6" fmla="*/ 0 w 28"/>
                <a:gd name="T7" fmla="*/ 20 h 34"/>
                <a:gd name="T8" fmla="*/ 16 w 28"/>
                <a:gd name="T9" fmla="*/ 34 h 34"/>
                <a:gd name="T10" fmla="*/ 26 w 28"/>
                <a:gd name="T11" fmla="*/ 24 h 34"/>
                <a:gd name="T12" fmla="*/ 26 w 28"/>
                <a:gd name="T13" fmla="*/ 24 h 34"/>
                <a:gd name="T14" fmla="*/ 20 w 28"/>
                <a:gd name="T15" fmla="*/ 16 h 34"/>
                <a:gd name="T16" fmla="*/ 20 w 28"/>
                <a:gd name="T17" fmla="*/ 16 h 34"/>
                <a:gd name="T18" fmla="*/ 28 w 28"/>
                <a:gd name="T19" fmla="*/ 12 h 34"/>
                <a:gd name="T20" fmla="*/ 20 w 28"/>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4"/>
                <a:gd name="T35" fmla="*/ 28 w 28"/>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4">
                  <a:moveTo>
                    <a:pt x="20" y="0"/>
                  </a:moveTo>
                  <a:lnTo>
                    <a:pt x="16" y="2"/>
                  </a:lnTo>
                  <a:lnTo>
                    <a:pt x="2" y="6"/>
                  </a:lnTo>
                  <a:lnTo>
                    <a:pt x="0" y="20"/>
                  </a:lnTo>
                  <a:lnTo>
                    <a:pt x="16" y="34"/>
                  </a:lnTo>
                  <a:lnTo>
                    <a:pt x="26" y="24"/>
                  </a:lnTo>
                  <a:lnTo>
                    <a:pt x="20" y="16"/>
                  </a:lnTo>
                  <a:lnTo>
                    <a:pt x="28" y="1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1" name="Freeform 188"/>
            <p:cNvSpPr>
              <a:spLocks/>
            </p:cNvSpPr>
            <p:nvPr/>
          </p:nvSpPr>
          <p:spPr bwMode="auto">
            <a:xfrm>
              <a:off x="2726" y="2187"/>
              <a:ext cx="50" cy="38"/>
            </a:xfrm>
            <a:custGeom>
              <a:avLst/>
              <a:gdLst>
                <a:gd name="T0" fmla="*/ 28 w 50"/>
                <a:gd name="T1" fmla="*/ 20 h 38"/>
                <a:gd name="T2" fmla="*/ 28 w 50"/>
                <a:gd name="T3" fmla="*/ 20 h 38"/>
                <a:gd name="T4" fmla="*/ 34 w 50"/>
                <a:gd name="T5" fmla="*/ 20 h 38"/>
                <a:gd name="T6" fmla="*/ 34 w 50"/>
                <a:gd name="T7" fmla="*/ 20 h 38"/>
                <a:gd name="T8" fmla="*/ 36 w 50"/>
                <a:gd name="T9" fmla="*/ 20 h 38"/>
                <a:gd name="T10" fmla="*/ 42 w 50"/>
                <a:gd name="T11" fmla="*/ 22 h 38"/>
                <a:gd name="T12" fmla="*/ 48 w 50"/>
                <a:gd name="T13" fmla="*/ 24 h 38"/>
                <a:gd name="T14" fmla="*/ 50 w 50"/>
                <a:gd name="T15" fmla="*/ 16 h 38"/>
                <a:gd name="T16" fmla="*/ 50 w 50"/>
                <a:gd name="T17" fmla="*/ 16 h 38"/>
                <a:gd name="T18" fmla="*/ 40 w 50"/>
                <a:gd name="T19" fmla="*/ 10 h 38"/>
                <a:gd name="T20" fmla="*/ 40 w 50"/>
                <a:gd name="T21" fmla="*/ 10 h 38"/>
                <a:gd name="T22" fmla="*/ 34 w 50"/>
                <a:gd name="T23" fmla="*/ 4 h 38"/>
                <a:gd name="T24" fmla="*/ 22 w 50"/>
                <a:gd name="T25" fmla="*/ 0 h 38"/>
                <a:gd name="T26" fmla="*/ 20 w 50"/>
                <a:gd name="T27" fmla="*/ 2 h 38"/>
                <a:gd name="T28" fmla="*/ 0 w 50"/>
                <a:gd name="T29" fmla="*/ 10 h 38"/>
                <a:gd name="T30" fmla="*/ 8 w 50"/>
                <a:gd name="T31" fmla="*/ 30 h 38"/>
                <a:gd name="T32" fmla="*/ 28 w 50"/>
                <a:gd name="T33" fmla="*/ 38 h 38"/>
                <a:gd name="T34" fmla="*/ 38 w 50"/>
                <a:gd name="T35" fmla="*/ 26 h 38"/>
                <a:gd name="T36" fmla="*/ 38 w 50"/>
                <a:gd name="T37" fmla="*/ 26 h 38"/>
                <a:gd name="T38" fmla="*/ 28 w 50"/>
                <a:gd name="T39" fmla="*/ 20 h 38"/>
                <a:gd name="T40" fmla="*/ 28 w 50"/>
                <a:gd name="T41" fmla="*/ 2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28" y="20"/>
                  </a:moveTo>
                  <a:lnTo>
                    <a:pt x="28" y="20"/>
                  </a:lnTo>
                  <a:lnTo>
                    <a:pt x="34" y="20"/>
                  </a:lnTo>
                  <a:lnTo>
                    <a:pt x="36" y="20"/>
                  </a:lnTo>
                  <a:lnTo>
                    <a:pt x="42" y="22"/>
                  </a:lnTo>
                  <a:lnTo>
                    <a:pt x="48" y="24"/>
                  </a:lnTo>
                  <a:lnTo>
                    <a:pt x="50" y="16"/>
                  </a:lnTo>
                  <a:lnTo>
                    <a:pt x="40" y="10"/>
                  </a:lnTo>
                  <a:lnTo>
                    <a:pt x="34" y="4"/>
                  </a:lnTo>
                  <a:lnTo>
                    <a:pt x="22" y="0"/>
                  </a:lnTo>
                  <a:lnTo>
                    <a:pt x="20" y="2"/>
                  </a:lnTo>
                  <a:lnTo>
                    <a:pt x="0" y="10"/>
                  </a:lnTo>
                  <a:lnTo>
                    <a:pt x="8" y="30"/>
                  </a:lnTo>
                  <a:lnTo>
                    <a:pt x="28" y="38"/>
                  </a:lnTo>
                  <a:lnTo>
                    <a:pt x="38" y="26"/>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2" name="Freeform 189"/>
            <p:cNvSpPr>
              <a:spLocks/>
            </p:cNvSpPr>
            <p:nvPr/>
          </p:nvSpPr>
          <p:spPr bwMode="auto">
            <a:xfrm>
              <a:off x="2756" y="2405"/>
              <a:ext cx="40" cy="38"/>
            </a:xfrm>
            <a:custGeom>
              <a:avLst/>
              <a:gdLst>
                <a:gd name="T0" fmla="*/ 30 w 40"/>
                <a:gd name="T1" fmla="*/ 4 h 38"/>
                <a:gd name="T2" fmla="*/ 30 w 40"/>
                <a:gd name="T3" fmla="*/ 4 h 38"/>
                <a:gd name="T4" fmla="*/ 20 w 40"/>
                <a:gd name="T5" fmla="*/ 2 h 38"/>
                <a:gd name="T6" fmla="*/ 20 w 40"/>
                <a:gd name="T7" fmla="*/ 2 h 38"/>
                <a:gd name="T8" fmla="*/ 14 w 40"/>
                <a:gd name="T9" fmla="*/ 0 h 38"/>
                <a:gd name="T10" fmla="*/ 12 w 40"/>
                <a:gd name="T11" fmla="*/ 0 h 38"/>
                <a:gd name="T12" fmla="*/ 0 w 40"/>
                <a:gd name="T13" fmla="*/ 0 h 38"/>
                <a:gd name="T14" fmla="*/ 0 w 40"/>
                <a:gd name="T15" fmla="*/ 0 h 38"/>
                <a:gd name="T16" fmla="*/ 8 w 40"/>
                <a:gd name="T17" fmla="*/ 14 h 38"/>
                <a:gd name="T18" fmla="*/ 8 w 40"/>
                <a:gd name="T19" fmla="*/ 14 h 38"/>
                <a:gd name="T20" fmla="*/ 10 w 40"/>
                <a:gd name="T21" fmla="*/ 24 h 38"/>
                <a:gd name="T22" fmla="*/ 20 w 40"/>
                <a:gd name="T23" fmla="*/ 32 h 38"/>
                <a:gd name="T24" fmla="*/ 36 w 40"/>
                <a:gd name="T25" fmla="*/ 38 h 38"/>
                <a:gd name="T26" fmla="*/ 40 w 40"/>
                <a:gd name="T27" fmla="*/ 24 h 38"/>
                <a:gd name="T28" fmla="*/ 40 w 40"/>
                <a:gd name="T29" fmla="*/ 24 h 38"/>
                <a:gd name="T30" fmla="*/ 32 w 40"/>
                <a:gd name="T31" fmla="*/ 16 h 38"/>
                <a:gd name="T32" fmla="*/ 32 w 40"/>
                <a:gd name="T33" fmla="*/ 16 h 38"/>
                <a:gd name="T34" fmla="*/ 30 w 40"/>
                <a:gd name="T35" fmla="*/ 4 h 38"/>
                <a:gd name="T36" fmla="*/ 30 w 40"/>
                <a:gd name="T37" fmla="*/ 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8"/>
                <a:gd name="T59" fmla="*/ 40 w 4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8">
                  <a:moveTo>
                    <a:pt x="30" y="4"/>
                  </a:moveTo>
                  <a:lnTo>
                    <a:pt x="30" y="4"/>
                  </a:lnTo>
                  <a:lnTo>
                    <a:pt x="20" y="2"/>
                  </a:lnTo>
                  <a:lnTo>
                    <a:pt x="14" y="0"/>
                  </a:lnTo>
                  <a:lnTo>
                    <a:pt x="12" y="0"/>
                  </a:lnTo>
                  <a:lnTo>
                    <a:pt x="0" y="0"/>
                  </a:lnTo>
                  <a:lnTo>
                    <a:pt x="8" y="14"/>
                  </a:lnTo>
                  <a:lnTo>
                    <a:pt x="10" y="24"/>
                  </a:lnTo>
                  <a:lnTo>
                    <a:pt x="20" y="32"/>
                  </a:lnTo>
                  <a:lnTo>
                    <a:pt x="36" y="38"/>
                  </a:lnTo>
                  <a:lnTo>
                    <a:pt x="40" y="24"/>
                  </a:lnTo>
                  <a:lnTo>
                    <a:pt x="32" y="16"/>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7" name="Text Box 190"/>
          <p:cNvSpPr txBox="1">
            <a:spLocks noChangeArrowheads="1"/>
          </p:cNvSpPr>
          <p:nvPr/>
        </p:nvSpPr>
        <p:spPr bwMode="auto">
          <a:xfrm>
            <a:off x="1219200" y="547211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FM</a:t>
            </a:r>
          </a:p>
        </p:txBody>
      </p:sp>
      <p:grpSp>
        <p:nvGrpSpPr>
          <p:cNvPr id="2138" name="Group 191"/>
          <p:cNvGrpSpPr>
            <a:grpSpLocks/>
          </p:cNvGrpSpPr>
          <p:nvPr/>
        </p:nvGrpSpPr>
        <p:grpSpPr bwMode="auto">
          <a:xfrm>
            <a:off x="1282700" y="5181600"/>
            <a:ext cx="393700" cy="290513"/>
            <a:chOff x="2392" y="2145"/>
            <a:chExt cx="982" cy="602"/>
          </a:xfrm>
          <a:solidFill>
            <a:schemeClr val="tx1"/>
          </a:solidFill>
        </p:grpSpPr>
        <p:sp>
          <p:nvSpPr>
            <p:cNvPr id="14" name="Freeform 192"/>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93"/>
            <p:cNvSpPr>
              <a:spLocks/>
            </p:cNvSpPr>
            <p:nvPr/>
          </p:nvSpPr>
          <p:spPr bwMode="auto">
            <a:xfrm>
              <a:off x="2586" y="2351"/>
              <a:ext cx="16" cy="16"/>
            </a:xfrm>
            <a:custGeom>
              <a:avLst/>
              <a:gdLst>
                <a:gd name="T0" fmla="*/ 0 w 16"/>
                <a:gd name="T1" fmla="*/ 12 h 16"/>
                <a:gd name="T2" fmla="*/ 0 w 16"/>
                <a:gd name="T3" fmla="*/ 12 h 16"/>
                <a:gd name="T4" fmla="*/ 4 w 16"/>
                <a:gd name="T5" fmla="*/ 2 h 16"/>
                <a:gd name="T6" fmla="*/ 4 w 16"/>
                <a:gd name="T7" fmla="*/ 2 h 16"/>
                <a:gd name="T8" fmla="*/ 8 w 16"/>
                <a:gd name="T9" fmla="*/ 0 h 16"/>
                <a:gd name="T10" fmla="*/ 8 w 16"/>
                <a:gd name="T11" fmla="*/ 0 h 16"/>
                <a:gd name="T12" fmla="*/ 16 w 16"/>
                <a:gd name="T13" fmla="*/ 16 h 16"/>
                <a:gd name="T14" fmla="*/ 16 w 16"/>
                <a:gd name="T15" fmla="*/ 16 h 16"/>
                <a:gd name="T16" fmla="*/ 0 w 16"/>
                <a:gd name="T17" fmla="*/ 12 h 16"/>
                <a:gd name="T18" fmla="*/ 0 w 16"/>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12"/>
                  </a:moveTo>
                  <a:lnTo>
                    <a:pt x="0" y="12"/>
                  </a:lnTo>
                  <a:lnTo>
                    <a:pt x="4" y="2"/>
                  </a:lnTo>
                  <a:lnTo>
                    <a:pt x="8" y="0"/>
                  </a:lnTo>
                  <a:lnTo>
                    <a:pt x="16" y="1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94"/>
            <p:cNvSpPr>
              <a:spLocks/>
            </p:cNvSpPr>
            <p:nvPr/>
          </p:nvSpPr>
          <p:spPr bwMode="auto">
            <a:xfrm>
              <a:off x="2646" y="2315"/>
              <a:ext cx="20" cy="14"/>
            </a:xfrm>
            <a:custGeom>
              <a:avLst/>
              <a:gdLst>
                <a:gd name="T0" fmla="*/ 18 w 20"/>
                <a:gd name="T1" fmla="*/ 14 h 14"/>
                <a:gd name="T2" fmla="*/ 18 w 20"/>
                <a:gd name="T3" fmla="*/ 14 h 14"/>
                <a:gd name="T4" fmla="*/ 0 w 20"/>
                <a:gd name="T5" fmla="*/ 10 h 14"/>
                <a:gd name="T6" fmla="*/ 0 w 20"/>
                <a:gd name="T7" fmla="*/ 10 h 14"/>
                <a:gd name="T8" fmla="*/ 2 w 20"/>
                <a:gd name="T9" fmla="*/ 0 h 14"/>
                <a:gd name="T10" fmla="*/ 2 w 20"/>
                <a:gd name="T11" fmla="*/ 0 h 14"/>
                <a:gd name="T12" fmla="*/ 14 w 20"/>
                <a:gd name="T13" fmla="*/ 0 h 14"/>
                <a:gd name="T14" fmla="*/ 14 w 20"/>
                <a:gd name="T15" fmla="*/ 0 h 14"/>
                <a:gd name="T16" fmla="*/ 20 w 20"/>
                <a:gd name="T17" fmla="*/ 12 h 14"/>
                <a:gd name="T18" fmla="*/ 20 w 20"/>
                <a:gd name="T19" fmla="*/ 12 h 14"/>
                <a:gd name="T20" fmla="*/ 18 w 20"/>
                <a:gd name="T21" fmla="*/ 14 h 14"/>
                <a:gd name="T22" fmla="*/ 18 w 2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14"/>
                  </a:moveTo>
                  <a:lnTo>
                    <a:pt x="18" y="14"/>
                  </a:lnTo>
                  <a:lnTo>
                    <a:pt x="0" y="10"/>
                  </a:lnTo>
                  <a:lnTo>
                    <a:pt x="2" y="0"/>
                  </a:lnTo>
                  <a:lnTo>
                    <a:pt x="14" y="0"/>
                  </a:lnTo>
                  <a:lnTo>
                    <a:pt x="20" y="12"/>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95"/>
            <p:cNvSpPr>
              <a:spLocks/>
            </p:cNvSpPr>
            <p:nvPr/>
          </p:nvSpPr>
          <p:spPr bwMode="auto">
            <a:xfrm>
              <a:off x="2710" y="2287"/>
              <a:ext cx="18" cy="24"/>
            </a:xfrm>
            <a:custGeom>
              <a:avLst/>
              <a:gdLst>
                <a:gd name="T0" fmla="*/ 16 w 18"/>
                <a:gd name="T1" fmla="*/ 24 h 24"/>
                <a:gd name="T2" fmla="*/ 16 w 18"/>
                <a:gd name="T3" fmla="*/ 24 h 24"/>
                <a:gd name="T4" fmla="*/ 0 w 18"/>
                <a:gd name="T5" fmla="*/ 18 h 24"/>
                <a:gd name="T6" fmla="*/ 0 w 18"/>
                <a:gd name="T7" fmla="*/ 18 h 24"/>
                <a:gd name="T8" fmla="*/ 2 w 18"/>
                <a:gd name="T9" fmla="*/ 4 h 24"/>
                <a:gd name="T10" fmla="*/ 2 w 18"/>
                <a:gd name="T11" fmla="*/ 4 h 24"/>
                <a:gd name="T12" fmla="*/ 8 w 18"/>
                <a:gd name="T13" fmla="*/ 0 h 24"/>
                <a:gd name="T14" fmla="*/ 8 w 18"/>
                <a:gd name="T15" fmla="*/ 0 h 24"/>
                <a:gd name="T16" fmla="*/ 18 w 18"/>
                <a:gd name="T17" fmla="*/ 10 h 24"/>
                <a:gd name="T18" fmla="*/ 18 w 18"/>
                <a:gd name="T19" fmla="*/ 10 h 24"/>
                <a:gd name="T20" fmla="*/ 16 w 18"/>
                <a:gd name="T21" fmla="*/ 24 h 24"/>
                <a:gd name="T22" fmla="*/ 16 w 18"/>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6" y="24"/>
                  </a:moveTo>
                  <a:lnTo>
                    <a:pt x="16" y="24"/>
                  </a:lnTo>
                  <a:lnTo>
                    <a:pt x="0" y="18"/>
                  </a:lnTo>
                  <a:lnTo>
                    <a:pt x="2" y="4"/>
                  </a:lnTo>
                  <a:lnTo>
                    <a:pt x="8" y="0"/>
                  </a:lnTo>
                  <a:lnTo>
                    <a:pt x="18" y="10"/>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96"/>
            <p:cNvSpPr>
              <a:spLocks/>
            </p:cNvSpPr>
            <p:nvPr/>
          </p:nvSpPr>
          <p:spPr bwMode="auto">
            <a:xfrm>
              <a:off x="2742" y="2357"/>
              <a:ext cx="12" cy="6"/>
            </a:xfrm>
            <a:custGeom>
              <a:avLst/>
              <a:gdLst>
                <a:gd name="T0" fmla="*/ 12 w 12"/>
                <a:gd name="T1" fmla="*/ 0 h 6"/>
                <a:gd name="T2" fmla="*/ 12 w 12"/>
                <a:gd name="T3" fmla="*/ 0 h 6"/>
                <a:gd name="T4" fmla="*/ 12 w 12"/>
                <a:gd name="T5" fmla="*/ 6 h 6"/>
                <a:gd name="T6" fmla="*/ 12 w 12"/>
                <a:gd name="T7" fmla="*/ 6 h 6"/>
                <a:gd name="T8" fmla="*/ 12 w 12"/>
                <a:gd name="T9" fmla="*/ 6 h 6"/>
                <a:gd name="T10" fmla="*/ 12 w 12"/>
                <a:gd name="T11" fmla="*/ 6 h 6"/>
                <a:gd name="T12" fmla="*/ 0 w 12"/>
                <a:gd name="T13" fmla="*/ 0 h 6"/>
                <a:gd name="T14" fmla="*/ 0 w 12"/>
                <a:gd name="T15" fmla="*/ 0 h 6"/>
                <a:gd name="T16" fmla="*/ 12 w 12"/>
                <a:gd name="T17" fmla="*/ 0 h 6"/>
                <a:gd name="T18" fmla="*/ 12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0"/>
                  </a:moveTo>
                  <a:lnTo>
                    <a:pt x="12" y="0"/>
                  </a:lnTo>
                  <a:lnTo>
                    <a:pt x="12" y="6"/>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97"/>
            <p:cNvSpPr>
              <a:spLocks/>
            </p:cNvSpPr>
            <p:nvPr/>
          </p:nvSpPr>
          <p:spPr bwMode="auto">
            <a:xfrm>
              <a:off x="2746" y="2421"/>
              <a:ext cx="20" cy="20"/>
            </a:xfrm>
            <a:custGeom>
              <a:avLst/>
              <a:gdLst>
                <a:gd name="T0" fmla="*/ 8 w 20"/>
                <a:gd name="T1" fmla="*/ 20 h 20"/>
                <a:gd name="T2" fmla="*/ 8 w 20"/>
                <a:gd name="T3" fmla="*/ 20 h 20"/>
                <a:gd name="T4" fmla="*/ 4 w 20"/>
                <a:gd name="T5" fmla="*/ 20 h 20"/>
                <a:gd name="T6" fmla="*/ 4 w 20"/>
                <a:gd name="T7" fmla="*/ 20 h 20"/>
                <a:gd name="T8" fmla="*/ 0 w 20"/>
                <a:gd name="T9" fmla="*/ 16 h 20"/>
                <a:gd name="T10" fmla="*/ 0 w 20"/>
                <a:gd name="T11" fmla="*/ 16 h 20"/>
                <a:gd name="T12" fmla="*/ 0 w 20"/>
                <a:gd name="T13" fmla="*/ 6 h 20"/>
                <a:gd name="T14" fmla="*/ 0 w 20"/>
                <a:gd name="T15" fmla="*/ 6 h 20"/>
                <a:gd name="T16" fmla="*/ 0 w 20"/>
                <a:gd name="T17" fmla="*/ 6 h 20"/>
                <a:gd name="T18" fmla="*/ 18 w 20"/>
                <a:gd name="T19" fmla="*/ 0 h 20"/>
                <a:gd name="T20" fmla="*/ 18 w 20"/>
                <a:gd name="T21" fmla="*/ 0 h 20"/>
                <a:gd name="T22" fmla="*/ 20 w 20"/>
                <a:gd name="T23" fmla="*/ 2 h 20"/>
                <a:gd name="T24" fmla="*/ 20 w 20"/>
                <a:gd name="T25" fmla="*/ 2 h 20"/>
                <a:gd name="T26" fmla="*/ 8 w 20"/>
                <a:gd name="T27" fmla="*/ 20 h 20"/>
                <a:gd name="T28" fmla="*/ 8 w 20"/>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0"/>
                <a:gd name="T47" fmla="*/ 20 w 2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0">
                  <a:moveTo>
                    <a:pt x="8" y="20"/>
                  </a:moveTo>
                  <a:lnTo>
                    <a:pt x="8" y="20"/>
                  </a:lnTo>
                  <a:lnTo>
                    <a:pt x="4" y="20"/>
                  </a:lnTo>
                  <a:lnTo>
                    <a:pt x="0" y="16"/>
                  </a:lnTo>
                  <a:lnTo>
                    <a:pt x="0" y="6"/>
                  </a:lnTo>
                  <a:lnTo>
                    <a:pt x="18" y="0"/>
                  </a:lnTo>
                  <a:lnTo>
                    <a:pt x="20" y="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7" name="Freeform 198"/>
            <p:cNvSpPr>
              <a:spLocks/>
            </p:cNvSpPr>
            <p:nvPr/>
          </p:nvSpPr>
          <p:spPr bwMode="auto">
            <a:xfrm>
              <a:off x="2958" y="2413"/>
              <a:ext cx="18" cy="8"/>
            </a:xfrm>
            <a:custGeom>
              <a:avLst/>
              <a:gdLst>
                <a:gd name="T0" fmla="*/ 14 w 18"/>
                <a:gd name="T1" fmla="*/ 8 h 8"/>
                <a:gd name="T2" fmla="*/ 14 w 18"/>
                <a:gd name="T3" fmla="*/ 8 h 8"/>
                <a:gd name="T4" fmla="*/ 0 w 18"/>
                <a:gd name="T5" fmla="*/ 2 h 8"/>
                <a:gd name="T6" fmla="*/ 0 w 18"/>
                <a:gd name="T7" fmla="*/ 2 h 8"/>
                <a:gd name="T8" fmla="*/ 16 w 18"/>
                <a:gd name="T9" fmla="*/ 0 h 8"/>
                <a:gd name="T10" fmla="*/ 16 w 18"/>
                <a:gd name="T11" fmla="*/ 0 h 8"/>
                <a:gd name="T12" fmla="*/ 18 w 18"/>
                <a:gd name="T13" fmla="*/ 4 h 8"/>
                <a:gd name="T14" fmla="*/ 18 w 18"/>
                <a:gd name="T15" fmla="*/ 4 h 8"/>
                <a:gd name="T16" fmla="*/ 14 w 18"/>
                <a:gd name="T17" fmla="*/ 8 h 8"/>
                <a:gd name="T18" fmla="*/ 14 w 1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
                <a:gd name="T32" fmla="*/ 18 w 1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
                  <a:moveTo>
                    <a:pt x="14" y="8"/>
                  </a:moveTo>
                  <a:lnTo>
                    <a:pt x="14" y="8"/>
                  </a:lnTo>
                  <a:lnTo>
                    <a:pt x="0" y="2"/>
                  </a:lnTo>
                  <a:lnTo>
                    <a:pt x="16" y="0"/>
                  </a:lnTo>
                  <a:lnTo>
                    <a:pt x="18" y="4"/>
                  </a:ln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8" name="Freeform 199"/>
            <p:cNvSpPr>
              <a:spLocks/>
            </p:cNvSpPr>
            <p:nvPr/>
          </p:nvSpPr>
          <p:spPr bwMode="auto">
            <a:xfrm>
              <a:off x="3028" y="2489"/>
              <a:ext cx="24" cy="22"/>
            </a:xfrm>
            <a:custGeom>
              <a:avLst/>
              <a:gdLst>
                <a:gd name="T0" fmla="*/ 22 w 24"/>
                <a:gd name="T1" fmla="*/ 22 h 22"/>
                <a:gd name="T2" fmla="*/ 22 w 24"/>
                <a:gd name="T3" fmla="*/ 22 h 22"/>
                <a:gd name="T4" fmla="*/ 10 w 24"/>
                <a:gd name="T5" fmla="*/ 22 h 22"/>
                <a:gd name="T6" fmla="*/ 10 w 24"/>
                <a:gd name="T7" fmla="*/ 22 h 22"/>
                <a:gd name="T8" fmla="*/ 0 w 24"/>
                <a:gd name="T9" fmla="*/ 12 h 22"/>
                <a:gd name="T10" fmla="*/ 0 w 24"/>
                <a:gd name="T11" fmla="*/ 12 h 22"/>
                <a:gd name="T12" fmla="*/ 4 w 24"/>
                <a:gd name="T13" fmla="*/ 2 h 22"/>
                <a:gd name="T14" fmla="*/ 4 w 24"/>
                <a:gd name="T15" fmla="*/ 2 h 22"/>
                <a:gd name="T16" fmla="*/ 16 w 24"/>
                <a:gd name="T17" fmla="*/ 0 h 22"/>
                <a:gd name="T18" fmla="*/ 16 w 24"/>
                <a:gd name="T19" fmla="*/ 0 h 22"/>
                <a:gd name="T20" fmla="*/ 24 w 24"/>
                <a:gd name="T21" fmla="*/ 18 h 22"/>
                <a:gd name="T22" fmla="*/ 24 w 24"/>
                <a:gd name="T23" fmla="*/ 18 h 22"/>
                <a:gd name="T24" fmla="*/ 22 w 24"/>
                <a:gd name="T25" fmla="*/ 22 h 22"/>
                <a:gd name="T26" fmla="*/ 22 w 24"/>
                <a:gd name="T27" fmla="*/ 2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22" y="22"/>
                  </a:moveTo>
                  <a:lnTo>
                    <a:pt x="22" y="22"/>
                  </a:lnTo>
                  <a:lnTo>
                    <a:pt x="10" y="22"/>
                  </a:lnTo>
                  <a:lnTo>
                    <a:pt x="0" y="12"/>
                  </a:lnTo>
                  <a:lnTo>
                    <a:pt x="4" y="2"/>
                  </a:lnTo>
                  <a:lnTo>
                    <a:pt x="16" y="0"/>
                  </a:lnTo>
                  <a:lnTo>
                    <a:pt x="24" y="18"/>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9" name="Freeform 200"/>
            <p:cNvSpPr>
              <a:spLocks/>
            </p:cNvSpPr>
            <p:nvPr/>
          </p:nvSpPr>
          <p:spPr bwMode="auto">
            <a:xfrm>
              <a:off x="3098" y="2591"/>
              <a:ext cx="10" cy="6"/>
            </a:xfrm>
            <a:custGeom>
              <a:avLst/>
              <a:gdLst>
                <a:gd name="T0" fmla="*/ 4 w 10"/>
                <a:gd name="T1" fmla="*/ 6 h 6"/>
                <a:gd name="T2" fmla="*/ 4 w 10"/>
                <a:gd name="T3" fmla="*/ 6 h 6"/>
                <a:gd name="T4" fmla="*/ 0 w 10"/>
                <a:gd name="T5" fmla="*/ 4 h 6"/>
                <a:gd name="T6" fmla="*/ 0 w 10"/>
                <a:gd name="T7" fmla="*/ 4 h 6"/>
                <a:gd name="T8" fmla="*/ 2 w 10"/>
                <a:gd name="T9" fmla="*/ 2 h 6"/>
                <a:gd name="T10" fmla="*/ 2 w 10"/>
                <a:gd name="T11" fmla="*/ 2 h 6"/>
                <a:gd name="T12" fmla="*/ 10 w 10"/>
                <a:gd name="T13" fmla="*/ 0 h 6"/>
                <a:gd name="T14" fmla="*/ 10 w 10"/>
                <a:gd name="T15" fmla="*/ 0 h 6"/>
                <a:gd name="T16" fmla="*/ 4 w 10"/>
                <a:gd name="T17" fmla="*/ 6 h 6"/>
                <a:gd name="T18" fmla="*/ 4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6"/>
                  </a:moveTo>
                  <a:lnTo>
                    <a:pt x="4" y="6"/>
                  </a:lnTo>
                  <a:lnTo>
                    <a:pt x="0" y="4"/>
                  </a:lnTo>
                  <a:lnTo>
                    <a:pt x="2" y="2"/>
                  </a:lnTo>
                  <a:lnTo>
                    <a:pt x="10" y="0"/>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0" name="Freeform 201"/>
            <p:cNvSpPr>
              <a:spLocks/>
            </p:cNvSpPr>
            <p:nvPr/>
          </p:nvSpPr>
          <p:spPr bwMode="auto">
            <a:xfrm>
              <a:off x="3158" y="2555"/>
              <a:ext cx="10" cy="6"/>
            </a:xfrm>
            <a:custGeom>
              <a:avLst/>
              <a:gdLst>
                <a:gd name="T0" fmla="*/ 0 w 10"/>
                <a:gd name="T1" fmla="*/ 6 h 6"/>
                <a:gd name="T2" fmla="*/ 0 w 10"/>
                <a:gd name="T3" fmla="*/ 6 h 6"/>
                <a:gd name="T4" fmla="*/ 2 w 10"/>
                <a:gd name="T5" fmla="*/ 0 h 6"/>
                <a:gd name="T6" fmla="*/ 2 w 10"/>
                <a:gd name="T7" fmla="*/ 0 h 6"/>
                <a:gd name="T8" fmla="*/ 2 w 10"/>
                <a:gd name="T9" fmla="*/ 0 h 6"/>
                <a:gd name="T10" fmla="*/ 2 w 10"/>
                <a:gd name="T11" fmla="*/ 0 h 6"/>
                <a:gd name="T12" fmla="*/ 10 w 10"/>
                <a:gd name="T13" fmla="*/ 6 h 6"/>
                <a:gd name="T14" fmla="*/ 10 w 10"/>
                <a:gd name="T15" fmla="*/ 6 h 6"/>
                <a:gd name="T16" fmla="*/ 0 w 10"/>
                <a:gd name="T17" fmla="*/ 6 h 6"/>
                <a:gd name="T18" fmla="*/ 0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0"/>
                  </a:lnTo>
                  <a:lnTo>
                    <a:pt x="1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1" name="Freeform 202"/>
            <p:cNvSpPr>
              <a:spLocks/>
            </p:cNvSpPr>
            <p:nvPr/>
          </p:nvSpPr>
          <p:spPr bwMode="auto">
            <a:xfrm>
              <a:off x="3218" y="2601"/>
              <a:ext cx="12" cy="8"/>
            </a:xfrm>
            <a:custGeom>
              <a:avLst/>
              <a:gdLst>
                <a:gd name="T0" fmla="*/ 12 w 12"/>
                <a:gd name="T1" fmla="*/ 8 h 8"/>
                <a:gd name="T2" fmla="*/ 12 w 12"/>
                <a:gd name="T3" fmla="*/ 8 h 8"/>
                <a:gd name="T4" fmla="*/ 0 w 12"/>
                <a:gd name="T5" fmla="*/ 4 h 8"/>
                <a:gd name="T6" fmla="*/ 0 w 12"/>
                <a:gd name="T7" fmla="*/ 4 h 8"/>
                <a:gd name="T8" fmla="*/ 8 w 12"/>
                <a:gd name="T9" fmla="*/ 0 h 8"/>
                <a:gd name="T10" fmla="*/ 8 w 12"/>
                <a:gd name="T11" fmla="*/ 0 h 8"/>
                <a:gd name="T12" fmla="*/ 12 w 12"/>
                <a:gd name="T13" fmla="*/ 8 h 8"/>
                <a:gd name="T14" fmla="*/ 12 w 12"/>
                <a:gd name="T15" fmla="*/ 8 h 8"/>
                <a:gd name="T16" fmla="*/ 12 w 12"/>
                <a:gd name="T17" fmla="*/ 8 h 8"/>
                <a:gd name="T18" fmla="*/ 12 w 1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2" y="8"/>
                  </a:moveTo>
                  <a:lnTo>
                    <a:pt x="12" y="8"/>
                  </a:lnTo>
                  <a:lnTo>
                    <a:pt x="0" y="4"/>
                  </a:lnTo>
                  <a:lnTo>
                    <a:pt x="8" y="0"/>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2" name="Freeform 203"/>
            <p:cNvSpPr>
              <a:spLocks/>
            </p:cNvSpPr>
            <p:nvPr/>
          </p:nvSpPr>
          <p:spPr bwMode="auto">
            <a:xfrm>
              <a:off x="3336" y="2711"/>
              <a:ext cx="14" cy="12"/>
            </a:xfrm>
            <a:custGeom>
              <a:avLst/>
              <a:gdLst>
                <a:gd name="T0" fmla="*/ 6 w 14"/>
                <a:gd name="T1" fmla="*/ 12 h 12"/>
                <a:gd name="T2" fmla="*/ 6 w 14"/>
                <a:gd name="T3" fmla="*/ 12 h 12"/>
                <a:gd name="T4" fmla="*/ 0 w 14"/>
                <a:gd name="T5" fmla="*/ 6 h 12"/>
                <a:gd name="T6" fmla="*/ 0 w 14"/>
                <a:gd name="T7" fmla="*/ 6 h 12"/>
                <a:gd name="T8" fmla="*/ 0 w 14"/>
                <a:gd name="T9" fmla="*/ 2 h 12"/>
                <a:gd name="T10" fmla="*/ 0 w 14"/>
                <a:gd name="T11" fmla="*/ 2 h 12"/>
                <a:gd name="T12" fmla="*/ 10 w 14"/>
                <a:gd name="T13" fmla="*/ 0 h 12"/>
                <a:gd name="T14" fmla="*/ 10 w 14"/>
                <a:gd name="T15" fmla="*/ 0 h 12"/>
                <a:gd name="T16" fmla="*/ 14 w 14"/>
                <a:gd name="T17" fmla="*/ 10 h 12"/>
                <a:gd name="T18" fmla="*/ 14 w 14"/>
                <a:gd name="T19" fmla="*/ 10 h 12"/>
                <a:gd name="T20" fmla="*/ 6 w 14"/>
                <a:gd name="T21" fmla="*/ 12 h 12"/>
                <a:gd name="T22" fmla="*/ 6 w 14"/>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6" y="12"/>
                  </a:moveTo>
                  <a:lnTo>
                    <a:pt x="6" y="12"/>
                  </a:lnTo>
                  <a:lnTo>
                    <a:pt x="0" y="6"/>
                  </a:lnTo>
                  <a:lnTo>
                    <a:pt x="0" y="2"/>
                  </a:lnTo>
                  <a:lnTo>
                    <a:pt x="10" y="0"/>
                  </a:lnTo>
                  <a:lnTo>
                    <a:pt x="14" y="1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3" name="Freeform 204"/>
            <p:cNvSpPr>
              <a:spLocks/>
            </p:cNvSpPr>
            <p:nvPr/>
          </p:nvSpPr>
          <p:spPr bwMode="auto">
            <a:xfrm>
              <a:off x="2920" y="2711"/>
              <a:ext cx="28" cy="24"/>
            </a:xfrm>
            <a:custGeom>
              <a:avLst/>
              <a:gdLst>
                <a:gd name="T0" fmla="*/ 16 w 28"/>
                <a:gd name="T1" fmla="*/ 24 h 24"/>
                <a:gd name="T2" fmla="*/ 16 w 28"/>
                <a:gd name="T3" fmla="*/ 24 h 24"/>
                <a:gd name="T4" fmla="*/ 10 w 28"/>
                <a:gd name="T5" fmla="*/ 22 h 24"/>
                <a:gd name="T6" fmla="*/ 6 w 28"/>
                <a:gd name="T7" fmla="*/ 18 h 24"/>
                <a:gd name="T8" fmla="*/ 0 w 28"/>
                <a:gd name="T9" fmla="*/ 12 h 24"/>
                <a:gd name="T10" fmla="*/ 0 w 28"/>
                <a:gd name="T11" fmla="*/ 12 h 24"/>
                <a:gd name="T12" fmla="*/ 6 w 28"/>
                <a:gd name="T13" fmla="*/ 0 h 24"/>
                <a:gd name="T14" fmla="*/ 6 w 28"/>
                <a:gd name="T15" fmla="*/ 0 h 24"/>
                <a:gd name="T16" fmla="*/ 24 w 28"/>
                <a:gd name="T17" fmla="*/ 0 h 24"/>
                <a:gd name="T18" fmla="*/ 24 w 28"/>
                <a:gd name="T19" fmla="*/ 0 h 24"/>
                <a:gd name="T20" fmla="*/ 28 w 28"/>
                <a:gd name="T21" fmla="*/ 16 h 24"/>
                <a:gd name="T22" fmla="*/ 28 w 28"/>
                <a:gd name="T23" fmla="*/ 16 h 24"/>
                <a:gd name="T24" fmla="*/ 16 w 28"/>
                <a:gd name="T25" fmla="*/ 24 h 24"/>
                <a:gd name="T26" fmla="*/ 16 w 28"/>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4"/>
                <a:gd name="T44" fmla="*/ 28 w 2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4">
                  <a:moveTo>
                    <a:pt x="16" y="24"/>
                  </a:moveTo>
                  <a:lnTo>
                    <a:pt x="16" y="24"/>
                  </a:lnTo>
                  <a:lnTo>
                    <a:pt x="10" y="22"/>
                  </a:lnTo>
                  <a:lnTo>
                    <a:pt x="6" y="18"/>
                  </a:lnTo>
                  <a:lnTo>
                    <a:pt x="0" y="12"/>
                  </a:lnTo>
                  <a:lnTo>
                    <a:pt x="6" y="0"/>
                  </a:lnTo>
                  <a:lnTo>
                    <a:pt x="24" y="0"/>
                  </a:lnTo>
                  <a:lnTo>
                    <a:pt x="28" y="16"/>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4" name="Freeform 205"/>
            <p:cNvSpPr>
              <a:spLocks/>
            </p:cNvSpPr>
            <p:nvPr/>
          </p:nvSpPr>
          <p:spPr bwMode="auto">
            <a:xfrm>
              <a:off x="2422" y="2165"/>
              <a:ext cx="8" cy="20"/>
            </a:xfrm>
            <a:custGeom>
              <a:avLst/>
              <a:gdLst>
                <a:gd name="T0" fmla="*/ 6 w 8"/>
                <a:gd name="T1" fmla="*/ 20 h 20"/>
                <a:gd name="T2" fmla="*/ 6 w 8"/>
                <a:gd name="T3" fmla="*/ 20 h 20"/>
                <a:gd name="T4" fmla="*/ 0 w 8"/>
                <a:gd name="T5" fmla="*/ 18 h 20"/>
                <a:gd name="T6" fmla="*/ 0 w 8"/>
                <a:gd name="T7" fmla="*/ 18 h 20"/>
                <a:gd name="T8" fmla="*/ 0 w 8"/>
                <a:gd name="T9" fmla="*/ 0 h 20"/>
                <a:gd name="T10" fmla="*/ 0 w 8"/>
                <a:gd name="T11" fmla="*/ 0 h 20"/>
                <a:gd name="T12" fmla="*/ 0 w 8"/>
                <a:gd name="T13" fmla="*/ 0 h 20"/>
                <a:gd name="T14" fmla="*/ 0 w 8"/>
                <a:gd name="T15" fmla="*/ 0 h 20"/>
                <a:gd name="T16" fmla="*/ 8 w 8"/>
                <a:gd name="T17" fmla="*/ 20 h 20"/>
                <a:gd name="T18" fmla="*/ 8 w 8"/>
                <a:gd name="T19" fmla="*/ 20 h 20"/>
                <a:gd name="T20" fmla="*/ 6 w 8"/>
                <a:gd name="T21" fmla="*/ 20 h 20"/>
                <a:gd name="T22" fmla="*/ 6 w 8"/>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0"/>
                <a:gd name="T38" fmla="*/ 8 w 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0">
                  <a:moveTo>
                    <a:pt x="6" y="20"/>
                  </a:moveTo>
                  <a:lnTo>
                    <a:pt x="6" y="20"/>
                  </a:lnTo>
                  <a:lnTo>
                    <a:pt x="0" y="18"/>
                  </a:lnTo>
                  <a:lnTo>
                    <a:pt x="0" y="0"/>
                  </a:lnTo>
                  <a:lnTo>
                    <a:pt x="8" y="20"/>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5" name="Freeform 206"/>
            <p:cNvSpPr>
              <a:spLocks/>
            </p:cNvSpPr>
            <p:nvPr/>
          </p:nvSpPr>
          <p:spPr bwMode="auto">
            <a:xfrm>
              <a:off x="2500" y="2187"/>
              <a:ext cx="2" cy="6"/>
            </a:xfrm>
            <a:custGeom>
              <a:avLst/>
              <a:gdLst>
                <a:gd name="T0" fmla="*/ 0 w 2"/>
                <a:gd name="T1" fmla="*/ 6 h 6"/>
                <a:gd name="T2" fmla="*/ 0 w 2"/>
                <a:gd name="T3" fmla="*/ 6 h 6"/>
                <a:gd name="T4" fmla="*/ 0 w 2"/>
                <a:gd name="T5" fmla="*/ 0 h 6"/>
                <a:gd name="T6" fmla="*/ 0 w 2"/>
                <a:gd name="T7" fmla="*/ 0 h 6"/>
                <a:gd name="T8" fmla="*/ 2 w 2"/>
                <a:gd name="T9" fmla="*/ 6 h 6"/>
                <a:gd name="T10" fmla="*/ 2 w 2"/>
                <a:gd name="T11" fmla="*/ 6 h 6"/>
                <a:gd name="T12" fmla="*/ 0 w 2"/>
                <a:gd name="T13" fmla="*/ 6 h 6"/>
                <a:gd name="T14" fmla="*/ 0 w 2"/>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6"/>
                  </a:lnTo>
                  <a:lnTo>
                    <a:pt x="0" y="0"/>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6" name="Freeform 207"/>
            <p:cNvSpPr>
              <a:spLocks/>
            </p:cNvSpPr>
            <p:nvPr/>
          </p:nvSpPr>
          <p:spPr bwMode="auto">
            <a:xfrm>
              <a:off x="2522" y="2267"/>
              <a:ext cx="14" cy="20"/>
            </a:xfrm>
            <a:custGeom>
              <a:avLst/>
              <a:gdLst>
                <a:gd name="T0" fmla="*/ 8 w 14"/>
                <a:gd name="T1" fmla="*/ 20 h 20"/>
                <a:gd name="T2" fmla="*/ 8 w 14"/>
                <a:gd name="T3" fmla="*/ 20 h 20"/>
                <a:gd name="T4" fmla="*/ 2 w 14"/>
                <a:gd name="T5" fmla="*/ 20 h 20"/>
                <a:gd name="T6" fmla="*/ 2 w 14"/>
                <a:gd name="T7" fmla="*/ 20 h 20"/>
                <a:gd name="T8" fmla="*/ 0 w 14"/>
                <a:gd name="T9" fmla="*/ 2 h 20"/>
                <a:gd name="T10" fmla="*/ 0 w 14"/>
                <a:gd name="T11" fmla="*/ 2 h 20"/>
                <a:gd name="T12" fmla="*/ 8 w 14"/>
                <a:gd name="T13" fmla="*/ 0 h 20"/>
                <a:gd name="T14" fmla="*/ 8 w 14"/>
                <a:gd name="T15" fmla="*/ 0 h 20"/>
                <a:gd name="T16" fmla="*/ 14 w 14"/>
                <a:gd name="T17" fmla="*/ 12 h 20"/>
                <a:gd name="T18" fmla="*/ 14 w 14"/>
                <a:gd name="T19" fmla="*/ 12 h 20"/>
                <a:gd name="T20" fmla="*/ 8 w 14"/>
                <a:gd name="T21" fmla="*/ 20 h 20"/>
                <a:gd name="T22" fmla="*/ 8 w 14"/>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0"/>
                <a:gd name="T38" fmla="*/ 14 w 1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0">
                  <a:moveTo>
                    <a:pt x="8" y="20"/>
                  </a:moveTo>
                  <a:lnTo>
                    <a:pt x="8" y="20"/>
                  </a:lnTo>
                  <a:lnTo>
                    <a:pt x="2" y="20"/>
                  </a:lnTo>
                  <a:lnTo>
                    <a:pt x="0" y="2"/>
                  </a:lnTo>
                  <a:lnTo>
                    <a:pt x="8" y="0"/>
                  </a:lnTo>
                  <a:lnTo>
                    <a:pt x="14" y="1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7" name="Freeform 208"/>
            <p:cNvSpPr>
              <a:spLocks/>
            </p:cNvSpPr>
            <p:nvPr/>
          </p:nvSpPr>
          <p:spPr bwMode="auto">
            <a:xfrm>
              <a:off x="2556" y="2221"/>
              <a:ext cx="16" cy="18"/>
            </a:xfrm>
            <a:custGeom>
              <a:avLst/>
              <a:gdLst>
                <a:gd name="T0" fmla="*/ 2 w 16"/>
                <a:gd name="T1" fmla="*/ 18 h 18"/>
                <a:gd name="T2" fmla="*/ 2 w 16"/>
                <a:gd name="T3" fmla="*/ 18 h 18"/>
                <a:gd name="T4" fmla="*/ 0 w 16"/>
                <a:gd name="T5" fmla="*/ 16 h 18"/>
                <a:gd name="T6" fmla="*/ 0 w 16"/>
                <a:gd name="T7" fmla="*/ 16 h 18"/>
                <a:gd name="T8" fmla="*/ 2 w 16"/>
                <a:gd name="T9" fmla="*/ 2 h 18"/>
                <a:gd name="T10" fmla="*/ 2 w 16"/>
                <a:gd name="T11" fmla="*/ 2 h 18"/>
                <a:gd name="T12" fmla="*/ 8 w 16"/>
                <a:gd name="T13" fmla="*/ 0 h 18"/>
                <a:gd name="T14" fmla="*/ 8 w 16"/>
                <a:gd name="T15" fmla="*/ 0 h 18"/>
                <a:gd name="T16" fmla="*/ 16 w 16"/>
                <a:gd name="T17" fmla="*/ 18 h 18"/>
                <a:gd name="T18" fmla="*/ 16 w 16"/>
                <a:gd name="T19" fmla="*/ 18 h 18"/>
                <a:gd name="T20" fmla="*/ 2 w 16"/>
                <a:gd name="T21" fmla="*/ 18 h 18"/>
                <a:gd name="T22" fmla="*/ 2 w 16"/>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8"/>
                <a:gd name="T38" fmla="*/ 16 w 1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8">
                  <a:moveTo>
                    <a:pt x="2" y="18"/>
                  </a:moveTo>
                  <a:lnTo>
                    <a:pt x="2" y="18"/>
                  </a:lnTo>
                  <a:lnTo>
                    <a:pt x="0" y="16"/>
                  </a:lnTo>
                  <a:lnTo>
                    <a:pt x="2" y="2"/>
                  </a:lnTo>
                  <a:lnTo>
                    <a:pt x="8" y="0"/>
                  </a:lnTo>
                  <a:lnTo>
                    <a:pt x="16" y="18"/>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8" name="Freeform 209"/>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9" name="Freeform 210"/>
            <p:cNvSpPr>
              <a:spLocks/>
            </p:cNvSpPr>
            <p:nvPr/>
          </p:nvSpPr>
          <p:spPr bwMode="auto">
            <a:xfrm>
              <a:off x="3074" y="2559"/>
              <a:ext cx="62" cy="68"/>
            </a:xfrm>
            <a:custGeom>
              <a:avLst/>
              <a:gdLst>
                <a:gd name="T0" fmla="*/ 50 w 62"/>
                <a:gd name="T1" fmla="*/ 20 h 68"/>
                <a:gd name="T2" fmla="*/ 50 w 62"/>
                <a:gd name="T3" fmla="*/ 20 h 68"/>
                <a:gd name="T4" fmla="*/ 34 w 62"/>
                <a:gd name="T5" fmla="*/ 0 h 68"/>
                <a:gd name="T6" fmla="*/ 28 w 62"/>
                <a:gd name="T7" fmla="*/ 2 h 68"/>
                <a:gd name="T8" fmla="*/ 4 w 62"/>
                <a:gd name="T9" fmla="*/ 8 h 68"/>
                <a:gd name="T10" fmla="*/ 0 w 62"/>
                <a:gd name="T11" fmla="*/ 40 h 68"/>
                <a:gd name="T12" fmla="*/ 0 w 62"/>
                <a:gd name="T13" fmla="*/ 40 h 68"/>
                <a:gd name="T14" fmla="*/ 10 w 62"/>
                <a:gd name="T15" fmla="*/ 44 h 68"/>
                <a:gd name="T16" fmla="*/ 10 w 62"/>
                <a:gd name="T17" fmla="*/ 44 h 68"/>
                <a:gd name="T18" fmla="*/ 6 w 62"/>
                <a:gd name="T19" fmla="*/ 54 h 68"/>
                <a:gd name="T20" fmla="*/ 42 w 62"/>
                <a:gd name="T21" fmla="*/ 68 h 68"/>
                <a:gd name="T22" fmla="*/ 62 w 62"/>
                <a:gd name="T23" fmla="*/ 46 h 68"/>
                <a:gd name="T24" fmla="*/ 52 w 62"/>
                <a:gd name="T25" fmla="*/ 20 h 68"/>
                <a:gd name="T26" fmla="*/ 52 w 62"/>
                <a:gd name="T27" fmla="*/ 20 h 68"/>
                <a:gd name="T28" fmla="*/ 50 w 62"/>
                <a:gd name="T29" fmla="*/ 20 h 68"/>
                <a:gd name="T30" fmla="*/ 50 w 62"/>
                <a:gd name="T31" fmla="*/ 2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68"/>
                <a:gd name="T50" fmla="*/ 62 w 6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68">
                  <a:moveTo>
                    <a:pt x="50" y="20"/>
                  </a:moveTo>
                  <a:lnTo>
                    <a:pt x="50" y="20"/>
                  </a:lnTo>
                  <a:lnTo>
                    <a:pt x="34" y="0"/>
                  </a:lnTo>
                  <a:lnTo>
                    <a:pt x="28" y="2"/>
                  </a:lnTo>
                  <a:lnTo>
                    <a:pt x="4" y="8"/>
                  </a:lnTo>
                  <a:lnTo>
                    <a:pt x="0" y="40"/>
                  </a:lnTo>
                  <a:lnTo>
                    <a:pt x="10" y="44"/>
                  </a:lnTo>
                  <a:lnTo>
                    <a:pt x="6" y="54"/>
                  </a:lnTo>
                  <a:lnTo>
                    <a:pt x="42" y="68"/>
                  </a:lnTo>
                  <a:lnTo>
                    <a:pt x="62" y="46"/>
                  </a:lnTo>
                  <a:lnTo>
                    <a:pt x="52" y="20"/>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0" name="Freeform 211"/>
            <p:cNvSpPr>
              <a:spLocks/>
            </p:cNvSpPr>
            <p:nvPr/>
          </p:nvSpPr>
          <p:spPr bwMode="auto">
            <a:xfrm>
              <a:off x="2950" y="2581"/>
              <a:ext cx="70" cy="56"/>
            </a:xfrm>
            <a:custGeom>
              <a:avLst/>
              <a:gdLst>
                <a:gd name="T0" fmla="*/ 32 w 70"/>
                <a:gd name="T1" fmla="*/ 2 h 56"/>
                <a:gd name="T2" fmla="*/ 32 w 70"/>
                <a:gd name="T3" fmla="*/ 2 h 56"/>
                <a:gd name="T4" fmla="*/ 30 w 70"/>
                <a:gd name="T5" fmla="*/ 0 h 56"/>
                <a:gd name="T6" fmla="*/ 26 w 70"/>
                <a:gd name="T7" fmla="*/ 0 h 56"/>
                <a:gd name="T8" fmla="*/ 8 w 70"/>
                <a:gd name="T9" fmla="*/ 2 h 56"/>
                <a:gd name="T10" fmla="*/ 0 w 70"/>
                <a:gd name="T11" fmla="*/ 22 h 56"/>
                <a:gd name="T12" fmla="*/ 4 w 70"/>
                <a:gd name="T13" fmla="*/ 48 h 56"/>
                <a:gd name="T14" fmla="*/ 4 w 70"/>
                <a:gd name="T15" fmla="*/ 48 h 56"/>
                <a:gd name="T16" fmla="*/ 26 w 70"/>
                <a:gd name="T17" fmla="*/ 48 h 56"/>
                <a:gd name="T18" fmla="*/ 26 w 70"/>
                <a:gd name="T19" fmla="*/ 48 h 56"/>
                <a:gd name="T20" fmla="*/ 30 w 70"/>
                <a:gd name="T21" fmla="*/ 56 h 56"/>
                <a:gd name="T22" fmla="*/ 70 w 70"/>
                <a:gd name="T23" fmla="*/ 48 h 56"/>
                <a:gd name="T24" fmla="*/ 64 w 70"/>
                <a:gd name="T25" fmla="*/ 10 h 56"/>
                <a:gd name="T26" fmla="*/ 64 w 70"/>
                <a:gd name="T27" fmla="*/ 10 h 56"/>
                <a:gd name="T28" fmla="*/ 32 w 70"/>
                <a:gd name="T29" fmla="*/ 2 h 56"/>
                <a:gd name="T30" fmla="*/ 32 w 70"/>
                <a:gd name="T31" fmla="*/ 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6"/>
                <a:gd name="T50" fmla="*/ 70 w 7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6">
                  <a:moveTo>
                    <a:pt x="32" y="2"/>
                  </a:moveTo>
                  <a:lnTo>
                    <a:pt x="32" y="2"/>
                  </a:lnTo>
                  <a:lnTo>
                    <a:pt x="30" y="0"/>
                  </a:lnTo>
                  <a:lnTo>
                    <a:pt x="26" y="0"/>
                  </a:lnTo>
                  <a:lnTo>
                    <a:pt x="8" y="2"/>
                  </a:lnTo>
                  <a:lnTo>
                    <a:pt x="0" y="22"/>
                  </a:lnTo>
                  <a:lnTo>
                    <a:pt x="4" y="48"/>
                  </a:lnTo>
                  <a:lnTo>
                    <a:pt x="26" y="48"/>
                  </a:lnTo>
                  <a:lnTo>
                    <a:pt x="30" y="56"/>
                  </a:lnTo>
                  <a:lnTo>
                    <a:pt x="70" y="48"/>
                  </a:lnTo>
                  <a:lnTo>
                    <a:pt x="64" y="10"/>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1" name="Freeform 212"/>
            <p:cNvSpPr>
              <a:spLocks/>
            </p:cNvSpPr>
            <p:nvPr/>
          </p:nvSpPr>
          <p:spPr bwMode="auto">
            <a:xfrm>
              <a:off x="2790" y="2397"/>
              <a:ext cx="68" cy="62"/>
            </a:xfrm>
            <a:custGeom>
              <a:avLst/>
              <a:gdLst>
                <a:gd name="T0" fmla="*/ 52 w 68"/>
                <a:gd name="T1" fmla="*/ 4 h 62"/>
                <a:gd name="T2" fmla="*/ 20 w 68"/>
                <a:gd name="T3" fmla="*/ 0 h 62"/>
                <a:gd name="T4" fmla="*/ 20 w 68"/>
                <a:gd name="T5" fmla="*/ 0 h 62"/>
                <a:gd name="T6" fmla="*/ 20 w 68"/>
                <a:gd name="T7" fmla="*/ 4 h 62"/>
                <a:gd name="T8" fmla="*/ 20 w 68"/>
                <a:gd name="T9" fmla="*/ 4 h 62"/>
                <a:gd name="T10" fmla="*/ 0 w 68"/>
                <a:gd name="T11" fmla="*/ 6 h 62"/>
                <a:gd name="T12" fmla="*/ 4 w 68"/>
                <a:gd name="T13" fmla="*/ 40 h 62"/>
                <a:gd name="T14" fmla="*/ 4 w 68"/>
                <a:gd name="T15" fmla="*/ 40 h 62"/>
                <a:gd name="T16" fmla="*/ 8 w 68"/>
                <a:gd name="T17" fmla="*/ 42 h 62"/>
                <a:gd name="T18" fmla="*/ 8 w 68"/>
                <a:gd name="T19" fmla="*/ 42 h 62"/>
                <a:gd name="T20" fmla="*/ 6 w 68"/>
                <a:gd name="T21" fmla="*/ 54 h 62"/>
                <a:gd name="T22" fmla="*/ 48 w 68"/>
                <a:gd name="T23" fmla="*/ 62 h 62"/>
                <a:gd name="T24" fmla="*/ 48 w 68"/>
                <a:gd name="T25" fmla="*/ 62 h 62"/>
                <a:gd name="T26" fmla="*/ 48 w 68"/>
                <a:gd name="T27" fmla="*/ 56 h 62"/>
                <a:gd name="T28" fmla="*/ 48 w 68"/>
                <a:gd name="T29" fmla="*/ 56 h 62"/>
                <a:gd name="T30" fmla="*/ 60 w 68"/>
                <a:gd name="T31" fmla="*/ 56 h 62"/>
                <a:gd name="T32" fmla="*/ 68 w 68"/>
                <a:gd name="T33" fmla="*/ 26 h 62"/>
                <a:gd name="T34" fmla="*/ 68 w 68"/>
                <a:gd name="T35" fmla="*/ 26 h 62"/>
                <a:gd name="T36" fmla="*/ 56 w 68"/>
                <a:gd name="T37" fmla="*/ 16 h 62"/>
                <a:gd name="T38" fmla="*/ 56 w 68"/>
                <a:gd name="T39" fmla="*/ 16 h 62"/>
                <a:gd name="T40" fmla="*/ 52 w 68"/>
                <a:gd name="T41" fmla="*/ 4 h 62"/>
                <a:gd name="T42" fmla="*/ 52 w 68"/>
                <a:gd name="T43" fmla="*/ 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2"/>
                <a:gd name="T68" fmla="*/ 68 w 68"/>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2">
                  <a:moveTo>
                    <a:pt x="52" y="4"/>
                  </a:moveTo>
                  <a:lnTo>
                    <a:pt x="20" y="0"/>
                  </a:lnTo>
                  <a:lnTo>
                    <a:pt x="20" y="4"/>
                  </a:lnTo>
                  <a:lnTo>
                    <a:pt x="0" y="6"/>
                  </a:lnTo>
                  <a:lnTo>
                    <a:pt x="4" y="40"/>
                  </a:lnTo>
                  <a:lnTo>
                    <a:pt x="8" y="42"/>
                  </a:lnTo>
                  <a:lnTo>
                    <a:pt x="6" y="54"/>
                  </a:lnTo>
                  <a:lnTo>
                    <a:pt x="48" y="62"/>
                  </a:lnTo>
                  <a:lnTo>
                    <a:pt x="48" y="56"/>
                  </a:lnTo>
                  <a:lnTo>
                    <a:pt x="60" y="56"/>
                  </a:lnTo>
                  <a:lnTo>
                    <a:pt x="68" y="26"/>
                  </a:lnTo>
                  <a:lnTo>
                    <a:pt x="56" y="16"/>
                  </a:ln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2" name="Freeform 213"/>
            <p:cNvSpPr>
              <a:spLocks/>
            </p:cNvSpPr>
            <p:nvPr/>
          </p:nvSpPr>
          <p:spPr bwMode="auto">
            <a:xfrm>
              <a:off x="2860" y="2371"/>
              <a:ext cx="70" cy="62"/>
            </a:xfrm>
            <a:custGeom>
              <a:avLst/>
              <a:gdLst>
                <a:gd name="T0" fmla="*/ 70 w 70"/>
                <a:gd name="T1" fmla="*/ 28 h 62"/>
                <a:gd name="T2" fmla="*/ 58 w 70"/>
                <a:gd name="T3" fmla="*/ 0 h 62"/>
                <a:gd name="T4" fmla="*/ 50 w 70"/>
                <a:gd name="T5" fmla="*/ 2 h 62"/>
                <a:gd name="T6" fmla="*/ 50 w 70"/>
                <a:gd name="T7" fmla="*/ 2 h 62"/>
                <a:gd name="T8" fmla="*/ 36 w 70"/>
                <a:gd name="T9" fmla="*/ 6 h 62"/>
                <a:gd name="T10" fmla="*/ 36 w 70"/>
                <a:gd name="T11" fmla="*/ 6 h 62"/>
                <a:gd name="T12" fmla="*/ 32 w 70"/>
                <a:gd name="T13" fmla="*/ 0 h 62"/>
                <a:gd name="T14" fmla="*/ 20 w 70"/>
                <a:gd name="T15" fmla="*/ 2 h 62"/>
                <a:gd name="T16" fmla="*/ 2 w 70"/>
                <a:gd name="T17" fmla="*/ 8 h 62"/>
                <a:gd name="T18" fmla="*/ 0 w 70"/>
                <a:gd name="T19" fmla="*/ 36 h 62"/>
                <a:gd name="T20" fmla="*/ 28 w 70"/>
                <a:gd name="T21" fmla="*/ 62 h 62"/>
                <a:gd name="T22" fmla="*/ 28 w 70"/>
                <a:gd name="T23" fmla="*/ 62 h 62"/>
                <a:gd name="T24" fmla="*/ 32 w 70"/>
                <a:gd name="T25" fmla="*/ 54 h 62"/>
                <a:gd name="T26" fmla="*/ 32 w 70"/>
                <a:gd name="T27" fmla="*/ 54 h 62"/>
                <a:gd name="T28" fmla="*/ 62 w 70"/>
                <a:gd name="T29" fmla="*/ 58 h 62"/>
                <a:gd name="T30" fmla="*/ 70 w 70"/>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2"/>
                <a:gd name="T50" fmla="*/ 70 w 7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2">
                  <a:moveTo>
                    <a:pt x="70" y="28"/>
                  </a:moveTo>
                  <a:lnTo>
                    <a:pt x="58" y="0"/>
                  </a:lnTo>
                  <a:lnTo>
                    <a:pt x="50" y="2"/>
                  </a:lnTo>
                  <a:lnTo>
                    <a:pt x="36" y="6"/>
                  </a:lnTo>
                  <a:lnTo>
                    <a:pt x="32" y="0"/>
                  </a:lnTo>
                  <a:lnTo>
                    <a:pt x="20" y="2"/>
                  </a:lnTo>
                  <a:lnTo>
                    <a:pt x="2" y="8"/>
                  </a:lnTo>
                  <a:lnTo>
                    <a:pt x="0" y="36"/>
                  </a:lnTo>
                  <a:lnTo>
                    <a:pt x="28" y="62"/>
                  </a:lnTo>
                  <a:lnTo>
                    <a:pt x="32" y="54"/>
                  </a:lnTo>
                  <a:lnTo>
                    <a:pt x="62" y="58"/>
                  </a:lnTo>
                  <a:lnTo>
                    <a:pt x="7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3" name="Freeform 214"/>
            <p:cNvSpPr>
              <a:spLocks/>
            </p:cNvSpPr>
            <p:nvPr/>
          </p:nvSpPr>
          <p:spPr bwMode="auto">
            <a:xfrm>
              <a:off x="2910" y="2695"/>
              <a:ext cx="52" cy="52"/>
            </a:xfrm>
            <a:custGeom>
              <a:avLst/>
              <a:gdLst>
                <a:gd name="T0" fmla="*/ 32 w 52"/>
                <a:gd name="T1" fmla="*/ 0 h 52"/>
                <a:gd name="T2" fmla="*/ 30 w 52"/>
                <a:gd name="T3" fmla="*/ 0 h 52"/>
                <a:gd name="T4" fmla="*/ 30 w 52"/>
                <a:gd name="T5" fmla="*/ 0 h 52"/>
                <a:gd name="T6" fmla="*/ 14 w 52"/>
                <a:gd name="T7" fmla="*/ 0 h 52"/>
                <a:gd name="T8" fmla="*/ 0 w 52"/>
                <a:gd name="T9" fmla="*/ 30 h 52"/>
                <a:gd name="T10" fmla="*/ 28 w 52"/>
                <a:gd name="T11" fmla="*/ 52 h 52"/>
                <a:gd name="T12" fmla="*/ 52 w 52"/>
                <a:gd name="T13" fmla="*/ 32 h 52"/>
                <a:gd name="T14" fmla="*/ 50 w 52"/>
                <a:gd name="T15" fmla="*/ 24 h 52"/>
                <a:gd name="T16" fmla="*/ 50 w 52"/>
                <a:gd name="T17" fmla="*/ 24 h 52"/>
                <a:gd name="T18" fmla="*/ 50 w 52"/>
                <a:gd name="T19" fmla="*/ 16 h 52"/>
                <a:gd name="T20" fmla="*/ 48 w 52"/>
                <a:gd name="T21" fmla="*/ 10 h 52"/>
                <a:gd name="T22" fmla="*/ 42 w 52"/>
                <a:gd name="T23" fmla="*/ 4 h 52"/>
                <a:gd name="T24" fmla="*/ 36 w 52"/>
                <a:gd name="T25" fmla="*/ 0 h 52"/>
                <a:gd name="T26" fmla="*/ 32 w 52"/>
                <a:gd name="T27" fmla="*/ 0 h 52"/>
                <a:gd name="T28" fmla="*/ 32 w 5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52"/>
                <a:gd name="T47" fmla="*/ 52 w 5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52">
                  <a:moveTo>
                    <a:pt x="32" y="0"/>
                  </a:moveTo>
                  <a:lnTo>
                    <a:pt x="30" y="0"/>
                  </a:lnTo>
                  <a:lnTo>
                    <a:pt x="14" y="0"/>
                  </a:lnTo>
                  <a:lnTo>
                    <a:pt x="0" y="30"/>
                  </a:lnTo>
                  <a:lnTo>
                    <a:pt x="28" y="52"/>
                  </a:lnTo>
                  <a:lnTo>
                    <a:pt x="52" y="32"/>
                  </a:lnTo>
                  <a:lnTo>
                    <a:pt x="50" y="24"/>
                  </a:lnTo>
                  <a:lnTo>
                    <a:pt x="50" y="16"/>
                  </a:lnTo>
                  <a:lnTo>
                    <a:pt x="48" y="10"/>
                  </a:lnTo>
                  <a:lnTo>
                    <a:pt x="42" y="4"/>
                  </a:lnTo>
                  <a:lnTo>
                    <a:pt x="36"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4" name="Freeform 215"/>
            <p:cNvSpPr>
              <a:spLocks/>
            </p:cNvSpPr>
            <p:nvPr/>
          </p:nvSpPr>
          <p:spPr bwMode="auto">
            <a:xfrm>
              <a:off x="3016" y="2473"/>
              <a:ext cx="52" cy="54"/>
            </a:xfrm>
            <a:custGeom>
              <a:avLst/>
              <a:gdLst>
                <a:gd name="T0" fmla="*/ 26 w 52"/>
                <a:gd name="T1" fmla="*/ 0 h 54"/>
                <a:gd name="T2" fmla="*/ 22 w 52"/>
                <a:gd name="T3" fmla="*/ 2 h 54"/>
                <a:gd name="T4" fmla="*/ 6 w 52"/>
                <a:gd name="T5" fmla="*/ 10 h 54"/>
                <a:gd name="T6" fmla="*/ 0 w 52"/>
                <a:gd name="T7" fmla="*/ 42 h 54"/>
                <a:gd name="T8" fmla="*/ 32 w 52"/>
                <a:gd name="T9" fmla="*/ 54 h 54"/>
                <a:gd name="T10" fmla="*/ 52 w 52"/>
                <a:gd name="T11" fmla="*/ 32 h 54"/>
                <a:gd name="T12" fmla="*/ 46 w 52"/>
                <a:gd name="T13" fmla="*/ 8 h 54"/>
                <a:gd name="T14" fmla="*/ 26 w 5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4"/>
                <a:gd name="T26" fmla="*/ 52 w 5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4">
                  <a:moveTo>
                    <a:pt x="26" y="0"/>
                  </a:moveTo>
                  <a:lnTo>
                    <a:pt x="22" y="2"/>
                  </a:lnTo>
                  <a:lnTo>
                    <a:pt x="6" y="10"/>
                  </a:lnTo>
                  <a:lnTo>
                    <a:pt x="0" y="42"/>
                  </a:lnTo>
                  <a:lnTo>
                    <a:pt x="32" y="54"/>
                  </a:lnTo>
                  <a:lnTo>
                    <a:pt x="52" y="32"/>
                  </a:lnTo>
                  <a:lnTo>
                    <a:pt x="46" y="8"/>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5" name="Freeform 216"/>
            <p:cNvSpPr>
              <a:spLocks/>
            </p:cNvSpPr>
            <p:nvPr/>
          </p:nvSpPr>
          <p:spPr bwMode="auto">
            <a:xfrm>
              <a:off x="2938" y="2395"/>
              <a:ext cx="84" cy="64"/>
            </a:xfrm>
            <a:custGeom>
              <a:avLst/>
              <a:gdLst>
                <a:gd name="T0" fmla="*/ 22 w 84"/>
                <a:gd name="T1" fmla="*/ 54 h 64"/>
                <a:gd name="T2" fmla="*/ 54 w 84"/>
                <a:gd name="T3" fmla="*/ 64 h 64"/>
                <a:gd name="T4" fmla="*/ 70 w 84"/>
                <a:gd name="T5" fmla="*/ 48 h 64"/>
                <a:gd name="T6" fmla="*/ 70 w 84"/>
                <a:gd name="T7" fmla="*/ 48 h 64"/>
                <a:gd name="T8" fmla="*/ 80 w 84"/>
                <a:gd name="T9" fmla="*/ 38 h 64"/>
                <a:gd name="T10" fmla="*/ 84 w 84"/>
                <a:gd name="T11" fmla="*/ 34 h 64"/>
                <a:gd name="T12" fmla="*/ 82 w 84"/>
                <a:gd name="T13" fmla="*/ 30 h 64"/>
                <a:gd name="T14" fmla="*/ 74 w 84"/>
                <a:gd name="T15" fmla="*/ 12 h 64"/>
                <a:gd name="T16" fmla="*/ 60 w 84"/>
                <a:gd name="T17" fmla="*/ 6 h 64"/>
                <a:gd name="T18" fmla="*/ 60 w 84"/>
                <a:gd name="T19" fmla="*/ 6 h 64"/>
                <a:gd name="T20" fmla="*/ 50 w 84"/>
                <a:gd name="T21" fmla="*/ 8 h 64"/>
                <a:gd name="T22" fmla="*/ 50 w 84"/>
                <a:gd name="T23" fmla="*/ 8 h 64"/>
                <a:gd name="T24" fmla="*/ 44 w 84"/>
                <a:gd name="T25" fmla="*/ 12 h 64"/>
                <a:gd name="T26" fmla="*/ 44 w 84"/>
                <a:gd name="T27" fmla="*/ 12 h 64"/>
                <a:gd name="T28" fmla="*/ 34 w 84"/>
                <a:gd name="T29" fmla="*/ 0 h 64"/>
                <a:gd name="T30" fmla="*/ 28 w 84"/>
                <a:gd name="T31" fmla="*/ 0 h 64"/>
                <a:gd name="T32" fmla="*/ 8 w 84"/>
                <a:gd name="T33" fmla="*/ 4 h 64"/>
                <a:gd name="T34" fmla="*/ 0 w 84"/>
                <a:gd name="T35" fmla="*/ 32 h 64"/>
                <a:gd name="T36" fmla="*/ 0 w 84"/>
                <a:gd name="T37" fmla="*/ 32 h 64"/>
                <a:gd name="T38" fmla="*/ 24 w 84"/>
                <a:gd name="T39" fmla="*/ 50 h 64"/>
                <a:gd name="T40" fmla="*/ 24 w 84"/>
                <a:gd name="T41" fmla="*/ 50 h 64"/>
                <a:gd name="T42" fmla="*/ 22 w 84"/>
                <a:gd name="T43" fmla="*/ 54 h 64"/>
                <a:gd name="T44" fmla="*/ 22 w 84"/>
                <a:gd name="T45" fmla="*/ 54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4"/>
                <a:gd name="T71" fmla="*/ 84 w 8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4">
                  <a:moveTo>
                    <a:pt x="22" y="54"/>
                  </a:moveTo>
                  <a:lnTo>
                    <a:pt x="54" y="64"/>
                  </a:lnTo>
                  <a:lnTo>
                    <a:pt x="70" y="48"/>
                  </a:lnTo>
                  <a:lnTo>
                    <a:pt x="80" y="38"/>
                  </a:lnTo>
                  <a:lnTo>
                    <a:pt x="84" y="34"/>
                  </a:lnTo>
                  <a:lnTo>
                    <a:pt x="82" y="30"/>
                  </a:lnTo>
                  <a:lnTo>
                    <a:pt x="74" y="12"/>
                  </a:lnTo>
                  <a:lnTo>
                    <a:pt x="60" y="6"/>
                  </a:lnTo>
                  <a:lnTo>
                    <a:pt x="50" y="8"/>
                  </a:lnTo>
                  <a:lnTo>
                    <a:pt x="44" y="12"/>
                  </a:lnTo>
                  <a:lnTo>
                    <a:pt x="34" y="0"/>
                  </a:lnTo>
                  <a:lnTo>
                    <a:pt x="28" y="0"/>
                  </a:lnTo>
                  <a:lnTo>
                    <a:pt x="8" y="4"/>
                  </a:lnTo>
                  <a:lnTo>
                    <a:pt x="0" y="32"/>
                  </a:lnTo>
                  <a:lnTo>
                    <a:pt x="24" y="50"/>
                  </a:lnTo>
                  <a:lnTo>
                    <a:pt x="2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6" name="Freeform 217"/>
            <p:cNvSpPr>
              <a:spLocks/>
            </p:cNvSpPr>
            <p:nvPr/>
          </p:nvSpPr>
          <p:spPr bwMode="auto">
            <a:xfrm>
              <a:off x="3132" y="2523"/>
              <a:ext cx="64" cy="70"/>
            </a:xfrm>
            <a:custGeom>
              <a:avLst/>
              <a:gdLst>
                <a:gd name="T0" fmla="*/ 52 w 64"/>
                <a:gd name="T1" fmla="*/ 16 h 70"/>
                <a:gd name="T2" fmla="*/ 28 w 64"/>
                <a:gd name="T3" fmla="*/ 0 h 70"/>
                <a:gd name="T4" fmla="*/ 24 w 64"/>
                <a:gd name="T5" fmla="*/ 4 h 70"/>
                <a:gd name="T6" fmla="*/ 0 w 64"/>
                <a:gd name="T7" fmla="*/ 22 h 70"/>
                <a:gd name="T8" fmla="*/ 10 w 64"/>
                <a:gd name="T9" fmla="*/ 66 h 70"/>
                <a:gd name="T10" fmla="*/ 38 w 64"/>
                <a:gd name="T11" fmla="*/ 70 h 70"/>
                <a:gd name="T12" fmla="*/ 64 w 64"/>
                <a:gd name="T13" fmla="*/ 48 h 70"/>
                <a:gd name="T14" fmla="*/ 52 w 64"/>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70"/>
                <a:gd name="T26" fmla="*/ 64 w 64"/>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70">
                  <a:moveTo>
                    <a:pt x="52" y="16"/>
                  </a:moveTo>
                  <a:lnTo>
                    <a:pt x="28" y="0"/>
                  </a:lnTo>
                  <a:lnTo>
                    <a:pt x="24" y="4"/>
                  </a:lnTo>
                  <a:lnTo>
                    <a:pt x="0" y="22"/>
                  </a:lnTo>
                  <a:lnTo>
                    <a:pt x="10" y="66"/>
                  </a:lnTo>
                  <a:lnTo>
                    <a:pt x="38" y="70"/>
                  </a:lnTo>
                  <a:lnTo>
                    <a:pt x="64" y="48"/>
                  </a:lnTo>
                  <a:lnTo>
                    <a:pt x="5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7" name="Freeform 218"/>
            <p:cNvSpPr>
              <a:spLocks/>
            </p:cNvSpPr>
            <p:nvPr/>
          </p:nvSpPr>
          <p:spPr bwMode="auto">
            <a:xfrm>
              <a:off x="3314" y="2687"/>
              <a:ext cx="60" cy="60"/>
            </a:xfrm>
            <a:custGeom>
              <a:avLst/>
              <a:gdLst>
                <a:gd name="T0" fmla="*/ 56 w 60"/>
                <a:gd name="T1" fmla="*/ 10 h 60"/>
                <a:gd name="T2" fmla="*/ 46 w 60"/>
                <a:gd name="T3" fmla="*/ 8 h 60"/>
                <a:gd name="T4" fmla="*/ 46 w 60"/>
                <a:gd name="T5" fmla="*/ 8 h 60"/>
                <a:gd name="T6" fmla="*/ 22 w 60"/>
                <a:gd name="T7" fmla="*/ 0 h 60"/>
                <a:gd name="T8" fmla="*/ 18 w 60"/>
                <a:gd name="T9" fmla="*/ 6 h 60"/>
                <a:gd name="T10" fmla="*/ 0 w 60"/>
                <a:gd name="T11" fmla="*/ 38 h 60"/>
                <a:gd name="T12" fmla="*/ 40 w 60"/>
                <a:gd name="T13" fmla="*/ 60 h 60"/>
                <a:gd name="T14" fmla="*/ 60 w 60"/>
                <a:gd name="T15" fmla="*/ 36 h 60"/>
                <a:gd name="T16" fmla="*/ 56 w 60"/>
                <a:gd name="T17" fmla="*/ 1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0"/>
                <a:gd name="T29" fmla="*/ 60 w 6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0">
                  <a:moveTo>
                    <a:pt x="56" y="10"/>
                  </a:moveTo>
                  <a:lnTo>
                    <a:pt x="46" y="8"/>
                  </a:lnTo>
                  <a:lnTo>
                    <a:pt x="22" y="0"/>
                  </a:lnTo>
                  <a:lnTo>
                    <a:pt x="18" y="6"/>
                  </a:lnTo>
                  <a:lnTo>
                    <a:pt x="0" y="38"/>
                  </a:lnTo>
                  <a:lnTo>
                    <a:pt x="40" y="60"/>
                  </a:lnTo>
                  <a:lnTo>
                    <a:pt x="60" y="36"/>
                  </a:lnTo>
                  <a:lnTo>
                    <a:pt x="5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8" name="Freeform 219"/>
            <p:cNvSpPr>
              <a:spLocks/>
            </p:cNvSpPr>
            <p:nvPr/>
          </p:nvSpPr>
          <p:spPr bwMode="auto">
            <a:xfrm>
              <a:off x="3194" y="2571"/>
              <a:ext cx="50" cy="64"/>
            </a:xfrm>
            <a:custGeom>
              <a:avLst/>
              <a:gdLst>
                <a:gd name="T0" fmla="*/ 38 w 50"/>
                <a:gd name="T1" fmla="*/ 0 h 64"/>
                <a:gd name="T2" fmla="*/ 28 w 50"/>
                <a:gd name="T3" fmla="*/ 4 h 64"/>
                <a:gd name="T4" fmla="*/ 6 w 50"/>
                <a:gd name="T5" fmla="*/ 14 h 64"/>
                <a:gd name="T6" fmla="*/ 0 w 50"/>
                <a:gd name="T7" fmla="*/ 48 h 64"/>
                <a:gd name="T8" fmla="*/ 42 w 50"/>
                <a:gd name="T9" fmla="*/ 64 h 64"/>
                <a:gd name="T10" fmla="*/ 50 w 50"/>
                <a:gd name="T11" fmla="*/ 28 h 64"/>
                <a:gd name="T12" fmla="*/ 38 w 50"/>
                <a:gd name="T13" fmla="*/ 0 h 64"/>
                <a:gd name="T14" fmla="*/ 0 60000 65536"/>
                <a:gd name="T15" fmla="*/ 0 60000 65536"/>
                <a:gd name="T16" fmla="*/ 0 60000 65536"/>
                <a:gd name="T17" fmla="*/ 0 60000 65536"/>
                <a:gd name="T18" fmla="*/ 0 60000 65536"/>
                <a:gd name="T19" fmla="*/ 0 60000 65536"/>
                <a:gd name="T20" fmla="*/ 0 60000 65536"/>
                <a:gd name="T21" fmla="*/ 0 w 50"/>
                <a:gd name="T22" fmla="*/ 0 h 64"/>
                <a:gd name="T23" fmla="*/ 50 w 5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4">
                  <a:moveTo>
                    <a:pt x="38" y="0"/>
                  </a:moveTo>
                  <a:lnTo>
                    <a:pt x="28" y="4"/>
                  </a:lnTo>
                  <a:lnTo>
                    <a:pt x="6" y="14"/>
                  </a:lnTo>
                  <a:lnTo>
                    <a:pt x="0" y="48"/>
                  </a:lnTo>
                  <a:lnTo>
                    <a:pt x="42" y="64"/>
                  </a:lnTo>
                  <a:lnTo>
                    <a:pt x="50" y="2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9" name="Freeform 220"/>
            <p:cNvSpPr>
              <a:spLocks/>
            </p:cNvSpPr>
            <p:nvPr/>
          </p:nvSpPr>
          <p:spPr bwMode="auto">
            <a:xfrm>
              <a:off x="3242" y="2613"/>
              <a:ext cx="66" cy="72"/>
            </a:xfrm>
            <a:custGeom>
              <a:avLst/>
              <a:gdLst>
                <a:gd name="T0" fmla="*/ 62 w 66"/>
                <a:gd name="T1" fmla="*/ 16 h 72"/>
                <a:gd name="T2" fmla="*/ 50 w 66"/>
                <a:gd name="T3" fmla="*/ 0 h 72"/>
                <a:gd name="T4" fmla="*/ 44 w 66"/>
                <a:gd name="T5" fmla="*/ 2 h 72"/>
                <a:gd name="T6" fmla="*/ 16 w 66"/>
                <a:gd name="T7" fmla="*/ 8 h 72"/>
                <a:gd name="T8" fmla="*/ 16 w 66"/>
                <a:gd name="T9" fmla="*/ 8 h 72"/>
                <a:gd name="T10" fmla="*/ 18 w 66"/>
                <a:gd name="T11" fmla="*/ 12 h 72"/>
                <a:gd name="T12" fmla="*/ 18 w 66"/>
                <a:gd name="T13" fmla="*/ 12 h 72"/>
                <a:gd name="T14" fmla="*/ 6 w 66"/>
                <a:gd name="T15" fmla="*/ 18 h 72"/>
                <a:gd name="T16" fmla="*/ 0 w 66"/>
                <a:gd name="T17" fmla="*/ 44 h 72"/>
                <a:gd name="T18" fmla="*/ 0 w 66"/>
                <a:gd name="T19" fmla="*/ 44 h 72"/>
                <a:gd name="T20" fmla="*/ 14 w 66"/>
                <a:gd name="T21" fmla="*/ 52 h 72"/>
                <a:gd name="T22" fmla="*/ 14 w 66"/>
                <a:gd name="T23" fmla="*/ 52 h 72"/>
                <a:gd name="T24" fmla="*/ 26 w 66"/>
                <a:gd name="T25" fmla="*/ 72 h 72"/>
                <a:gd name="T26" fmla="*/ 58 w 66"/>
                <a:gd name="T27" fmla="*/ 66 h 72"/>
                <a:gd name="T28" fmla="*/ 58 w 66"/>
                <a:gd name="T29" fmla="*/ 66 h 72"/>
                <a:gd name="T30" fmla="*/ 56 w 66"/>
                <a:gd name="T31" fmla="*/ 44 h 72"/>
                <a:gd name="T32" fmla="*/ 56 w 66"/>
                <a:gd name="T33" fmla="*/ 44 h 72"/>
                <a:gd name="T34" fmla="*/ 66 w 66"/>
                <a:gd name="T35" fmla="*/ 36 h 72"/>
                <a:gd name="T36" fmla="*/ 62 w 66"/>
                <a:gd name="T37" fmla="*/ 1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2"/>
                <a:gd name="T59" fmla="*/ 66 w 6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2">
                  <a:moveTo>
                    <a:pt x="62" y="16"/>
                  </a:moveTo>
                  <a:lnTo>
                    <a:pt x="50" y="0"/>
                  </a:lnTo>
                  <a:lnTo>
                    <a:pt x="44" y="2"/>
                  </a:lnTo>
                  <a:lnTo>
                    <a:pt x="16" y="8"/>
                  </a:lnTo>
                  <a:lnTo>
                    <a:pt x="18" y="12"/>
                  </a:lnTo>
                  <a:lnTo>
                    <a:pt x="6" y="18"/>
                  </a:lnTo>
                  <a:lnTo>
                    <a:pt x="0" y="44"/>
                  </a:lnTo>
                  <a:lnTo>
                    <a:pt x="14" y="52"/>
                  </a:lnTo>
                  <a:lnTo>
                    <a:pt x="26" y="72"/>
                  </a:lnTo>
                  <a:lnTo>
                    <a:pt x="58" y="66"/>
                  </a:lnTo>
                  <a:lnTo>
                    <a:pt x="56" y="44"/>
                  </a:lnTo>
                  <a:lnTo>
                    <a:pt x="66" y="36"/>
                  </a:lnTo>
                  <a:lnTo>
                    <a:pt x="6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0" name="Freeform 221"/>
            <p:cNvSpPr>
              <a:spLocks/>
            </p:cNvSpPr>
            <p:nvPr/>
          </p:nvSpPr>
          <p:spPr bwMode="auto">
            <a:xfrm>
              <a:off x="2732" y="2401"/>
              <a:ext cx="52" cy="56"/>
            </a:xfrm>
            <a:custGeom>
              <a:avLst/>
              <a:gdLst>
                <a:gd name="T0" fmla="*/ 26 w 52"/>
                <a:gd name="T1" fmla="*/ 0 h 56"/>
                <a:gd name="T2" fmla="*/ 24 w 52"/>
                <a:gd name="T3" fmla="*/ 0 h 56"/>
                <a:gd name="T4" fmla="*/ 0 w 52"/>
                <a:gd name="T5" fmla="*/ 6 h 56"/>
                <a:gd name="T6" fmla="*/ 2 w 52"/>
                <a:gd name="T7" fmla="*/ 42 h 56"/>
                <a:gd name="T8" fmla="*/ 36 w 52"/>
                <a:gd name="T9" fmla="*/ 56 h 56"/>
                <a:gd name="T10" fmla="*/ 52 w 52"/>
                <a:gd name="T11" fmla="*/ 24 h 56"/>
                <a:gd name="T12" fmla="*/ 40 w 52"/>
                <a:gd name="T13" fmla="*/ 4 h 56"/>
                <a:gd name="T14" fmla="*/ 26 w 52"/>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6"/>
                <a:gd name="T26" fmla="*/ 52 w 5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6">
                  <a:moveTo>
                    <a:pt x="26" y="0"/>
                  </a:moveTo>
                  <a:lnTo>
                    <a:pt x="24" y="0"/>
                  </a:lnTo>
                  <a:lnTo>
                    <a:pt x="0" y="6"/>
                  </a:lnTo>
                  <a:lnTo>
                    <a:pt x="2" y="42"/>
                  </a:lnTo>
                  <a:lnTo>
                    <a:pt x="36" y="56"/>
                  </a:lnTo>
                  <a:lnTo>
                    <a:pt x="52" y="24"/>
                  </a:lnTo>
                  <a:lnTo>
                    <a:pt x="40"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1" name="Freeform 222"/>
            <p:cNvSpPr>
              <a:spLocks/>
            </p:cNvSpPr>
            <p:nvPr/>
          </p:nvSpPr>
          <p:spPr bwMode="auto">
            <a:xfrm>
              <a:off x="2392" y="2145"/>
              <a:ext cx="64" cy="58"/>
            </a:xfrm>
            <a:custGeom>
              <a:avLst/>
              <a:gdLst>
                <a:gd name="T0" fmla="*/ 30 w 64"/>
                <a:gd name="T1" fmla="*/ 2 h 58"/>
                <a:gd name="T2" fmla="*/ 12 w 64"/>
                <a:gd name="T3" fmla="*/ 10 h 58"/>
                <a:gd name="T4" fmla="*/ 0 w 64"/>
                <a:gd name="T5" fmla="*/ 40 h 58"/>
                <a:gd name="T6" fmla="*/ 34 w 64"/>
                <a:gd name="T7" fmla="*/ 58 h 58"/>
                <a:gd name="T8" fmla="*/ 64 w 64"/>
                <a:gd name="T9" fmla="*/ 30 h 58"/>
                <a:gd name="T10" fmla="*/ 36 w 64"/>
                <a:gd name="T11" fmla="*/ 0 h 58"/>
                <a:gd name="T12" fmla="*/ 30 w 64"/>
                <a:gd name="T13" fmla="*/ 2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30" y="2"/>
                  </a:moveTo>
                  <a:lnTo>
                    <a:pt x="12" y="10"/>
                  </a:lnTo>
                  <a:lnTo>
                    <a:pt x="0" y="40"/>
                  </a:lnTo>
                  <a:lnTo>
                    <a:pt x="34" y="58"/>
                  </a:lnTo>
                  <a:lnTo>
                    <a:pt x="64" y="30"/>
                  </a:lnTo>
                  <a:lnTo>
                    <a:pt x="36" y="0"/>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2" name="Freeform 223"/>
            <p:cNvSpPr>
              <a:spLocks/>
            </p:cNvSpPr>
            <p:nvPr/>
          </p:nvSpPr>
          <p:spPr bwMode="auto">
            <a:xfrm>
              <a:off x="2500" y="2249"/>
              <a:ext cx="58" cy="56"/>
            </a:xfrm>
            <a:custGeom>
              <a:avLst/>
              <a:gdLst>
                <a:gd name="T0" fmla="*/ 20 w 58"/>
                <a:gd name="T1" fmla="*/ 4 h 56"/>
                <a:gd name="T2" fmla="*/ 0 w 58"/>
                <a:gd name="T3" fmla="*/ 14 h 56"/>
                <a:gd name="T4" fmla="*/ 0 w 58"/>
                <a:gd name="T5" fmla="*/ 42 h 56"/>
                <a:gd name="T6" fmla="*/ 28 w 58"/>
                <a:gd name="T7" fmla="*/ 56 h 56"/>
                <a:gd name="T8" fmla="*/ 58 w 58"/>
                <a:gd name="T9" fmla="*/ 24 h 56"/>
                <a:gd name="T10" fmla="*/ 24 w 58"/>
                <a:gd name="T11" fmla="*/ 0 h 56"/>
                <a:gd name="T12" fmla="*/ 20 w 58"/>
                <a:gd name="T13" fmla="*/ 4 h 56"/>
                <a:gd name="T14" fmla="*/ 0 60000 65536"/>
                <a:gd name="T15" fmla="*/ 0 60000 65536"/>
                <a:gd name="T16" fmla="*/ 0 60000 65536"/>
                <a:gd name="T17" fmla="*/ 0 60000 65536"/>
                <a:gd name="T18" fmla="*/ 0 60000 65536"/>
                <a:gd name="T19" fmla="*/ 0 60000 65536"/>
                <a:gd name="T20" fmla="*/ 0 60000 65536"/>
                <a:gd name="T21" fmla="*/ 0 w 58"/>
                <a:gd name="T22" fmla="*/ 0 h 56"/>
                <a:gd name="T23" fmla="*/ 58 w 5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6">
                  <a:moveTo>
                    <a:pt x="20" y="4"/>
                  </a:moveTo>
                  <a:lnTo>
                    <a:pt x="0" y="14"/>
                  </a:lnTo>
                  <a:lnTo>
                    <a:pt x="0" y="42"/>
                  </a:lnTo>
                  <a:lnTo>
                    <a:pt x="28" y="56"/>
                  </a:lnTo>
                  <a:lnTo>
                    <a:pt x="58" y="24"/>
                  </a:lnTo>
                  <a:lnTo>
                    <a:pt x="24" y="0"/>
                  </a:ln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3" name="Freeform 224"/>
            <p:cNvSpPr>
              <a:spLocks/>
            </p:cNvSpPr>
            <p:nvPr/>
          </p:nvSpPr>
          <p:spPr bwMode="auto">
            <a:xfrm>
              <a:off x="2914" y="2499"/>
              <a:ext cx="80" cy="80"/>
            </a:xfrm>
            <a:custGeom>
              <a:avLst/>
              <a:gdLst>
                <a:gd name="T0" fmla="*/ 52 w 80"/>
                <a:gd name="T1" fmla="*/ 80 h 80"/>
                <a:gd name="T2" fmla="*/ 80 w 80"/>
                <a:gd name="T3" fmla="*/ 56 h 80"/>
                <a:gd name="T4" fmla="*/ 62 w 80"/>
                <a:gd name="T5" fmla="*/ 32 h 80"/>
                <a:gd name="T6" fmla="*/ 62 w 80"/>
                <a:gd name="T7" fmla="*/ 32 h 80"/>
                <a:gd name="T8" fmla="*/ 54 w 80"/>
                <a:gd name="T9" fmla="*/ 32 h 80"/>
                <a:gd name="T10" fmla="*/ 54 w 80"/>
                <a:gd name="T11" fmla="*/ 32 h 80"/>
                <a:gd name="T12" fmla="*/ 58 w 80"/>
                <a:gd name="T13" fmla="*/ 26 h 80"/>
                <a:gd name="T14" fmla="*/ 58 w 80"/>
                <a:gd name="T15" fmla="*/ 26 h 80"/>
                <a:gd name="T16" fmla="*/ 50 w 80"/>
                <a:gd name="T17" fmla="*/ 20 h 80"/>
                <a:gd name="T18" fmla="*/ 50 w 80"/>
                <a:gd name="T19" fmla="*/ 20 h 80"/>
                <a:gd name="T20" fmla="*/ 40 w 80"/>
                <a:gd name="T21" fmla="*/ 2 h 80"/>
                <a:gd name="T22" fmla="*/ 12 w 80"/>
                <a:gd name="T23" fmla="*/ 0 h 80"/>
                <a:gd name="T24" fmla="*/ 10 w 80"/>
                <a:gd name="T25" fmla="*/ 4 h 80"/>
                <a:gd name="T26" fmla="*/ 0 w 80"/>
                <a:gd name="T27" fmla="*/ 26 h 80"/>
                <a:gd name="T28" fmla="*/ 0 w 80"/>
                <a:gd name="T29" fmla="*/ 26 h 80"/>
                <a:gd name="T30" fmla="*/ 6 w 80"/>
                <a:gd name="T31" fmla="*/ 36 h 80"/>
                <a:gd name="T32" fmla="*/ 6 w 80"/>
                <a:gd name="T33" fmla="*/ 36 h 80"/>
                <a:gd name="T34" fmla="*/ 10 w 80"/>
                <a:gd name="T35" fmla="*/ 52 h 80"/>
                <a:gd name="T36" fmla="*/ 10 w 80"/>
                <a:gd name="T37" fmla="*/ 52 h 80"/>
                <a:gd name="T38" fmla="*/ 28 w 80"/>
                <a:gd name="T39" fmla="*/ 54 h 80"/>
                <a:gd name="T40" fmla="*/ 28 w 80"/>
                <a:gd name="T41" fmla="*/ 54 h 80"/>
                <a:gd name="T42" fmla="*/ 26 w 80"/>
                <a:gd name="T43" fmla="*/ 62 h 80"/>
                <a:gd name="T44" fmla="*/ 52 w 80"/>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80"/>
                <a:gd name="T71" fmla="*/ 80 w 80"/>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80">
                  <a:moveTo>
                    <a:pt x="52" y="80"/>
                  </a:moveTo>
                  <a:lnTo>
                    <a:pt x="80" y="56"/>
                  </a:lnTo>
                  <a:lnTo>
                    <a:pt x="62" y="32"/>
                  </a:lnTo>
                  <a:lnTo>
                    <a:pt x="54" y="32"/>
                  </a:lnTo>
                  <a:lnTo>
                    <a:pt x="58" y="26"/>
                  </a:lnTo>
                  <a:lnTo>
                    <a:pt x="50" y="20"/>
                  </a:lnTo>
                  <a:lnTo>
                    <a:pt x="40" y="2"/>
                  </a:lnTo>
                  <a:lnTo>
                    <a:pt x="12" y="0"/>
                  </a:lnTo>
                  <a:lnTo>
                    <a:pt x="10" y="4"/>
                  </a:lnTo>
                  <a:lnTo>
                    <a:pt x="0" y="26"/>
                  </a:lnTo>
                  <a:lnTo>
                    <a:pt x="6" y="36"/>
                  </a:lnTo>
                  <a:lnTo>
                    <a:pt x="10" y="52"/>
                  </a:lnTo>
                  <a:lnTo>
                    <a:pt x="28" y="54"/>
                  </a:lnTo>
                  <a:lnTo>
                    <a:pt x="26" y="62"/>
                  </a:lnTo>
                  <a:lnTo>
                    <a:pt x="5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4" name="Freeform 225"/>
            <p:cNvSpPr>
              <a:spLocks/>
            </p:cNvSpPr>
            <p:nvPr/>
          </p:nvSpPr>
          <p:spPr bwMode="auto">
            <a:xfrm>
              <a:off x="2534" y="2201"/>
              <a:ext cx="62" cy="56"/>
            </a:xfrm>
            <a:custGeom>
              <a:avLst/>
              <a:gdLst>
                <a:gd name="T0" fmla="*/ 42 w 62"/>
                <a:gd name="T1" fmla="*/ 56 h 56"/>
                <a:gd name="T2" fmla="*/ 62 w 62"/>
                <a:gd name="T3" fmla="*/ 28 h 56"/>
                <a:gd name="T4" fmla="*/ 52 w 62"/>
                <a:gd name="T5" fmla="*/ 10 h 56"/>
                <a:gd name="T6" fmla="*/ 36 w 62"/>
                <a:gd name="T7" fmla="*/ 0 h 56"/>
                <a:gd name="T8" fmla="*/ 32 w 62"/>
                <a:gd name="T9" fmla="*/ 2 h 56"/>
                <a:gd name="T10" fmla="*/ 16 w 62"/>
                <a:gd name="T11" fmla="*/ 8 h 56"/>
                <a:gd name="T12" fmla="*/ 0 w 62"/>
                <a:gd name="T13" fmla="*/ 38 h 56"/>
                <a:gd name="T14" fmla="*/ 42 w 62"/>
                <a:gd name="T15" fmla="*/ 56 h 5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6"/>
                <a:gd name="T26" fmla="*/ 62 w 6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6">
                  <a:moveTo>
                    <a:pt x="42" y="56"/>
                  </a:moveTo>
                  <a:lnTo>
                    <a:pt x="62" y="28"/>
                  </a:lnTo>
                  <a:lnTo>
                    <a:pt x="52" y="10"/>
                  </a:lnTo>
                  <a:lnTo>
                    <a:pt x="36" y="0"/>
                  </a:lnTo>
                  <a:lnTo>
                    <a:pt x="32" y="2"/>
                  </a:lnTo>
                  <a:lnTo>
                    <a:pt x="16" y="8"/>
                  </a:lnTo>
                  <a:lnTo>
                    <a:pt x="0" y="38"/>
                  </a:lnTo>
                  <a:lnTo>
                    <a:pt x="4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5" name="Freeform 226"/>
            <p:cNvSpPr>
              <a:spLocks/>
            </p:cNvSpPr>
            <p:nvPr/>
          </p:nvSpPr>
          <p:spPr bwMode="auto">
            <a:xfrm>
              <a:off x="2466" y="2157"/>
              <a:ext cx="68" cy="54"/>
            </a:xfrm>
            <a:custGeom>
              <a:avLst/>
              <a:gdLst>
                <a:gd name="T0" fmla="*/ 48 w 68"/>
                <a:gd name="T1" fmla="*/ 10 h 54"/>
                <a:gd name="T2" fmla="*/ 24 w 68"/>
                <a:gd name="T3" fmla="*/ 0 h 54"/>
                <a:gd name="T4" fmla="*/ 20 w 68"/>
                <a:gd name="T5" fmla="*/ 6 h 54"/>
                <a:gd name="T6" fmla="*/ 0 w 68"/>
                <a:gd name="T7" fmla="*/ 32 h 54"/>
                <a:gd name="T8" fmla="*/ 32 w 68"/>
                <a:gd name="T9" fmla="*/ 54 h 54"/>
                <a:gd name="T10" fmla="*/ 68 w 68"/>
                <a:gd name="T11" fmla="*/ 38 h 54"/>
                <a:gd name="T12" fmla="*/ 48 w 68"/>
                <a:gd name="T13" fmla="*/ 10 h 54"/>
                <a:gd name="T14" fmla="*/ 0 60000 65536"/>
                <a:gd name="T15" fmla="*/ 0 60000 65536"/>
                <a:gd name="T16" fmla="*/ 0 60000 65536"/>
                <a:gd name="T17" fmla="*/ 0 60000 65536"/>
                <a:gd name="T18" fmla="*/ 0 60000 65536"/>
                <a:gd name="T19" fmla="*/ 0 60000 65536"/>
                <a:gd name="T20" fmla="*/ 0 60000 65536"/>
                <a:gd name="T21" fmla="*/ 0 w 68"/>
                <a:gd name="T22" fmla="*/ 0 h 54"/>
                <a:gd name="T23" fmla="*/ 68 w 6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4">
                  <a:moveTo>
                    <a:pt x="48" y="10"/>
                  </a:moveTo>
                  <a:lnTo>
                    <a:pt x="24" y="0"/>
                  </a:lnTo>
                  <a:lnTo>
                    <a:pt x="20" y="6"/>
                  </a:lnTo>
                  <a:lnTo>
                    <a:pt x="0" y="32"/>
                  </a:lnTo>
                  <a:lnTo>
                    <a:pt x="32" y="54"/>
                  </a:lnTo>
                  <a:lnTo>
                    <a:pt x="68" y="38"/>
                  </a:lnTo>
                  <a:lnTo>
                    <a:pt x="4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6" name="Freeform 227"/>
            <p:cNvSpPr>
              <a:spLocks/>
            </p:cNvSpPr>
            <p:nvPr/>
          </p:nvSpPr>
          <p:spPr bwMode="auto">
            <a:xfrm>
              <a:off x="2716" y="2325"/>
              <a:ext cx="52" cy="68"/>
            </a:xfrm>
            <a:custGeom>
              <a:avLst/>
              <a:gdLst>
                <a:gd name="T0" fmla="*/ 52 w 52"/>
                <a:gd name="T1" fmla="*/ 34 h 68"/>
                <a:gd name="T2" fmla="*/ 40 w 52"/>
                <a:gd name="T3" fmla="*/ 0 h 68"/>
                <a:gd name="T4" fmla="*/ 32 w 52"/>
                <a:gd name="T5" fmla="*/ 4 h 68"/>
                <a:gd name="T6" fmla="*/ 8 w 52"/>
                <a:gd name="T7" fmla="*/ 14 h 68"/>
                <a:gd name="T8" fmla="*/ 0 w 52"/>
                <a:gd name="T9" fmla="*/ 40 h 68"/>
                <a:gd name="T10" fmla="*/ 28 w 52"/>
                <a:gd name="T11" fmla="*/ 68 h 68"/>
                <a:gd name="T12" fmla="*/ 52 w 52"/>
                <a:gd name="T13" fmla="*/ 34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52" y="34"/>
                  </a:moveTo>
                  <a:lnTo>
                    <a:pt x="40" y="0"/>
                  </a:lnTo>
                  <a:lnTo>
                    <a:pt x="32" y="4"/>
                  </a:lnTo>
                  <a:lnTo>
                    <a:pt x="8" y="14"/>
                  </a:lnTo>
                  <a:lnTo>
                    <a:pt x="0" y="40"/>
                  </a:lnTo>
                  <a:lnTo>
                    <a:pt x="28" y="68"/>
                  </a:lnTo>
                  <a:lnTo>
                    <a:pt x="5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7" name="Freeform 228"/>
            <p:cNvSpPr>
              <a:spLocks/>
            </p:cNvSpPr>
            <p:nvPr/>
          </p:nvSpPr>
          <p:spPr bwMode="auto">
            <a:xfrm>
              <a:off x="2566" y="2331"/>
              <a:ext cx="60" cy="60"/>
            </a:xfrm>
            <a:custGeom>
              <a:avLst/>
              <a:gdLst>
                <a:gd name="T0" fmla="*/ 40 w 60"/>
                <a:gd name="T1" fmla="*/ 0 h 60"/>
                <a:gd name="T2" fmla="*/ 34 w 60"/>
                <a:gd name="T3" fmla="*/ 2 h 60"/>
                <a:gd name="T4" fmla="*/ 22 w 60"/>
                <a:gd name="T5" fmla="*/ 8 h 60"/>
                <a:gd name="T6" fmla="*/ 22 w 60"/>
                <a:gd name="T7" fmla="*/ 8 h 60"/>
                <a:gd name="T8" fmla="*/ 14 w 60"/>
                <a:gd name="T9" fmla="*/ 12 h 60"/>
                <a:gd name="T10" fmla="*/ 6 w 60"/>
                <a:gd name="T11" fmla="*/ 16 h 60"/>
                <a:gd name="T12" fmla="*/ 0 w 60"/>
                <a:gd name="T13" fmla="*/ 48 h 60"/>
                <a:gd name="T14" fmla="*/ 30 w 60"/>
                <a:gd name="T15" fmla="*/ 60 h 60"/>
                <a:gd name="T16" fmla="*/ 44 w 60"/>
                <a:gd name="T17" fmla="*/ 48 h 60"/>
                <a:gd name="T18" fmla="*/ 44 w 60"/>
                <a:gd name="T19" fmla="*/ 48 h 60"/>
                <a:gd name="T20" fmla="*/ 52 w 60"/>
                <a:gd name="T21" fmla="*/ 42 h 60"/>
                <a:gd name="T22" fmla="*/ 52 w 60"/>
                <a:gd name="T23" fmla="*/ 42 h 60"/>
                <a:gd name="T24" fmla="*/ 60 w 60"/>
                <a:gd name="T25" fmla="*/ 36 h 60"/>
                <a:gd name="T26" fmla="*/ 54 w 60"/>
                <a:gd name="T27" fmla="*/ 16 h 60"/>
                <a:gd name="T28" fmla="*/ 40 w 60"/>
                <a:gd name="T29" fmla="*/ 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0"/>
                <a:gd name="T47" fmla="*/ 60 w 6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0">
                  <a:moveTo>
                    <a:pt x="40" y="0"/>
                  </a:moveTo>
                  <a:lnTo>
                    <a:pt x="34" y="2"/>
                  </a:lnTo>
                  <a:lnTo>
                    <a:pt x="22" y="8"/>
                  </a:lnTo>
                  <a:lnTo>
                    <a:pt x="14" y="12"/>
                  </a:lnTo>
                  <a:lnTo>
                    <a:pt x="6" y="16"/>
                  </a:lnTo>
                  <a:lnTo>
                    <a:pt x="0" y="48"/>
                  </a:lnTo>
                  <a:lnTo>
                    <a:pt x="30" y="60"/>
                  </a:lnTo>
                  <a:lnTo>
                    <a:pt x="44" y="48"/>
                  </a:lnTo>
                  <a:lnTo>
                    <a:pt x="52" y="42"/>
                  </a:lnTo>
                  <a:lnTo>
                    <a:pt x="60" y="36"/>
                  </a:lnTo>
                  <a:lnTo>
                    <a:pt x="54" y="16"/>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8" name="Freeform 229"/>
            <p:cNvSpPr>
              <a:spLocks/>
            </p:cNvSpPr>
            <p:nvPr/>
          </p:nvSpPr>
          <p:spPr bwMode="auto">
            <a:xfrm>
              <a:off x="2690" y="2273"/>
              <a:ext cx="58" cy="52"/>
            </a:xfrm>
            <a:custGeom>
              <a:avLst/>
              <a:gdLst>
                <a:gd name="T0" fmla="*/ 58 w 58"/>
                <a:gd name="T1" fmla="*/ 28 h 52"/>
                <a:gd name="T2" fmla="*/ 40 w 58"/>
                <a:gd name="T3" fmla="*/ 0 h 52"/>
                <a:gd name="T4" fmla="*/ 34 w 58"/>
                <a:gd name="T5" fmla="*/ 2 h 52"/>
                <a:gd name="T6" fmla="*/ 18 w 58"/>
                <a:gd name="T7" fmla="*/ 4 h 52"/>
                <a:gd name="T8" fmla="*/ 0 w 58"/>
                <a:gd name="T9" fmla="*/ 20 h 52"/>
                <a:gd name="T10" fmla="*/ 12 w 58"/>
                <a:gd name="T11" fmla="*/ 50 h 52"/>
                <a:gd name="T12" fmla="*/ 38 w 58"/>
                <a:gd name="T13" fmla="*/ 52 h 52"/>
                <a:gd name="T14" fmla="*/ 58 w 58"/>
                <a:gd name="T15" fmla="*/ 28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58" y="28"/>
                  </a:moveTo>
                  <a:lnTo>
                    <a:pt x="40" y="0"/>
                  </a:lnTo>
                  <a:lnTo>
                    <a:pt x="34" y="2"/>
                  </a:lnTo>
                  <a:lnTo>
                    <a:pt x="18" y="4"/>
                  </a:lnTo>
                  <a:lnTo>
                    <a:pt x="0" y="20"/>
                  </a:lnTo>
                  <a:lnTo>
                    <a:pt x="12" y="50"/>
                  </a:lnTo>
                  <a:lnTo>
                    <a:pt x="38" y="52"/>
                  </a:lnTo>
                  <a:lnTo>
                    <a:pt x="5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9" name="Freeform 230"/>
            <p:cNvSpPr>
              <a:spLocks/>
            </p:cNvSpPr>
            <p:nvPr/>
          </p:nvSpPr>
          <p:spPr bwMode="auto">
            <a:xfrm>
              <a:off x="2628" y="2291"/>
              <a:ext cx="56" cy="60"/>
            </a:xfrm>
            <a:custGeom>
              <a:avLst/>
              <a:gdLst>
                <a:gd name="T0" fmla="*/ 24 w 56"/>
                <a:gd name="T1" fmla="*/ 4 h 60"/>
                <a:gd name="T2" fmla="*/ 18 w 56"/>
                <a:gd name="T3" fmla="*/ 6 h 60"/>
                <a:gd name="T4" fmla="*/ 4 w 56"/>
                <a:gd name="T5" fmla="*/ 14 h 60"/>
                <a:gd name="T6" fmla="*/ 0 w 56"/>
                <a:gd name="T7" fmla="*/ 42 h 60"/>
                <a:gd name="T8" fmla="*/ 28 w 56"/>
                <a:gd name="T9" fmla="*/ 60 h 60"/>
                <a:gd name="T10" fmla="*/ 56 w 56"/>
                <a:gd name="T11" fmla="*/ 32 h 60"/>
                <a:gd name="T12" fmla="*/ 32 w 56"/>
                <a:gd name="T13" fmla="*/ 0 h 60"/>
                <a:gd name="T14" fmla="*/ 24 w 56"/>
                <a:gd name="T15" fmla="*/ 4 h 6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0"/>
                <a:gd name="T26" fmla="*/ 56 w 5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0">
                  <a:moveTo>
                    <a:pt x="24" y="4"/>
                  </a:moveTo>
                  <a:lnTo>
                    <a:pt x="18" y="6"/>
                  </a:lnTo>
                  <a:lnTo>
                    <a:pt x="4" y="14"/>
                  </a:lnTo>
                  <a:lnTo>
                    <a:pt x="0" y="42"/>
                  </a:lnTo>
                  <a:lnTo>
                    <a:pt x="28" y="60"/>
                  </a:lnTo>
                  <a:lnTo>
                    <a:pt x="56" y="32"/>
                  </a:lnTo>
                  <a:lnTo>
                    <a:pt x="32" y="0"/>
                  </a:ln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0" name="Freeform 231"/>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4" y="258"/>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9" name="Text Box 232"/>
          <p:cNvSpPr txBox="1">
            <a:spLocks noChangeArrowheads="1"/>
          </p:cNvSpPr>
          <p:nvPr/>
        </p:nvSpPr>
        <p:spPr bwMode="auto">
          <a:xfrm>
            <a:off x="2165350" y="5788025"/>
            <a:ext cx="320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0"/>
              </a:spcBef>
            </a:pPr>
            <a:r>
              <a:rPr lang="en-US" sz="800" dirty="0"/>
              <a:t>AS</a:t>
            </a:r>
          </a:p>
        </p:txBody>
      </p:sp>
      <p:grpSp>
        <p:nvGrpSpPr>
          <p:cNvPr id="26" name="Group 233"/>
          <p:cNvGrpSpPr>
            <a:grpSpLocks/>
          </p:cNvGrpSpPr>
          <p:nvPr/>
        </p:nvGrpSpPr>
        <p:grpSpPr bwMode="auto">
          <a:xfrm>
            <a:off x="2178050" y="5486400"/>
            <a:ext cx="139700" cy="211138"/>
            <a:chOff x="2408" y="2210"/>
            <a:chExt cx="922" cy="436"/>
          </a:xfrm>
          <a:solidFill>
            <a:srgbClr val="008000"/>
          </a:solidFill>
        </p:grpSpPr>
        <p:sp>
          <p:nvSpPr>
            <p:cNvPr id="2149" name="Freeform 234"/>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0" name="Freeform 235"/>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1" name="Freeform 236"/>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2" name="Freeform 237"/>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3" name="Freeform 238"/>
            <p:cNvSpPr>
              <a:spLocks noEditPoints="1"/>
            </p:cNvSpPr>
            <p:nvPr/>
          </p:nvSpPr>
          <p:spPr bwMode="auto">
            <a:xfrm>
              <a:off x="2408" y="2210"/>
              <a:ext cx="426" cy="278"/>
            </a:xfrm>
            <a:custGeom>
              <a:avLst/>
              <a:gdLst>
                <a:gd name="T0" fmla="*/ 260 w 426"/>
                <a:gd name="T1" fmla="*/ 22 h 278"/>
                <a:gd name="T2" fmla="*/ 204 w 426"/>
                <a:gd name="T3" fmla="*/ 28 h 278"/>
                <a:gd name="T4" fmla="*/ 170 w 426"/>
                <a:gd name="T5" fmla="*/ 40 h 278"/>
                <a:gd name="T6" fmla="*/ 128 w 426"/>
                <a:gd name="T7" fmla="*/ 56 h 278"/>
                <a:gd name="T8" fmla="*/ 72 w 426"/>
                <a:gd name="T9" fmla="*/ 58 h 278"/>
                <a:gd name="T10" fmla="*/ 38 w 426"/>
                <a:gd name="T11" fmla="*/ 38 h 278"/>
                <a:gd name="T12" fmla="*/ 12 w 426"/>
                <a:gd name="T13" fmla="*/ 48 h 278"/>
                <a:gd name="T14" fmla="*/ 36 w 426"/>
                <a:gd name="T15" fmla="*/ 108 h 278"/>
                <a:gd name="T16" fmla="*/ 56 w 426"/>
                <a:gd name="T17" fmla="*/ 136 h 278"/>
                <a:gd name="T18" fmla="*/ 86 w 426"/>
                <a:gd name="T19" fmla="*/ 150 h 278"/>
                <a:gd name="T20" fmla="*/ 110 w 426"/>
                <a:gd name="T21" fmla="*/ 168 h 278"/>
                <a:gd name="T22" fmla="*/ 124 w 426"/>
                <a:gd name="T23" fmla="*/ 198 h 278"/>
                <a:gd name="T24" fmla="*/ 136 w 426"/>
                <a:gd name="T25" fmla="*/ 218 h 278"/>
                <a:gd name="T26" fmla="*/ 156 w 426"/>
                <a:gd name="T27" fmla="*/ 244 h 278"/>
                <a:gd name="T28" fmla="*/ 174 w 426"/>
                <a:gd name="T29" fmla="*/ 262 h 278"/>
                <a:gd name="T30" fmla="*/ 216 w 426"/>
                <a:gd name="T31" fmla="*/ 260 h 278"/>
                <a:gd name="T32" fmla="*/ 250 w 426"/>
                <a:gd name="T33" fmla="*/ 268 h 278"/>
                <a:gd name="T34" fmla="*/ 270 w 426"/>
                <a:gd name="T35" fmla="*/ 262 h 278"/>
                <a:gd name="T36" fmla="*/ 298 w 426"/>
                <a:gd name="T37" fmla="*/ 254 h 278"/>
                <a:gd name="T38" fmla="*/ 328 w 426"/>
                <a:gd name="T39" fmla="*/ 242 h 278"/>
                <a:gd name="T40" fmla="*/ 344 w 426"/>
                <a:gd name="T41" fmla="*/ 242 h 278"/>
                <a:gd name="T42" fmla="*/ 410 w 426"/>
                <a:gd name="T43" fmla="*/ 270 h 278"/>
                <a:gd name="T44" fmla="*/ 404 w 426"/>
                <a:gd name="T45" fmla="*/ 230 h 278"/>
                <a:gd name="T46" fmla="*/ 412 w 426"/>
                <a:gd name="T47" fmla="*/ 202 h 278"/>
                <a:gd name="T48" fmla="*/ 426 w 426"/>
                <a:gd name="T49" fmla="*/ 164 h 278"/>
                <a:gd name="T50" fmla="*/ 366 w 426"/>
                <a:gd name="T51" fmla="*/ 56 h 278"/>
                <a:gd name="T52" fmla="*/ 320 w 426"/>
                <a:gd name="T53" fmla="*/ 6 h 278"/>
                <a:gd name="T54" fmla="*/ 294 w 426"/>
                <a:gd name="T55" fmla="*/ 12 h 278"/>
                <a:gd name="T56" fmla="*/ 340 w 426"/>
                <a:gd name="T57" fmla="*/ 36 h 278"/>
                <a:gd name="T58" fmla="*/ 380 w 426"/>
                <a:gd name="T59" fmla="*/ 98 h 278"/>
                <a:gd name="T60" fmla="*/ 412 w 426"/>
                <a:gd name="T61" fmla="*/ 164 h 278"/>
                <a:gd name="T62" fmla="*/ 400 w 426"/>
                <a:gd name="T63" fmla="*/ 200 h 278"/>
                <a:gd name="T64" fmla="*/ 390 w 426"/>
                <a:gd name="T65" fmla="*/ 232 h 278"/>
                <a:gd name="T66" fmla="*/ 402 w 426"/>
                <a:gd name="T67" fmla="*/ 260 h 278"/>
                <a:gd name="T68" fmla="*/ 360 w 426"/>
                <a:gd name="T69" fmla="*/ 254 h 278"/>
                <a:gd name="T70" fmla="*/ 320 w 426"/>
                <a:gd name="T71" fmla="*/ 232 h 278"/>
                <a:gd name="T72" fmla="*/ 278 w 426"/>
                <a:gd name="T73" fmla="*/ 244 h 278"/>
                <a:gd name="T74" fmla="*/ 258 w 426"/>
                <a:gd name="T75" fmla="*/ 246 h 278"/>
                <a:gd name="T76" fmla="*/ 236 w 426"/>
                <a:gd name="T77" fmla="*/ 248 h 278"/>
                <a:gd name="T78" fmla="*/ 202 w 426"/>
                <a:gd name="T79" fmla="*/ 260 h 278"/>
                <a:gd name="T80" fmla="*/ 186 w 426"/>
                <a:gd name="T81" fmla="*/ 254 h 278"/>
                <a:gd name="T82" fmla="*/ 166 w 426"/>
                <a:gd name="T83" fmla="*/ 236 h 278"/>
                <a:gd name="T84" fmla="*/ 148 w 426"/>
                <a:gd name="T85" fmla="*/ 212 h 278"/>
                <a:gd name="T86" fmla="*/ 134 w 426"/>
                <a:gd name="T87" fmla="*/ 190 h 278"/>
                <a:gd name="T88" fmla="*/ 108 w 426"/>
                <a:gd name="T89" fmla="*/ 150 h 278"/>
                <a:gd name="T90" fmla="*/ 94 w 426"/>
                <a:gd name="T91" fmla="*/ 142 h 278"/>
                <a:gd name="T92" fmla="*/ 64 w 426"/>
                <a:gd name="T93" fmla="*/ 126 h 278"/>
                <a:gd name="T94" fmla="*/ 30 w 426"/>
                <a:gd name="T95" fmla="*/ 86 h 278"/>
                <a:gd name="T96" fmla="*/ 14 w 426"/>
                <a:gd name="T97" fmla="*/ 64 h 278"/>
                <a:gd name="T98" fmla="*/ 26 w 426"/>
                <a:gd name="T99" fmla="*/ 46 h 278"/>
                <a:gd name="T100" fmla="*/ 46 w 426"/>
                <a:gd name="T101" fmla="*/ 62 h 278"/>
                <a:gd name="T102" fmla="*/ 130 w 426"/>
                <a:gd name="T103" fmla="*/ 68 h 278"/>
                <a:gd name="T104" fmla="*/ 174 w 426"/>
                <a:gd name="T105" fmla="*/ 52 h 278"/>
                <a:gd name="T106" fmla="*/ 208 w 426"/>
                <a:gd name="T107" fmla="*/ 40 h 278"/>
                <a:gd name="T108" fmla="*/ 274 w 426"/>
                <a:gd name="T109" fmla="*/ 18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278"/>
                <a:gd name="T167" fmla="*/ 426 w 426"/>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278">
                  <a:moveTo>
                    <a:pt x="292" y="0"/>
                  </a:moveTo>
                  <a:lnTo>
                    <a:pt x="266" y="8"/>
                  </a:lnTo>
                  <a:lnTo>
                    <a:pt x="260" y="22"/>
                  </a:lnTo>
                  <a:lnTo>
                    <a:pt x="238" y="28"/>
                  </a:lnTo>
                  <a:lnTo>
                    <a:pt x="204" y="28"/>
                  </a:lnTo>
                  <a:lnTo>
                    <a:pt x="194" y="40"/>
                  </a:lnTo>
                  <a:lnTo>
                    <a:pt x="170" y="40"/>
                  </a:lnTo>
                  <a:lnTo>
                    <a:pt x="148" y="50"/>
                  </a:lnTo>
                  <a:lnTo>
                    <a:pt x="128" y="56"/>
                  </a:lnTo>
                  <a:lnTo>
                    <a:pt x="92" y="56"/>
                  </a:lnTo>
                  <a:lnTo>
                    <a:pt x="72" y="58"/>
                  </a:lnTo>
                  <a:lnTo>
                    <a:pt x="52" y="50"/>
                  </a:lnTo>
                  <a:lnTo>
                    <a:pt x="38" y="38"/>
                  </a:lnTo>
                  <a:lnTo>
                    <a:pt x="16" y="30"/>
                  </a:lnTo>
                  <a:lnTo>
                    <a:pt x="12" y="48"/>
                  </a:lnTo>
                  <a:lnTo>
                    <a:pt x="0" y="64"/>
                  </a:lnTo>
                  <a:lnTo>
                    <a:pt x="14" y="86"/>
                  </a:lnTo>
                  <a:lnTo>
                    <a:pt x="36" y="108"/>
                  </a:lnTo>
                  <a:lnTo>
                    <a:pt x="48" y="118"/>
                  </a:lnTo>
                  <a:lnTo>
                    <a:pt x="56" y="136"/>
                  </a:lnTo>
                  <a:lnTo>
                    <a:pt x="76" y="140"/>
                  </a:lnTo>
                  <a:lnTo>
                    <a:pt x="86" y="150"/>
                  </a:lnTo>
                  <a:lnTo>
                    <a:pt x="100" y="158"/>
                  </a:lnTo>
                  <a:lnTo>
                    <a:pt x="110" y="168"/>
                  </a:lnTo>
                  <a:lnTo>
                    <a:pt x="118" y="180"/>
                  </a:lnTo>
                  <a:lnTo>
                    <a:pt x="124" y="198"/>
                  </a:lnTo>
                  <a:lnTo>
                    <a:pt x="136" y="208"/>
                  </a:lnTo>
                  <a:lnTo>
                    <a:pt x="136" y="218"/>
                  </a:lnTo>
                  <a:lnTo>
                    <a:pt x="154" y="228"/>
                  </a:lnTo>
                  <a:lnTo>
                    <a:pt x="156" y="244"/>
                  </a:lnTo>
                  <a:lnTo>
                    <a:pt x="172" y="252"/>
                  </a:lnTo>
                  <a:lnTo>
                    <a:pt x="174" y="262"/>
                  </a:lnTo>
                  <a:lnTo>
                    <a:pt x="192" y="272"/>
                  </a:lnTo>
                  <a:lnTo>
                    <a:pt x="206" y="272"/>
                  </a:lnTo>
                  <a:lnTo>
                    <a:pt x="216" y="260"/>
                  </a:lnTo>
                  <a:lnTo>
                    <a:pt x="234" y="260"/>
                  </a:lnTo>
                  <a:lnTo>
                    <a:pt x="250" y="268"/>
                  </a:lnTo>
                  <a:lnTo>
                    <a:pt x="260" y="258"/>
                  </a:lnTo>
                  <a:lnTo>
                    <a:pt x="270" y="262"/>
                  </a:lnTo>
                  <a:lnTo>
                    <a:pt x="282" y="256"/>
                  </a:lnTo>
                  <a:lnTo>
                    <a:pt x="298" y="254"/>
                  </a:lnTo>
                  <a:lnTo>
                    <a:pt x="312" y="260"/>
                  </a:lnTo>
                  <a:lnTo>
                    <a:pt x="328" y="242"/>
                  </a:lnTo>
                  <a:lnTo>
                    <a:pt x="338" y="236"/>
                  </a:lnTo>
                  <a:lnTo>
                    <a:pt x="344" y="242"/>
                  </a:lnTo>
                  <a:lnTo>
                    <a:pt x="350" y="262"/>
                  </a:lnTo>
                  <a:lnTo>
                    <a:pt x="380" y="278"/>
                  </a:lnTo>
                  <a:lnTo>
                    <a:pt x="410" y="270"/>
                  </a:lnTo>
                  <a:lnTo>
                    <a:pt x="418" y="252"/>
                  </a:lnTo>
                  <a:lnTo>
                    <a:pt x="404" y="230"/>
                  </a:lnTo>
                  <a:lnTo>
                    <a:pt x="408" y="222"/>
                  </a:lnTo>
                  <a:lnTo>
                    <a:pt x="412" y="202"/>
                  </a:lnTo>
                  <a:lnTo>
                    <a:pt x="416" y="184"/>
                  </a:lnTo>
                  <a:lnTo>
                    <a:pt x="424" y="168"/>
                  </a:lnTo>
                  <a:lnTo>
                    <a:pt x="426" y="164"/>
                  </a:lnTo>
                  <a:lnTo>
                    <a:pt x="408" y="114"/>
                  </a:lnTo>
                  <a:lnTo>
                    <a:pt x="388" y="92"/>
                  </a:lnTo>
                  <a:lnTo>
                    <a:pt x="366" y="56"/>
                  </a:lnTo>
                  <a:lnTo>
                    <a:pt x="350" y="28"/>
                  </a:lnTo>
                  <a:lnTo>
                    <a:pt x="320" y="6"/>
                  </a:lnTo>
                  <a:lnTo>
                    <a:pt x="294" y="0"/>
                  </a:lnTo>
                  <a:lnTo>
                    <a:pt x="292" y="0"/>
                  </a:lnTo>
                  <a:close/>
                  <a:moveTo>
                    <a:pt x="294" y="12"/>
                  </a:moveTo>
                  <a:lnTo>
                    <a:pt x="294" y="12"/>
                  </a:lnTo>
                  <a:lnTo>
                    <a:pt x="316" y="16"/>
                  </a:lnTo>
                  <a:lnTo>
                    <a:pt x="340" y="36"/>
                  </a:lnTo>
                  <a:lnTo>
                    <a:pt x="356" y="62"/>
                  </a:lnTo>
                  <a:lnTo>
                    <a:pt x="380" y="98"/>
                  </a:lnTo>
                  <a:lnTo>
                    <a:pt x="398" y="120"/>
                  </a:lnTo>
                  <a:lnTo>
                    <a:pt x="412" y="164"/>
                  </a:lnTo>
                  <a:lnTo>
                    <a:pt x="406" y="180"/>
                  </a:lnTo>
                  <a:lnTo>
                    <a:pt x="400" y="200"/>
                  </a:lnTo>
                  <a:lnTo>
                    <a:pt x="398" y="218"/>
                  </a:lnTo>
                  <a:lnTo>
                    <a:pt x="390" y="232"/>
                  </a:lnTo>
                  <a:lnTo>
                    <a:pt x="404" y="252"/>
                  </a:lnTo>
                  <a:lnTo>
                    <a:pt x="402" y="260"/>
                  </a:lnTo>
                  <a:lnTo>
                    <a:pt x="382" y="264"/>
                  </a:lnTo>
                  <a:lnTo>
                    <a:pt x="360" y="254"/>
                  </a:lnTo>
                  <a:lnTo>
                    <a:pt x="356" y="236"/>
                  </a:lnTo>
                  <a:lnTo>
                    <a:pt x="340" y="222"/>
                  </a:lnTo>
                  <a:lnTo>
                    <a:pt x="320" y="232"/>
                  </a:lnTo>
                  <a:lnTo>
                    <a:pt x="308" y="244"/>
                  </a:lnTo>
                  <a:lnTo>
                    <a:pt x="300" y="240"/>
                  </a:lnTo>
                  <a:lnTo>
                    <a:pt x="278" y="244"/>
                  </a:lnTo>
                  <a:lnTo>
                    <a:pt x="270" y="248"/>
                  </a:lnTo>
                  <a:lnTo>
                    <a:pt x="258" y="246"/>
                  </a:lnTo>
                  <a:lnTo>
                    <a:pt x="248" y="254"/>
                  </a:lnTo>
                  <a:lnTo>
                    <a:pt x="236" y="248"/>
                  </a:lnTo>
                  <a:lnTo>
                    <a:pt x="212" y="248"/>
                  </a:lnTo>
                  <a:lnTo>
                    <a:pt x="202" y="260"/>
                  </a:lnTo>
                  <a:lnTo>
                    <a:pt x="194" y="260"/>
                  </a:lnTo>
                  <a:lnTo>
                    <a:pt x="186" y="254"/>
                  </a:lnTo>
                  <a:lnTo>
                    <a:pt x="182" y="242"/>
                  </a:lnTo>
                  <a:lnTo>
                    <a:pt x="166" y="236"/>
                  </a:lnTo>
                  <a:lnTo>
                    <a:pt x="164" y="220"/>
                  </a:lnTo>
                  <a:lnTo>
                    <a:pt x="148" y="212"/>
                  </a:lnTo>
                  <a:lnTo>
                    <a:pt x="148" y="202"/>
                  </a:lnTo>
                  <a:lnTo>
                    <a:pt x="134" y="190"/>
                  </a:lnTo>
                  <a:lnTo>
                    <a:pt x="130" y="176"/>
                  </a:lnTo>
                  <a:lnTo>
                    <a:pt x="118" y="160"/>
                  </a:lnTo>
                  <a:lnTo>
                    <a:pt x="108" y="150"/>
                  </a:lnTo>
                  <a:lnTo>
                    <a:pt x="106" y="150"/>
                  </a:lnTo>
                  <a:lnTo>
                    <a:pt x="94" y="142"/>
                  </a:lnTo>
                  <a:lnTo>
                    <a:pt x="82" y="130"/>
                  </a:lnTo>
                  <a:lnTo>
                    <a:pt x="64" y="126"/>
                  </a:lnTo>
                  <a:lnTo>
                    <a:pt x="58" y="110"/>
                  </a:lnTo>
                  <a:lnTo>
                    <a:pt x="44" y="98"/>
                  </a:lnTo>
                  <a:lnTo>
                    <a:pt x="30" y="86"/>
                  </a:lnTo>
                  <a:lnTo>
                    <a:pt x="22" y="78"/>
                  </a:lnTo>
                  <a:lnTo>
                    <a:pt x="14" y="64"/>
                  </a:lnTo>
                  <a:lnTo>
                    <a:pt x="24" y="54"/>
                  </a:lnTo>
                  <a:lnTo>
                    <a:pt x="26" y="46"/>
                  </a:lnTo>
                  <a:lnTo>
                    <a:pt x="30" y="48"/>
                  </a:lnTo>
                  <a:lnTo>
                    <a:pt x="46" y="62"/>
                  </a:lnTo>
                  <a:lnTo>
                    <a:pt x="70" y="70"/>
                  </a:lnTo>
                  <a:lnTo>
                    <a:pt x="94" y="68"/>
                  </a:lnTo>
                  <a:lnTo>
                    <a:pt x="114" y="68"/>
                  </a:lnTo>
                  <a:lnTo>
                    <a:pt x="130" y="68"/>
                  </a:lnTo>
                  <a:lnTo>
                    <a:pt x="152" y="62"/>
                  </a:lnTo>
                  <a:lnTo>
                    <a:pt x="174" y="52"/>
                  </a:lnTo>
                  <a:lnTo>
                    <a:pt x="198" y="52"/>
                  </a:lnTo>
                  <a:lnTo>
                    <a:pt x="208" y="40"/>
                  </a:lnTo>
                  <a:lnTo>
                    <a:pt x="240" y="40"/>
                  </a:lnTo>
                  <a:lnTo>
                    <a:pt x="270" y="32"/>
                  </a:lnTo>
                  <a:lnTo>
                    <a:pt x="274" y="18"/>
                  </a:lnTo>
                  <a:lnTo>
                    <a:pt x="294" y="12"/>
                  </a:lnTo>
                  <a:close/>
                </a:path>
              </a:pathLst>
            </a:custGeom>
            <a:grpFill/>
            <a:ln w="9525">
              <a:noFill/>
              <a:round/>
              <a:headEnd/>
              <a:tailEnd/>
            </a:ln>
          </p:spPr>
          <p:txBody>
            <a:bodyPr/>
            <a:lstStyle/>
            <a:p>
              <a:pPr>
                <a:defRPr/>
              </a:pPr>
              <a:endParaRPr lang="en-US" dirty="0"/>
            </a:p>
          </p:txBody>
        </p:sp>
        <p:sp>
          <p:nvSpPr>
            <p:cNvPr id="2154" name="Freeform 239"/>
            <p:cNvSpPr>
              <a:spLocks noEditPoints="1"/>
            </p:cNvSpPr>
            <p:nvPr/>
          </p:nvSpPr>
          <p:spPr bwMode="auto">
            <a:xfrm>
              <a:off x="2904" y="2464"/>
              <a:ext cx="426" cy="182"/>
            </a:xfrm>
            <a:custGeom>
              <a:avLst/>
              <a:gdLst>
                <a:gd name="T0" fmla="*/ 76 w 426"/>
                <a:gd name="T1" fmla="*/ 12 h 182"/>
                <a:gd name="T2" fmla="*/ 28 w 426"/>
                <a:gd name="T3" fmla="*/ 28 h 182"/>
                <a:gd name="T4" fmla="*/ 0 w 426"/>
                <a:gd name="T5" fmla="*/ 44 h 182"/>
                <a:gd name="T6" fmla="*/ 42 w 426"/>
                <a:gd name="T7" fmla="*/ 98 h 182"/>
                <a:gd name="T8" fmla="*/ 72 w 426"/>
                <a:gd name="T9" fmla="*/ 142 h 182"/>
                <a:gd name="T10" fmla="*/ 138 w 426"/>
                <a:gd name="T11" fmla="*/ 136 h 182"/>
                <a:gd name="T12" fmla="*/ 166 w 426"/>
                <a:gd name="T13" fmla="*/ 156 h 182"/>
                <a:gd name="T14" fmla="*/ 186 w 426"/>
                <a:gd name="T15" fmla="*/ 164 h 182"/>
                <a:gd name="T16" fmla="*/ 212 w 426"/>
                <a:gd name="T17" fmla="*/ 174 h 182"/>
                <a:gd name="T18" fmla="*/ 238 w 426"/>
                <a:gd name="T19" fmla="*/ 168 h 182"/>
                <a:gd name="T20" fmla="*/ 286 w 426"/>
                <a:gd name="T21" fmla="*/ 170 h 182"/>
                <a:gd name="T22" fmla="*/ 322 w 426"/>
                <a:gd name="T23" fmla="*/ 180 h 182"/>
                <a:gd name="T24" fmla="*/ 372 w 426"/>
                <a:gd name="T25" fmla="*/ 174 h 182"/>
                <a:gd name="T26" fmla="*/ 412 w 426"/>
                <a:gd name="T27" fmla="*/ 170 h 182"/>
                <a:gd name="T28" fmla="*/ 408 w 426"/>
                <a:gd name="T29" fmla="*/ 122 h 182"/>
                <a:gd name="T30" fmla="*/ 370 w 426"/>
                <a:gd name="T31" fmla="*/ 100 h 182"/>
                <a:gd name="T32" fmla="*/ 342 w 426"/>
                <a:gd name="T33" fmla="*/ 92 h 182"/>
                <a:gd name="T34" fmla="*/ 328 w 426"/>
                <a:gd name="T35" fmla="*/ 72 h 182"/>
                <a:gd name="T36" fmla="*/ 286 w 426"/>
                <a:gd name="T37" fmla="*/ 52 h 182"/>
                <a:gd name="T38" fmla="*/ 240 w 426"/>
                <a:gd name="T39" fmla="*/ 46 h 182"/>
                <a:gd name="T40" fmla="*/ 214 w 426"/>
                <a:gd name="T41" fmla="*/ 26 h 182"/>
                <a:gd name="T42" fmla="*/ 174 w 426"/>
                <a:gd name="T43" fmla="*/ 18 h 182"/>
                <a:gd name="T44" fmla="*/ 120 w 426"/>
                <a:gd name="T45" fmla="*/ 12 h 182"/>
                <a:gd name="T46" fmla="*/ 170 w 426"/>
                <a:gd name="T47" fmla="*/ 30 h 182"/>
                <a:gd name="T48" fmla="*/ 206 w 426"/>
                <a:gd name="T49" fmla="*/ 34 h 182"/>
                <a:gd name="T50" fmla="*/ 256 w 426"/>
                <a:gd name="T51" fmla="*/ 58 h 182"/>
                <a:gd name="T52" fmla="*/ 298 w 426"/>
                <a:gd name="T53" fmla="*/ 60 h 182"/>
                <a:gd name="T54" fmla="*/ 320 w 426"/>
                <a:gd name="T55" fmla="*/ 80 h 182"/>
                <a:gd name="T56" fmla="*/ 332 w 426"/>
                <a:gd name="T57" fmla="*/ 106 h 182"/>
                <a:gd name="T58" fmla="*/ 362 w 426"/>
                <a:gd name="T59" fmla="*/ 110 h 182"/>
                <a:gd name="T60" fmla="*/ 404 w 426"/>
                <a:gd name="T61" fmla="*/ 134 h 182"/>
                <a:gd name="T62" fmla="*/ 410 w 426"/>
                <a:gd name="T63" fmla="*/ 152 h 182"/>
                <a:gd name="T64" fmla="*/ 398 w 426"/>
                <a:gd name="T65" fmla="*/ 168 h 182"/>
                <a:gd name="T66" fmla="*/ 344 w 426"/>
                <a:gd name="T67" fmla="*/ 168 h 182"/>
                <a:gd name="T68" fmla="*/ 302 w 426"/>
                <a:gd name="T69" fmla="*/ 162 h 182"/>
                <a:gd name="T70" fmla="*/ 280 w 426"/>
                <a:gd name="T71" fmla="*/ 156 h 182"/>
                <a:gd name="T72" fmla="*/ 262 w 426"/>
                <a:gd name="T73" fmla="*/ 170 h 182"/>
                <a:gd name="T74" fmla="*/ 212 w 426"/>
                <a:gd name="T75" fmla="*/ 162 h 182"/>
                <a:gd name="T76" fmla="*/ 172 w 426"/>
                <a:gd name="T77" fmla="*/ 146 h 182"/>
                <a:gd name="T78" fmla="*/ 142 w 426"/>
                <a:gd name="T79" fmla="*/ 124 h 182"/>
                <a:gd name="T80" fmla="*/ 120 w 426"/>
                <a:gd name="T81" fmla="*/ 134 h 182"/>
                <a:gd name="T82" fmla="*/ 80 w 426"/>
                <a:gd name="T83" fmla="*/ 132 h 182"/>
                <a:gd name="T84" fmla="*/ 72 w 426"/>
                <a:gd name="T85" fmla="*/ 100 h 182"/>
                <a:gd name="T86" fmla="*/ 32 w 426"/>
                <a:gd name="T87" fmla="*/ 78 h 182"/>
                <a:gd name="T88" fmla="*/ 12 w 426"/>
                <a:gd name="T89" fmla="*/ 58 h 182"/>
                <a:gd name="T90" fmla="*/ 30 w 426"/>
                <a:gd name="T91" fmla="*/ 52 h 182"/>
                <a:gd name="T92" fmla="*/ 60 w 426"/>
                <a:gd name="T93" fmla="*/ 34 h 182"/>
                <a:gd name="T94" fmla="*/ 98 w 426"/>
                <a:gd name="T95" fmla="*/ 12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6"/>
                <a:gd name="T145" fmla="*/ 0 h 182"/>
                <a:gd name="T146" fmla="*/ 426 w 426"/>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6" h="182">
                  <a:moveTo>
                    <a:pt x="152" y="0"/>
                  </a:moveTo>
                  <a:lnTo>
                    <a:pt x="94" y="0"/>
                  </a:lnTo>
                  <a:lnTo>
                    <a:pt x="76" y="12"/>
                  </a:lnTo>
                  <a:lnTo>
                    <a:pt x="56" y="22"/>
                  </a:lnTo>
                  <a:lnTo>
                    <a:pt x="28" y="28"/>
                  </a:lnTo>
                  <a:lnTo>
                    <a:pt x="22" y="40"/>
                  </a:lnTo>
                  <a:lnTo>
                    <a:pt x="0" y="44"/>
                  </a:lnTo>
                  <a:lnTo>
                    <a:pt x="0" y="62"/>
                  </a:lnTo>
                  <a:lnTo>
                    <a:pt x="8" y="76"/>
                  </a:lnTo>
                  <a:lnTo>
                    <a:pt x="42" y="98"/>
                  </a:lnTo>
                  <a:lnTo>
                    <a:pt x="60" y="108"/>
                  </a:lnTo>
                  <a:lnTo>
                    <a:pt x="60" y="120"/>
                  </a:lnTo>
                  <a:lnTo>
                    <a:pt x="72" y="142"/>
                  </a:lnTo>
                  <a:lnTo>
                    <a:pt x="98" y="148"/>
                  </a:lnTo>
                  <a:lnTo>
                    <a:pt x="124" y="144"/>
                  </a:lnTo>
                  <a:lnTo>
                    <a:pt x="138" y="136"/>
                  </a:lnTo>
                  <a:lnTo>
                    <a:pt x="150" y="144"/>
                  </a:lnTo>
                  <a:lnTo>
                    <a:pt x="166" y="156"/>
                  </a:lnTo>
                  <a:lnTo>
                    <a:pt x="166" y="158"/>
                  </a:lnTo>
                  <a:lnTo>
                    <a:pt x="186" y="164"/>
                  </a:lnTo>
                  <a:lnTo>
                    <a:pt x="210" y="174"/>
                  </a:lnTo>
                  <a:lnTo>
                    <a:pt x="212" y="174"/>
                  </a:lnTo>
                  <a:lnTo>
                    <a:pt x="226" y="168"/>
                  </a:lnTo>
                  <a:lnTo>
                    <a:pt x="238" y="168"/>
                  </a:lnTo>
                  <a:lnTo>
                    <a:pt x="258" y="182"/>
                  </a:lnTo>
                  <a:lnTo>
                    <a:pt x="282" y="178"/>
                  </a:lnTo>
                  <a:lnTo>
                    <a:pt x="286" y="170"/>
                  </a:lnTo>
                  <a:lnTo>
                    <a:pt x="298" y="174"/>
                  </a:lnTo>
                  <a:lnTo>
                    <a:pt x="322" y="180"/>
                  </a:lnTo>
                  <a:lnTo>
                    <a:pt x="324" y="180"/>
                  </a:lnTo>
                  <a:lnTo>
                    <a:pt x="346" y="180"/>
                  </a:lnTo>
                  <a:lnTo>
                    <a:pt x="372" y="174"/>
                  </a:lnTo>
                  <a:lnTo>
                    <a:pt x="402" y="180"/>
                  </a:lnTo>
                  <a:lnTo>
                    <a:pt x="412" y="170"/>
                  </a:lnTo>
                  <a:lnTo>
                    <a:pt x="422" y="158"/>
                  </a:lnTo>
                  <a:lnTo>
                    <a:pt x="426" y="140"/>
                  </a:lnTo>
                  <a:lnTo>
                    <a:pt x="408" y="122"/>
                  </a:lnTo>
                  <a:lnTo>
                    <a:pt x="392" y="122"/>
                  </a:lnTo>
                  <a:lnTo>
                    <a:pt x="370" y="100"/>
                  </a:lnTo>
                  <a:lnTo>
                    <a:pt x="352" y="90"/>
                  </a:lnTo>
                  <a:lnTo>
                    <a:pt x="342" y="92"/>
                  </a:lnTo>
                  <a:lnTo>
                    <a:pt x="340" y="80"/>
                  </a:lnTo>
                  <a:lnTo>
                    <a:pt x="328" y="72"/>
                  </a:lnTo>
                  <a:lnTo>
                    <a:pt x="316" y="54"/>
                  </a:lnTo>
                  <a:lnTo>
                    <a:pt x="296" y="48"/>
                  </a:lnTo>
                  <a:lnTo>
                    <a:pt x="286" y="52"/>
                  </a:lnTo>
                  <a:lnTo>
                    <a:pt x="258" y="46"/>
                  </a:lnTo>
                  <a:lnTo>
                    <a:pt x="240" y="46"/>
                  </a:lnTo>
                  <a:lnTo>
                    <a:pt x="224" y="38"/>
                  </a:lnTo>
                  <a:lnTo>
                    <a:pt x="214" y="26"/>
                  </a:lnTo>
                  <a:lnTo>
                    <a:pt x="200" y="18"/>
                  </a:lnTo>
                  <a:lnTo>
                    <a:pt x="174" y="18"/>
                  </a:lnTo>
                  <a:lnTo>
                    <a:pt x="154" y="0"/>
                  </a:lnTo>
                  <a:lnTo>
                    <a:pt x="152" y="0"/>
                  </a:lnTo>
                  <a:close/>
                  <a:moveTo>
                    <a:pt x="120" y="12"/>
                  </a:moveTo>
                  <a:lnTo>
                    <a:pt x="120" y="12"/>
                  </a:lnTo>
                  <a:lnTo>
                    <a:pt x="148" y="12"/>
                  </a:lnTo>
                  <a:lnTo>
                    <a:pt x="170" y="30"/>
                  </a:lnTo>
                  <a:lnTo>
                    <a:pt x="198" y="30"/>
                  </a:lnTo>
                  <a:lnTo>
                    <a:pt x="206" y="34"/>
                  </a:lnTo>
                  <a:lnTo>
                    <a:pt x="216" y="48"/>
                  </a:lnTo>
                  <a:lnTo>
                    <a:pt x="238" y="58"/>
                  </a:lnTo>
                  <a:lnTo>
                    <a:pt x="256" y="58"/>
                  </a:lnTo>
                  <a:lnTo>
                    <a:pt x="288" y="66"/>
                  </a:lnTo>
                  <a:lnTo>
                    <a:pt x="298" y="60"/>
                  </a:lnTo>
                  <a:lnTo>
                    <a:pt x="310" y="64"/>
                  </a:lnTo>
                  <a:lnTo>
                    <a:pt x="320" y="80"/>
                  </a:lnTo>
                  <a:lnTo>
                    <a:pt x="328" y="86"/>
                  </a:lnTo>
                  <a:lnTo>
                    <a:pt x="332" y="106"/>
                  </a:lnTo>
                  <a:lnTo>
                    <a:pt x="350" y="102"/>
                  </a:lnTo>
                  <a:lnTo>
                    <a:pt x="362" y="110"/>
                  </a:lnTo>
                  <a:lnTo>
                    <a:pt x="388" y="134"/>
                  </a:lnTo>
                  <a:lnTo>
                    <a:pt x="404" y="134"/>
                  </a:lnTo>
                  <a:lnTo>
                    <a:pt x="412" y="144"/>
                  </a:lnTo>
                  <a:lnTo>
                    <a:pt x="410" y="152"/>
                  </a:lnTo>
                  <a:lnTo>
                    <a:pt x="404" y="162"/>
                  </a:lnTo>
                  <a:lnTo>
                    <a:pt x="398" y="168"/>
                  </a:lnTo>
                  <a:lnTo>
                    <a:pt x="372" y="162"/>
                  </a:lnTo>
                  <a:lnTo>
                    <a:pt x="344" y="168"/>
                  </a:lnTo>
                  <a:lnTo>
                    <a:pt x="324" y="168"/>
                  </a:lnTo>
                  <a:lnTo>
                    <a:pt x="302" y="162"/>
                  </a:lnTo>
                  <a:lnTo>
                    <a:pt x="286" y="158"/>
                  </a:lnTo>
                  <a:lnTo>
                    <a:pt x="280" y="156"/>
                  </a:lnTo>
                  <a:lnTo>
                    <a:pt x="274" y="168"/>
                  </a:lnTo>
                  <a:lnTo>
                    <a:pt x="262" y="170"/>
                  </a:lnTo>
                  <a:lnTo>
                    <a:pt x="240" y="156"/>
                  </a:lnTo>
                  <a:lnTo>
                    <a:pt x="224" y="156"/>
                  </a:lnTo>
                  <a:lnTo>
                    <a:pt x="212" y="162"/>
                  </a:lnTo>
                  <a:lnTo>
                    <a:pt x="190" y="152"/>
                  </a:lnTo>
                  <a:lnTo>
                    <a:pt x="172" y="146"/>
                  </a:lnTo>
                  <a:lnTo>
                    <a:pt x="158" y="134"/>
                  </a:lnTo>
                  <a:lnTo>
                    <a:pt x="142" y="124"/>
                  </a:lnTo>
                  <a:lnTo>
                    <a:pt x="138" y="122"/>
                  </a:lnTo>
                  <a:lnTo>
                    <a:pt x="120" y="134"/>
                  </a:lnTo>
                  <a:lnTo>
                    <a:pt x="98" y="136"/>
                  </a:lnTo>
                  <a:lnTo>
                    <a:pt x="80" y="132"/>
                  </a:lnTo>
                  <a:lnTo>
                    <a:pt x="72" y="116"/>
                  </a:lnTo>
                  <a:lnTo>
                    <a:pt x="72" y="100"/>
                  </a:lnTo>
                  <a:lnTo>
                    <a:pt x="48" y="88"/>
                  </a:lnTo>
                  <a:lnTo>
                    <a:pt x="32" y="78"/>
                  </a:lnTo>
                  <a:lnTo>
                    <a:pt x="18" y="68"/>
                  </a:lnTo>
                  <a:lnTo>
                    <a:pt x="12" y="58"/>
                  </a:lnTo>
                  <a:lnTo>
                    <a:pt x="12" y="54"/>
                  </a:lnTo>
                  <a:lnTo>
                    <a:pt x="30" y="52"/>
                  </a:lnTo>
                  <a:lnTo>
                    <a:pt x="36" y="38"/>
                  </a:lnTo>
                  <a:lnTo>
                    <a:pt x="60" y="34"/>
                  </a:lnTo>
                  <a:lnTo>
                    <a:pt x="82" y="22"/>
                  </a:lnTo>
                  <a:lnTo>
                    <a:pt x="98" y="12"/>
                  </a:lnTo>
                  <a:lnTo>
                    <a:pt x="120" y="12"/>
                  </a:lnTo>
                  <a:close/>
                </a:path>
              </a:pathLst>
            </a:custGeom>
            <a:grpFill/>
            <a:ln w="9525">
              <a:noFill/>
              <a:round/>
              <a:headEnd/>
              <a:tailEnd/>
            </a:ln>
          </p:spPr>
          <p:txBody>
            <a:bodyPr/>
            <a:lstStyle/>
            <a:p>
              <a:pPr>
                <a:defRPr/>
              </a:pPr>
              <a:endParaRPr lang="en-US" dirty="0"/>
            </a:p>
          </p:txBody>
        </p:sp>
        <p:sp>
          <p:nvSpPr>
            <p:cNvPr id="2155" name="Freeform 240"/>
            <p:cNvSpPr>
              <a:spLocks/>
            </p:cNvSpPr>
            <p:nvPr/>
          </p:nvSpPr>
          <p:spPr bwMode="auto">
            <a:xfrm>
              <a:off x="2492" y="2252"/>
              <a:ext cx="296" cy="178"/>
            </a:xfrm>
            <a:custGeom>
              <a:avLst/>
              <a:gdLst>
                <a:gd name="T0" fmla="*/ 160 w 296"/>
                <a:gd name="T1" fmla="*/ 28 h 178"/>
                <a:gd name="T2" fmla="*/ 208 w 296"/>
                <a:gd name="T3" fmla="*/ 14 h 178"/>
                <a:gd name="T4" fmla="*/ 214 w 296"/>
                <a:gd name="T5" fmla="*/ 0 h 178"/>
                <a:gd name="T6" fmla="*/ 218 w 296"/>
                <a:gd name="T7" fmla="*/ 2 h 178"/>
                <a:gd name="T8" fmla="*/ 232 w 296"/>
                <a:gd name="T9" fmla="*/ 14 h 178"/>
                <a:gd name="T10" fmla="*/ 272 w 296"/>
                <a:gd name="T11" fmla="*/ 76 h 178"/>
                <a:gd name="T12" fmla="*/ 288 w 296"/>
                <a:gd name="T13" fmla="*/ 94 h 178"/>
                <a:gd name="T14" fmla="*/ 296 w 296"/>
                <a:gd name="T15" fmla="*/ 122 h 178"/>
                <a:gd name="T16" fmla="*/ 292 w 296"/>
                <a:gd name="T17" fmla="*/ 130 h 178"/>
                <a:gd name="T18" fmla="*/ 286 w 296"/>
                <a:gd name="T19" fmla="*/ 152 h 178"/>
                <a:gd name="T20" fmla="*/ 284 w 296"/>
                <a:gd name="T21" fmla="*/ 164 h 178"/>
                <a:gd name="T22" fmla="*/ 216 w 296"/>
                <a:gd name="T23" fmla="*/ 166 h 178"/>
                <a:gd name="T24" fmla="*/ 214 w 296"/>
                <a:gd name="T25" fmla="*/ 168 h 178"/>
                <a:gd name="T26" fmla="*/ 186 w 296"/>
                <a:gd name="T27" fmla="*/ 172 h 178"/>
                <a:gd name="T28" fmla="*/ 182 w 296"/>
                <a:gd name="T29" fmla="*/ 174 h 178"/>
                <a:gd name="T30" fmla="*/ 168 w 296"/>
                <a:gd name="T31" fmla="*/ 172 h 178"/>
                <a:gd name="T32" fmla="*/ 160 w 296"/>
                <a:gd name="T33" fmla="*/ 178 h 178"/>
                <a:gd name="T34" fmla="*/ 158 w 296"/>
                <a:gd name="T35" fmla="*/ 176 h 178"/>
                <a:gd name="T36" fmla="*/ 118 w 296"/>
                <a:gd name="T37" fmla="*/ 176 h 178"/>
                <a:gd name="T38" fmla="*/ 110 w 296"/>
                <a:gd name="T39" fmla="*/ 174 h 178"/>
                <a:gd name="T40" fmla="*/ 108 w 296"/>
                <a:gd name="T41" fmla="*/ 158 h 178"/>
                <a:gd name="T42" fmla="*/ 94 w 296"/>
                <a:gd name="T43" fmla="*/ 150 h 178"/>
                <a:gd name="T44" fmla="*/ 94 w 296"/>
                <a:gd name="T45" fmla="*/ 146 h 178"/>
                <a:gd name="T46" fmla="*/ 76 w 296"/>
                <a:gd name="T47" fmla="*/ 130 h 178"/>
                <a:gd name="T48" fmla="*/ 72 w 296"/>
                <a:gd name="T49" fmla="*/ 118 h 178"/>
                <a:gd name="T50" fmla="*/ 42 w 296"/>
                <a:gd name="T51" fmla="*/ 84 h 178"/>
                <a:gd name="T52" fmla="*/ 28 w 296"/>
                <a:gd name="T53" fmla="*/ 76 h 178"/>
                <a:gd name="T54" fmla="*/ 14 w 296"/>
                <a:gd name="T55" fmla="*/ 62 h 178"/>
                <a:gd name="T56" fmla="*/ 2 w 296"/>
                <a:gd name="T57" fmla="*/ 58 h 178"/>
                <a:gd name="T58" fmla="*/ 0 w 296"/>
                <a:gd name="T59" fmla="*/ 56 h 178"/>
                <a:gd name="T60" fmla="*/ 10 w 296"/>
                <a:gd name="T61" fmla="*/ 56 h 178"/>
                <a:gd name="T62" fmla="*/ 50 w 296"/>
                <a:gd name="T63" fmla="*/ 56 h 178"/>
                <a:gd name="T64" fmla="*/ 80 w 296"/>
                <a:gd name="T65" fmla="*/ 48 h 178"/>
                <a:gd name="T66" fmla="*/ 96 w 296"/>
                <a:gd name="T67" fmla="*/ 40 h 178"/>
                <a:gd name="T68" fmla="*/ 138 w 296"/>
                <a:gd name="T69" fmla="*/ 28 h 178"/>
                <a:gd name="T70" fmla="*/ 154 w 296"/>
                <a:gd name="T71" fmla="*/ 28 h 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178"/>
                <a:gd name="T110" fmla="*/ 296 w 296"/>
                <a:gd name="T111" fmla="*/ 178 h 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178">
                  <a:moveTo>
                    <a:pt x="154" y="28"/>
                  </a:moveTo>
                  <a:lnTo>
                    <a:pt x="160" y="28"/>
                  </a:lnTo>
                  <a:lnTo>
                    <a:pt x="208" y="14"/>
                  </a:lnTo>
                  <a:lnTo>
                    <a:pt x="214" y="0"/>
                  </a:lnTo>
                  <a:lnTo>
                    <a:pt x="218" y="2"/>
                  </a:lnTo>
                  <a:lnTo>
                    <a:pt x="232" y="14"/>
                  </a:lnTo>
                  <a:lnTo>
                    <a:pt x="246" y="36"/>
                  </a:lnTo>
                  <a:lnTo>
                    <a:pt x="272" y="76"/>
                  </a:lnTo>
                  <a:lnTo>
                    <a:pt x="288" y="94"/>
                  </a:lnTo>
                  <a:lnTo>
                    <a:pt x="296" y="122"/>
                  </a:lnTo>
                  <a:lnTo>
                    <a:pt x="292" y="130"/>
                  </a:lnTo>
                  <a:lnTo>
                    <a:pt x="286" y="152"/>
                  </a:lnTo>
                  <a:lnTo>
                    <a:pt x="284" y="164"/>
                  </a:lnTo>
                  <a:lnTo>
                    <a:pt x="262" y="142"/>
                  </a:lnTo>
                  <a:lnTo>
                    <a:pt x="216" y="166"/>
                  </a:lnTo>
                  <a:lnTo>
                    <a:pt x="214" y="168"/>
                  </a:lnTo>
                  <a:lnTo>
                    <a:pt x="186" y="172"/>
                  </a:lnTo>
                  <a:lnTo>
                    <a:pt x="182" y="174"/>
                  </a:lnTo>
                  <a:lnTo>
                    <a:pt x="168" y="172"/>
                  </a:lnTo>
                  <a:lnTo>
                    <a:pt x="160" y="178"/>
                  </a:lnTo>
                  <a:lnTo>
                    <a:pt x="158" y="176"/>
                  </a:lnTo>
                  <a:lnTo>
                    <a:pt x="118" y="176"/>
                  </a:lnTo>
                  <a:lnTo>
                    <a:pt x="110" y="174"/>
                  </a:lnTo>
                  <a:lnTo>
                    <a:pt x="108" y="158"/>
                  </a:lnTo>
                  <a:lnTo>
                    <a:pt x="94" y="150"/>
                  </a:lnTo>
                  <a:lnTo>
                    <a:pt x="94" y="146"/>
                  </a:lnTo>
                  <a:lnTo>
                    <a:pt x="76" y="130"/>
                  </a:lnTo>
                  <a:lnTo>
                    <a:pt x="72" y="118"/>
                  </a:lnTo>
                  <a:lnTo>
                    <a:pt x="56" y="98"/>
                  </a:lnTo>
                  <a:lnTo>
                    <a:pt x="42" y="84"/>
                  </a:lnTo>
                  <a:lnTo>
                    <a:pt x="28" y="76"/>
                  </a:lnTo>
                  <a:lnTo>
                    <a:pt x="14" y="62"/>
                  </a:lnTo>
                  <a:lnTo>
                    <a:pt x="2" y="58"/>
                  </a:lnTo>
                  <a:lnTo>
                    <a:pt x="0" y="56"/>
                  </a:lnTo>
                  <a:lnTo>
                    <a:pt x="10" y="56"/>
                  </a:lnTo>
                  <a:lnTo>
                    <a:pt x="50" y="56"/>
                  </a:lnTo>
                  <a:lnTo>
                    <a:pt x="80" y="48"/>
                  </a:lnTo>
                  <a:lnTo>
                    <a:pt x="96" y="40"/>
                  </a:lnTo>
                  <a:lnTo>
                    <a:pt x="126" y="40"/>
                  </a:lnTo>
                  <a:lnTo>
                    <a:pt x="138" y="28"/>
                  </a:lnTo>
                  <a:lnTo>
                    <a:pt x="154" y="28"/>
                  </a:lnTo>
                  <a:close/>
                </a:path>
              </a:pathLst>
            </a:custGeom>
            <a:grpFill/>
            <a:ln w="9525">
              <a:noFill/>
              <a:round/>
              <a:headEnd/>
              <a:tailEnd/>
            </a:ln>
          </p:spPr>
          <p:txBody>
            <a:bodyPr/>
            <a:lstStyle/>
            <a:p>
              <a:pPr>
                <a:defRPr/>
              </a:pPr>
              <a:endParaRPr lang="en-US" dirty="0"/>
            </a:p>
          </p:txBody>
        </p:sp>
        <p:sp>
          <p:nvSpPr>
            <p:cNvPr id="2156" name="Freeform 241"/>
            <p:cNvSpPr>
              <a:spLocks/>
            </p:cNvSpPr>
            <p:nvPr/>
          </p:nvSpPr>
          <p:spPr bwMode="auto">
            <a:xfrm>
              <a:off x="2968" y="2506"/>
              <a:ext cx="242" cy="90"/>
            </a:xfrm>
            <a:custGeom>
              <a:avLst/>
              <a:gdLst>
                <a:gd name="T0" fmla="*/ 56 w 242"/>
                <a:gd name="T1" fmla="*/ 0 h 90"/>
                <a:gd name="T2" fmla="*/ 56 w 242"/>
                <a:gd name="T3" fmla="*/ 0 h 90"/>
                <a:gd name="T4" fmla="*/ 74 w 242"/>
                <a:gd name="T5" fmla="*/ 0 h 90"/>
                <a:gd name="T6" fmla="*/ 74 w 242"/>
                <a:gd name="T7" fmla="*/ 0 h 90"/>
                <a:gd name="T8" fmla="*/ 94 w 242"/>
                <a:gd name="T9" fmla="*/ 18 h 90"/>
                <a:gd name="T10" fmla="*/ 94 w 242"/>
                <a:gd name="T11" fmla="*/ 18 h 90"/>
                <a:gd name="T12" fmla="*/ 124 w 242"/>
                <a:gd name="T13" fmla="*/ 18 h 90"/>
                <a:gd name="T14" fmla="*/ 124 w 242"/>
                <a:gd name="T15" fmla="*/ 18 h 90"/>
                <a:gd name="T16" fmla="*/ 134 w 242"/>
                <a:gd name="T17" fmla="*/ 30 h 90"/>
                <a:gd name="T18" fmla="*/ 168 w 242"/>
                <a:gd name="T19" fmla="*/ 46 h 90"/>
                <a:gd name="T20" fmla="*/ 168 w 242"/>
                <a:gd name="T21" fmla="*/ 46 h 90"/>
                <a:gd name="T22" fmla="*/ 188 w 242"/>
                <a:gd name="T23" fmla="*/ 46 h 90"/>
                <a:gd name="T24" fmla="*/ 188 w 242"/>
                <a:gd name="T25" fmla="*/ 46 h 90"/>
                <a:gd name="T26" fmla="*/ 226 w 242"/>
                <a:gd name="T27" fmla="*/ 56 h 90"/>
                <a:gd name="T28" fmla="*/ 226 w 242"/>
                <a:gd name="T29" fmla="*/ 56 h 90"/>
                <a:gd name="T30" fmla="*/ 230 w 242"/>
                <a:gd name="T31" fmla="*/ 54 h 90"/>
                <a:gd name="T32" fmla="*/ 230 w 242"/>
                <a:gd name="T33" fmla="*/ 54 h 90"/>
                <a:gd name="T34" fmla="*/ 234 w 242"/>
                <a:gd name="T35" fmla="*/ 58 h 90"/>
                <a:gd name="T36" fmla="*/ 234 w 242"/>
                <a:gd name="T37" fmla="*/ 58 h 90"/>
                <a:gd name="T38" fmla="*/ 238 w 242"/>
                <a:gd name="T39" fmla="*/ 62 h 90"/>
                <a:gd name="T40" fmla="*/ 238 w 242"/>
                <a:gd name="T41" fmla="*/ 62 h 90"/>
                <a:gd name="T42" fmla="*/ 242 w 242"/>
                <a:gd name="T43" fmla="*/ 90 h 90"/>
                <a:gd name="T44" fmla="*/ 242 w 242"/>
                <a:gd name="T45" fmla="*/ 90 h 90"/>
                <a:gd name="T46" fmla="*/ 202 w 242"/>
                <a:gd name="T47" fmla="*/ 76 h 90"/>
                <a:gd name="T48" fmla="*/ 202 w 242"/>
                <a:gd name="T49" fmla="*/ 76 h 90"/>
                <a:gd name="T50" fmla="*/ 194 w 242"/>
                <a:gd name="T51" fmla="*/ 90 h 90"/>
                <a:gd name="T52" fmla="*/ 194 w 242"/>
                <a:gd name="T53" fmla="*/ 90 h 90"/>
                <a:gd name="T54" fmla="*/ 186 w 242"/>
                <a:gd name="T55" fmla="*/ 84 h 90"/>
                <a:gd name="T56" fmla="*/ 154 w 242"/>
                <a:gd name="T57" fmla="*/ 84 h 90"/>
                <a:gd name="T58" fmla="*/ 154 w 242"/>
                <a:gd name="T59" fmla="*/ 84 h 90"/>
                <a:gd name="T60" fmla="*/ 148 w 242"/>
                <a:gd name="T61" fmla="*/ 88 h 90"/>
                <a:gd name="T62" fmla="*/ 148 w 242"/>
                <a:gd name="T63" fmla="*/ 88 h 90"/>
                <a:gd name="T64" fmla="*/ 136 w 242"/>
                <a:gd name="T65" fmla="*/ 82 h 90"/>
                <a:gd name="T66" fmla="*/ 136 w 242"/>
                <a:gd name="T67" fmla="*/ 82 h 90"/>
                <a:gd name="T68" fmla="*/ 122 w 242"/>
                <a:gd name="T69" fmla="*/ 78 h 90"/>
                <a:gd name="T70" fmla="*/ 122 w 242"/>
                <a:gd name="T71" fmla="*/ 78 h 90"/>
                <a:gd name="T72" fmla="*/ 112 w 242"/>
                <a:gd name="T73" fmla="*/ 68 h 90"/>
                <a:gd name="T74" fmla="*/ 74 w 242"/>
                <a:gd name="T75" fmla="*/ 44 h 90"/>
                <a:gd name="T76" fmla="*/ 74 w 242"/>
                <a:gd name="T77" fmla="*/ 44 h 90"/>
                <a:gd name="T78" fmla="*/ 46 w 242"/>
                <a:gd name="T79" fmla="*/ 62 h 90"/>
                <a:gd name="T80" fmla="*/ 46 w 242"/>
                <a:gd name="T81" fmla="*/ 62 h 90"/>
                <a:gd name="T82" fmla="*/ 38 w 242"/>
                <a:gd name="T83" fmla="*/ 62 h 90"/>
                <a:gd name="T84" fmla="*/ 38 w 242"/>
                <a:gd name="T85" fmla="*/ 62 h 90"/>
                <a:gd name="T86" fmla="*/ 38 w 242"/>
                <a:gd name="T87" fmla="*/ 40 h 90"/>
                <a:gd name="T88" fmla="*/ 38 w 242"/>
                <a:gd name="T89" fmla="*/ 40 h 90"/>
                <a:gd name="T90" fmla="*/ 0 w 242"/>
                <a:gd name="T91" fmla="*/ 22 h 90"/>
                <a:gd name="T92" fmla="*/ 0 w 242"/>
                <a:gd name="T93" fmla="*/ 22 h 90"/>
                <a:gd name="T94" fmla="*/ 6 w 242"/>
                <a:gd name="T95" fmla="*/ 20 h 90"/>
                <a:gd name="T96" fmla="*/ 34 w 242"/>
                <a:gd name="T97" fmla="*/ 6 h 90"/>
                <a:gd name="T98" fmla="*/ 34 w 242"/>
                <a:gd name="T99" fmla="*/ 6 h 90"/>
                <a:gd name="T100" fmla="*/ 42 w 242"/>
                <a:gd name="T101" fmla="*/ 0 h 90"/>
                <a:gd name="T102" fmla="*/ 42 w 242"/>
                <a:gd name="T103" fmla="*/ 0 h 90"/>
                <a:gd name="T104" fmla="*/ 56 w 242"/>
                <a:gd name="T105" fmla="*/ 0 h 90"/>
                <a:gd name="T106" fmla="*/ 56 w 242"/>
                <a:gd name="T107" fmla="*/ 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90"/>
                <a:gd name="T164" fmla="*/ 242 w 24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90">
                  <a:moveTo>
                    <a:pt x="56" y="0"/>
                  </a:moveTo>
                  <a:lnTo>
                    <a:pt x="56" y="0"/>
                  </a:lnTo>
                  <a:lnTo>
                    <a:pt x="74" y="0"/>
                  </a:lnTo>
                  <a:lnTo>
                    <a:pt x="94" y="18"/>
                  </a:lnTo>
                  <a:lnTo>
                    <a:pt x="124" y="18"/>
                  </a:lnTo>
                  <a:lnTo>
                    <a:pt x="134" y="30"/>
                  </a:lnTo>
                  <a:lnTo>
                    <a:pt x="168" y="46"/>
                  </a:lnTo>
                  <a:lnTo>
                    <a:pt x="188" y="46"/>
                  </a:lnTo>
                  <a:lnTo>
                    <a:pt x="226" y="56"/>
                  </a:lnTo>
                  <a:lnTo>
                    <a:pt x="230" y="54"/>
                  </a:lnTo>
                  <a:lnTo>
                    <a:pt x="234" y="58"/>
                  </a:lnTo>
                  <a:lnTo>
                    <a:pt x="238" y="62"/>
                  </a:lnTo>
                  <a:lnTo>
                    <a:pt x="242" y="90"/>
                  </a:lnTo>
                  <a:lnTo>
                    <a:pt x="202" y="76"/>
                  </a:lnTo>
                  <a:lnTo>
                    <a:pt x="194" y="90"/>
                  </a:lnTo>
                  <a:lnTo>
                    <a:pt x="186" y="84"/>
                  </a:lnTo>
                  <a:lnTo>
                    <a:pt x="154" y="84"/>
                  </a:lnTo>
                  <a:lnTo>
                    <a:pt x="148" y="88"/>
                  </a:lnTo>
                  <a:lnTo>
                    <a:pt x="136" y="82"/>
                  </a:lnTo>
                  <a:lnTo>
                    <a:pt x="122" y="78"/>
                  </a:lnTo>
                  <a:lnTo>
                    <a:pt x="112" y="68"/>
                  </a:lnTo>
                  <a:lnTo>
                    <a:pt x="74" y="44"/>
                  </a:lnTo>
                  <a:lnTo>
                    <a:pt x="46" y="62"/>
                  </a:lnTo>
                  <a:lnTo>
                    <a:pt x="38" y="62"/>
                  </a:lnTo>
                  <a:lnTo>
                    <a:pt x="38" y="40"/>
                  </a:lnTo>
                  <a:lnTo>
                    <a:pt x="0" y="22"/>
                  </a:lnTo>
                  <a:lnTo>
                    <a:pt x="6" y="20"/>
                  </a:lnTo>
                  <a:lnTo>
                    <a:pt x="34" y="6"/>
                  </a:lnTo>
                  <a:lnTo>
                    <a:pt x="42" y="0"/>
                  </a:lnTo>
                  <a:lnTo>
                    <a:pt x="56" y="0"/>
                  </a:lnTo>
                  <a:close/>
                </a:path>
              </a:pathLst>
            </a:custGeom>
            <a:grpFill/>
            <a:ln w="9525">
              <a:noFill/>
              <a:round/>
              <a:headEnd/>
              <a:tailEnd/>
            </a:ln>
          </p:spPr>
          <p:txBody>
            <a:bodyPr/>
            <a:lstStyle/>
            <a:p>
              <a:pPr>
                <a:defRPr/>
              </a:pPr>
              <a:endParaRPr lang="en-US" dirty="0"/>
            </a:p>
          </p:txBody>
        </p:sp>
      </p:grpSp>
      <p:sp>
        <p:nvSpPr>
          <p:cNvPr id="2142" name="Text Box 243"/>
          <p:cNvSpPr txBox="1">
            <a:spLocks noChangeArrowheads="1"/>
          </p:cNvSpPr>
          <p:nvPr/>
        </p:nvSpPr>
        <p:spPr bwMode="auto">
          <a:xfrm>
            <a:off x="1143000" y="4343400"/>
            <a:ext cx="457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MP</a:t>
            </a:r>
          </a:p>
        </p:txBody>
      </p:sp>
      <p:sp>
        <p:nvSpPr>
          <p:cNvPr id="2143" name="Text Box 244"/>
          <p:cNvSpPr txBox="1">
            <a:spLocks noChangeArrowheads="1"/>
          </p:cNvSpPr>
          <p:nvPr/>
        </p:nvSpPr>
        <p:spPr bwMode="auto">
          <a:xfrm>
            <a:off x="410354" y="115461"/>
            <a:ext cx="83899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algn="ctr" eaLnBrk="1" hangingPunct="1">
              <a:spcBef>
                <a:spcPts val="0"/>
              </a:spcBef>
            </a:pPr>
            <a:r>
              <a:rPr lang="en-US" sz="2000" b="1" dirty="0" smtClean="0">
                <a:solidFill>
                  <a:schemeClr val="tx2"/>
                </a:solidFill>
              </a:rPr>
              <a:t>States including </a:t>
            </a:r>
            <a:r>
              <a:rPr lang="en-US" sz="2000" b="1" dirty="0">
                <a:solidFill>
                  <a:schemeClr val="tx2"/>
                </a:solidFill>
              </a:rPr>
              <a:t>their fiscal systems in their SSIP improvement </a:t>
            </a:r>
            <a:r>
              <a:rPr lang="en-US" sz="2000" b="1" dirty="0" smtClean="0">
                <a:solidFill>
                  <a:schemeClr val="tx2"/>
                </a:solidFill>
              </a:rPr>
              <a:t>strategies for Part C</a:t>
            </a:r>
            <a:br>
              <a:rPr lang="en-US" sz="2000" b="1" dirty="0" smtClean="0">
                <a:solidFill>
                  <a:schemeClr val="tx2"/>
                </a:solidFill>
              </a:rPr>
            </a:br>
            <a:r>
              <a:rPr lang="en-US" sz="1200" b="1" dirty="0" smtClean="0">
                <a:solidFill>
                  <a:schemeClr val="tx2"/>
                </a:solidFill>
              </a:rPr>
              <a:t>FFY 2013 (2013-2014)</a:t>
            </a:r>
            <a:endParaRPr lang="en-US" sz="1100" dirty="0">
              <a:solidFill>
                <a:schemeClr val="tx2"/>
              </a:solidFill>
            </a:endParaRPr>
          </a:p>
        </p:txBody>
      </p:sp>
      <p:sp>
        <p:nvSpPr>
          <p:cNvPr id="2144" name="Text Box 246"/>
          <p:cNvSpPr txBox="1">
            <a:spLocks noChangeArrowheads="1"/>
          </p:cNvSpPr>
          <p:nvPr/>
        </p:nvSpPr>
        <p:spPr bwMode="auto">
          <a:xfrm>
            <a:off x="4003675" y="5426075"/>
            <a:ext cx="3083469"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1400" b="1" dirty="0"/>
              <a:t>Legend:</a:t>
            </a:r>
          </a:p>
          <a:p>
            <a:pPr eaLnBrk="1" hangingPunct="1">
              <a:buClr>
                <a:srgbClr val="008000"/>
              </a:buClr>
              <a:buSzPct val="150000"/>
              <a:buFont typeface="Wingdings" pitchFamily="2" charset="2"/>
              <a:buChar char="n"/>
            </a:pPr>
            <a:r>
              <a:rPr lang="en-US" sz="1400" dirty="0" smtClean="0"/>
              <a:t>Included fiscal systems</a:t>
            </a:r>
            <a:endParaRPr lang="en-US" sz="1400" dirty="0"/>
          </a:p>
          <a:p>
            <a:pPr eaLnBrk="1" hangingPunct="1">
              <a:buClr>
                <a:schemeClr val="accent1"/>
              </a:buClr>
              <a:buSzPct val="150000"/>
              <a:buFont typeface="Wingdings" pitchFamily="2" charset="2"/>
              <a:buChar char="n"/>
            </a:pPr>
            <a:r>
              <a:rPr lang="en-US" sz="1400" dirty="0" smtClean="0"/>
              <a:t>Did not include fiscal systems</a:t>
            </a:r>
            <a:endParaRPr lang="en-US" sz="1400" dirty="0"/>
          </a:p>
        </p:txBody>
      </p:sp>
      <p:sp>
        <p:nvSpPr>
          <p:cNvPr id="2145" name="Line 251"/>
          <p:cNvSpPr>
            <a:spLocks noChangeShapeType="1"/>
          </p:cNvSpPr>
          <p:nvPr/>
        </p:nvSpPr>
        <p:spPr bwMode="auto">
          <a:xfrm>
            <a:off x="533400" y="32766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6" name="Line 252"/>
          <p:cNvSpPr>
            <a:spLocks noChangeShapeType="1"/>
          </p:cNvSpPr>
          <p:nvPr/>
        </p:nvSpPr>
        <p:spPr bwMode="auto">
          <a:xfrm>
            <a:off x="533400" y="61722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7" name="Line 253"/>
          <p:cNvSpPr>
            <a:spLocks noChangeShapeType="1"/>
          </p:cNvSpPr>
          <p:nvPr/>
        </p:nvSpPr>
        <p:spPr bwMode="auto">
          <a:xfrm>
            <a:off x="533400" y="3276600"/>
            <a:ext cx="32004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8" name="Freeform 255"/>
          <p:cNvSpPr>
            <a:spLocks/>
          </p:cNvSpPr>
          <p:nvPr/>
        </p:nvSpPr>
        <p:spPr bwMode="auto">
          <a:xfrm>
            <a:off x="7135813" y="2749550"/>
            <a:ext cx="122237" cy="152400"/>
          </a:xfrm>
          <a:custGeom>
            <a:avLst/>
            <a:gdLst>
              <a:gd name="T0" fmla="*/ 2147483647 w 818"/>
              <a:gd name="T1" fmla="*/ 0 h 1012"/>
              <a:gd name="T2" fmla="*/ 2147483647 w 818"/>
              <a:gd name="T3" fmla="*/ 0 h 1012"/>
              <a:gd name="T4" fmla="*/ 2147483647 w 818"/>
              <a:gd name="T5" fmla="*/ 2147483647 h 1012"/>
              <a:gd name="T6" fmla="*/ 2147483647 w 818"/>
              <a:gd name="T7" fmla="*/ 2147483647 h 1012"/>
              <a:gd name="T8" fmla="*/ 2147483647 w 818"/>
              <a:gd name="T9" fmla="*/ 2147483647 h 1012"/>
              <a:gd name="T10" fmla="*/ 2147483647 w 818"/>
              <a:gd name="T11" fmla="*/ 2147483647 h 1012"/>
              <a:gd name="T12" fmla="*/ 2147483647 w 818"/>
              <a:gd name="T13" fmla="*/ 2147483647 h 1012"/>
              <a:gd name="T14" fmla="*/ 2147483647 w 818"/>
              <a:gd name="T15" fmla="*/ 2147483647 h 1012"/>
              <a:gd name="T16" fmla="*/ 2147483647 w 818"/>
              <a:gd name="T17" fmla="*/ 2147483647 h 1012"/>
              <a:gd name="T18" fmla="*/ 2147483647 w 818"/>
              <a:gd name="T19" fmla="*/ 2147483647 h 1012"/>
              <a:gd name="T20" fmla="*/ 2147483647 w 818"/>
              <a:gd name="T21" fmla="*/ 2147483647 h 1012"/>
              <a:gd name="T22" fmla="*/ 2147483647 w 818"/>
              <a:gd name="T23" fmla="*/ 2147483647 h 1012"/>
              <a:gd name="T24" fmla="*/ 2147483647 w 818"/>
              <a:gd name="T25" fmla="*/ 2147483647 h 1012"/>
              <a:gd name="T26" fmla="*/ 2147483647 w 818"/>
              <a:gd name="T27" fmla="*/ 2147483647 h 1012"/>
              <a:gd name="T28" fmla="*/ 2147483647 w 818"/>
              <a:gd name="T29" fmla="*/ 2147483647 h 1012"/>
              <a:gd name="T30" fmla="*/ 2147483647 w 818"/>
              <a:gd name="T31" fmla="*/ 2147483647 h 1012"/>
              <a:gd name="T32" fmla="*/ 2147483647 w 818"/>
              <a:gd name="T33" fmla="*/ 2147483647 h 1012"/>
              <a:gd name="T34" fmla="*/ 2147483647 w 818"/>
              <a:gd name="T35" fmla="*/ 2147483647 h 1012"/>
              <a:gd name="T36" fmla="*/ 2147483647 w 818"/>
              <a:gd name="T37" fmla="*/ 2147483647 h 1012"/>
              <a:gd name="T38" fmla="*/ 2147483647 w 818"/>
              <a:gd name="T39" fmla="*/ 2147483647 h 1012"/>
              <a:gd name="T40" fmla="*/ 2147483647 w 818"/>
              <a:gd name="T41" fmla="*/ 2147483647 h 1012"/>
              <a:gd name="T42" fmla="*/ 2147483647 w 818"/>
              <a:gd name="T43" fmla="*/ 2147483647 h 1012"/>
              <a:gd name="T44" fmla="*/ 2147483647 w 818"/>
              <a:gd name="T45" fmla="*/ 2147483647 h 1012"/>
              <a:gd name="T46" fmla="*/ 2147483647 w 818"/>
              <a:gd name="T47" fmla="*/ 2147483647 h 1012"/>
              <a:gd name="T48" fmla="*/ 2147483647 w 818"/>
              <a:gd name="T49" fmla="*/ 2147483647 h 1012"/>
              <a:gd name="T50" fmla="*/ 2147483647 w 818"/>
              <a:gd name="T51" fmla="*/ 2147483647 h 1012"/>
              <a:gd name="T52" fmla="*/ 2147483647 w 818"/>
              <a:gd name="T53" fmla="*/ 2147483647 h 1012"/>
              <a:gd name="T54" fmla="*/ 2147483647 w 818"/>
              <a:gd name="T55" fmla="*/ 2147483647 h 1012"/>
              <a:gd name="T56" fmla="*/ 2147483647 w 818"/>
              <a:gd name="T57" fmla="*/ 2147483647 h 1012"/>
              <a:gd name="T58" fmla="*/ 2147483647 w 818"/>
              <a:gd name="T59" fmla="*/ 2147483647 h 1012"/>
              <a:gd name="T60" fmla="*/ 2147483647 w 818"/>
              <a:gd name="T61" fmla="*/ 2147483647 h 1012"/>
              <a:gd name="T62" fmla="*/ 2147483647 w 818"/>
              <a:gd name="T63" fmla="*/ 2147483647 h 1012"/>
              <a:gd name="T64" fmla="*/ 2147483647 w 818"/>
              <a:gd name="T65" fmla="*/ 2147483647 h 1012"/>
              <a:gd name="T66" fmla="*/ 2147483647 w 818"/>
              <a:gd name="T67" fmla="*/ 2147483647 h 1012"/>
              <a:gd name="T68" fmla="*/ 2147483647 w 818"/>
              <a:gd name="T69" fmla="*/ 2147483647 h 1012"/>
              <a:gd name="T70" fmla="*/ 2147483647 w 818"/>
              <a:gd name="T71" fmla="*/ 2147483647 h 1012"/>
              <a:gd name="T72" fmla="*/ 2147483647 w 818"/>
              <a:gd name="T73" fmla="*/ 2147483647 h 1012"/>
              <a:gd name="T74" fmla="*/ 2147483647 w 818"/>
              <a:gd name="T75" fmla="*/ 2147483647 h 1012"/>
              <a:gd name="T76" fmla="*/ 2147483647 w 818"/>
              <a:gd name="T77" fmla="*/ 2147483647 h 1012"/>
              <a:gd name="T78" fmla="*/ 2147483647 w 818"/>
              <a:gd name="T79" fmla="*/ 2147483647 h 1012"/>
              <a:gd name="T80" fmla="*/ 2147483647 w 818"/>
              <a:gd name="T81" fmla="*/ 2147483647 h 1012"/>
              <a:gd name="T82" fmla="*/ 2147483647 w 818"/>
              <a:gd name="T83" fmla="*/ 2147483647 h 1012"/>
              <a:gd name="T84" fmla="*/ 2147483647 w 818"/>
              <a:gd name="T85" fmla="*/ 2147483647 h 1012"/>
              <a:gd name="T86" fmla="*/ 2147483647 w 818"/>
              <a:gd name="T87" fmla="*/ 2147483647 h 1012"/>
              <a:gd name="T88" fmla="*/ 2147483647 w 818"/>
              <a:gd name="T89" fmla="*/ 2147483647 h 1012"/>
              <a:gd name="T90" fmla="*/ 2147483647 w 818"/>
              <a:gd name="T91" fmla="*/ 2147483647 h 1012"/>
              <a:gd name="T92" fmla="*/ 2147483647 w 818"/>
              <a:gd name="T93" fmla="*/ 2147483647 h 1012"/>
              <a:gd name="T94" fmla="*/ 2147483647 w 818"/>
              <a:gd name="T95" fmla="*/ 2147483647 h 1012"/>
              <a:gd name="T96" fmla="*/ 2147483647 w 818"/>
              <a:gd name="T97" fmla="*/ 2147483647 h 1012"/>
              <a:gd name="T98" fmla="*/ 2147483647 w 818"/>
              <a:gd name="T99" fmla="*/ 2147483647 h 1012"/>
              <a:gd name="T100" fmla="*/ 2147483647 w 818"/>
              <a:gd name="T101" fmla="*/ 2147483647 h 1012"/>
              <a:gd name="T102" fmla="*/ 0 w 818"/>
              <a:gd name="T103" fmla="*/ 2147483647 h 1012"/>
              <a:gd name="T104" fmla="*/ 0 w 818"/>
              <a:gd name="T105" fmla="*/ 2147483647 h 1012"/>
              <a:gd name="T106" fmla="*/ 2147483647 w 818"/>
              <a:gd name="T107" fmla="*/ 0 h 1012"/>
              <a:gd name="T108" fmla="*/ 2147483647 w 818"/>
              <a:gd name="T109" fmla="*/ 0 h 10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8"/>
              <a:gd name="T166" fmla="*/ 0 h 1012"/>
              <a:gd name="T167" fmla="*/ 818 w 818"/>
              <a:gd name="T168" fmla="*/ 1012 h 10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8" h="1012">
                <a:moveTo>
                  <a:pt x="300" y="0"/>
                </a:moveTo>
                <a:lnTo>
                  <a:pt x="300" y="0"/>
                </a:lnTo>
                <a:lnTo>
                  <a:pt x="818" y="514"/>
                </a:lnTo>
                <a:lnTo>
                  <a:pt x="312" y="1012"/>
                </a:lnTo>
                <a:lnTo>
                  <a:pt x="314" y="972"/>
                </a:lnTo>
                <a:lnTo>
                  <a:pt x="328" y="938"/>
                </a:lnTo>
                <a:lnTo>
                  <a:pt x="308" y="894"/>
                </a:lnTo>
                <a:lnTo>
                  <a:pt x="320" y="822"/>
                </a:lnTo>
                <a:lnTo>
                  <a:pt x="300" y="822"/>
                </a:lnTo>
                <a:lnTo>
                  <a:pt x="292" y="788"/>
                </a:lnTo>
                <a:lnTo>
                  <a:pt x="316" y="786"/>
                </a:lnTo>
                <a:lnTo>
                  <a:pt x="342" y="764"/>
                </a:lnTo>
                <a:lnTo>
                  <a:pt x="336" y="692"/>
                </a:lnTo>
                <a:lnTo>
                  <a:pt x="312" y="666"/>
                </a:lnTo>
                <a:lnTo>
                  <a:pt x="308" y="630"/>
                </a:lnTo>
                <a:lnTo>
                  <a:pt x="294" y="606"/>
                </a:lnTo>
                <a:lnTo>
                  <a:pt x="272" y="608"/>
                </a:lnTo>
                <a:lnTo>
                  <a:pt x="264" y="588"/>
                </a:lnTo>
                <a:lnTo>
                  <a:pt x="230" y="568"/>
                </a:lnTo>
                <a:lnTo>
                  <a:pt x="222" y="526"/>
                </a:lnTo>
                <a:lnTo>
                  <a:pt x="190" y="464"/>
                </a:lnTo>
                <a:lnTo>
                  <a:pt x="168" y="464"/>
                </a:lnTo>
                <a:lnTo>
                  <a:pt x="156" y="452"/>
                </a:lnTo>
                <a:lnTo>
                  <a:pt x="110" y="450"/>
                </a:lnTo>
                <a:lnTo>
                  <a:pt x="68" y="418"/>
                </a:lnTo>
                <a:lnTo>
                  <a:pt x="58" y="380"/>
                </a:lnTo>
                <a:lnTo>
                  <a:pt x="56" y="378"/>
                </a:lnTo>
                <a:lnTo>
                  <a:pt x="30" y="358"/>
                </a:lnTo>
                <a:lnTo>
                  <a:pt x="18" y="352"/>
                </a:lnTo>
                <a:lnTo>
                  <a:pt x="10" y="336"/>
                </a:lnTo>
                <a:lnTo>
                  <a:pt x="0" y="308"/>
                </a:lnTo>
                <a:lnTo>
                  <a:pt x="300" y="0"/>
                </a:lnTo>
                <a:close/>
              </a:path>
            </a:pathLst>
          </a:custGeom>
          <a:solidFill>
            <a:schemeClr val="accent1"/>
          </a:solidFill>
          <a:ln w="9525">
            <a:solidFill>
              <a:schemeClr val="tx1"/>
            </a:solidFill>
            <a:round/>
            <a:headEnd/>
            <a:tailEnd/>
          </a:ln>
        </p:spPr>
        <p:txBody>
          <a:bodyPr/>
          <a:lstStyle/>
          <a:p>
            <a:endParaRPr lang="en-US" dirty="0"/>
          </a:p>
        </p:txBody>
      </p:sp>
      <p:sp>
        <p:nvSpPr>
          <p:cNvPr id="20" name="TextBox 19"/>
          <p:cNvSpPr txBox="1">
            <a:spLocks noChangeArrowheads="1"/>
          </p:cNvSpPr>
          <p:nvPr/>
        </p:nvSpPr>
        <p:spPr bwMode="auto">
          <a:xfrm>
            <a:off x="7966075" y="5357813"/>
            <a:ext cx="33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VI</a:t>
            </a:r>
          </a:p>
        </p:txBody>
      </p:sp>
      <p:sp>
        <p:nvSpPr>
          <p:cNvPr id="21" name="TextBox 20"/>
          <p:cNvSpPr txBox="1">
            <a:spLocks noChangeArrowheads="1"/>
          </p:cNvSpPr>
          <p:nvPr/>
        </p:nvSpPr>
        <p:spPr bwMode="auto">
          <a:xfrm>
            <a:off x="7258050" y="5521325"/>
            <a:ext cx="42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PR</a:t>
            </a:r>
          </a:p>
        </p:txBody>
      </p:sp>
      <p:sp>
        <p:nvSpPr>
          <p:cNvPr id="23" name="Rectangle 22"/>
          <p:cNvSpPr/>
          <p:nvPr/>
        </p:nvSpPr>
        <p:spPr>
          <a:xfrm>
            <a:off x="4010025" y="6215003"/>
            <a:ext cx="4572000" cy="461665"/>
          </a:xfrm>
          <a:prstGeom prst="rect">
            <a:avLst/>
          </a:prstGeom>
        </p:spPr>
        <p:txBody>
          <a:bodyPr>
            <a:spAutoFit/>
          </a:bodyPr>
          <a:lstStyle/>
          <a:p>
            <a:r>
              <a:rPr lang="en-US" sz="1200" dirty="0"/>
              <a:t>Note: </a:t>
            </a:r>
            <a:r>
              <a:rPr lang="en-US" sz="1200" dirty="0" smtClean="0"/>
              <a:t>Strategies </a:t>
            </a:r>
            <a:r>
              <a:rPr lang="en-US" sz="1200" dirty="0"/>
              <a:t>included improved fiscal planning; changes in funds procurement; and improved resource allocation, use of funds</a:t>
            </a:r>
          </a:p>
        </p:txBody>
      </p:sp>
      <p:sp>
        <p:nvSpPr>
          <p:cNvPr id="25" name="Slide Number Placeholder 24"/>
          <p:cNvSpPr>
            <a:spLocks noGrp="1"/>
          </p:cNvSpPr>
          <p:nvPr>
            <p:ph type="sldNum" sz="quarter" idx="12"/>
          </p:nvPr>
        </p:nvSpPr>
        <p:spPr/>
        <p:txBody>
          <a:bodyPr/>
          <a:lstStyle/>
          <a:p>
            <a:fld id="{F171E5A8-1226-4268-A028-C9677E48EEC1}" type="slidenum">
              <a:rPr lang="en-US" smtClean="0"/>
              <a:t>23</a:t>
            </a:fld>
            <a:endParaRPr lang="en-US" dirty="0"/>
          </a:p>
        </p:txBody>
      </p:sp>
    </p:spTree>
    <p:extLst>
      <p:ext uri="{BB962C8B-B14F-4D97-AF65-F5344CB8AC3E}">
        <p14:creationId xmlns:p14="http://schemas.microsoft.com/office/powerpoint/2010/main" val="1418695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tx2"/>
                </a:solidFill>
              </a:rPr>
              <a:t>Focus of Improvement Strategies Related to Professional Development Systems (N=54)</a:t>
            </a:r>
            <a:endParaRPr lang="en-US" sz="3600" b="1" dirty="0">
              <a:solidFill>
                <a:schemeClr val="tx2"/>
              </a:solidFill>
            </a:endParaRPr>
          </a:p>
        </p:txBody>
      </p:sp>
      <p:graphicFrame>
        <p:nvGraphicFramePr>
          <p:cNvPr id="5" name="Chart 4"/>
          <p:cNvGraphicFramePr/>
          <p:nvPr>
            <p:extLst>
              <p:ext uri="{D42A27DB-BD31-4B8C-83A1-F6EECF244321}">
                <p14:modId xmlns:p14="http://schemas.microsoft.com/office/powerpoint/2010/main" val="901136991"/>
              </p:ext>
            </p:extLst>
          </p:nvPr>
        </p:nvGraphicFramePr>
        <p:xfrm>
          <a:off x="16329" y="381000"/>
          <a:ext cx="92964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24</a:t>
            </a:fld>
            <a:endParaRPr lang="en-US" dirty="0"/>
          </a:p>
        </p:txBody>
      </p:sp>
    </p:spTree>
    <p:extLst>
      <p:ext uri="{BB962C8B-B14F-4D97-AF65-F5344CB8AC3E}">
        <p14:creationId xmlns:p14="http://schemas.microsoft.com/office/powerpoint/2010/main" val="240982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Strategies Incorporating Models of Evidence-based Practices (N=56)</a:t>
            </a:r>
            <a:endParaRPr lang="en-US" b="1" dirty="0">
              <a:solidFill>
                <a:schemeClr val="tx2"/>
              </a:solidFill>
            </a:endParaRPr>
          </a:p>
        </p:txBody>
      </p:sp>
      <p:graphicFrame>
        <p:nvGraphicFramePr>
          <p:cNvPr id="4" name="Chart 3"/>
          <p:cNvGraphicFramePr/>
          <p:nvPr>
            <p:extLst>
              <p:ext uri="{D42A27DB-BD31-4B8C-83A1-F6EECF244321}">
                <p14:modId xmlns:p14="http://schemas.microsoft.com/office/powerpoint/2010/main" val="1569667548"/>
              </p:ext>
            </p:extLst>
          </p:nvPr>
        </p:nvGraphicFramePr>
        <p:xfrm>
          <a:off x="304800" y="914400"/>
          <a:ext cx="8610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25</a:t>
            </a:fld>
            <a:endParaRPr lang="en-US" dirty="0"/>
          </a:p>
        </p:txBody>
      </p:sp>
    </p:spTree>
    <p:extLst>
      <p:ext uri="{BB962C8B-B14F-4D97-AF65-F5344CB8AC3E}">
        <p14:creationId xmlns:p14="http://schemas.microsoft.com/office/powerpoint/2010/main" val="294522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Strategies for Improving Data Quality (N=48)</a:t>
            </a:r>
            <a:endParaRPr lang="en-US" b="1" dirty="0">
              <a:solidFill>
                <a:schemeClr val="tx2"/>
              </a:solidFill>
            </a:endParaRPr>
          </a:p>
        </p:txBody>
      </p:sp>
      <p:graphicFrame>
        <p:nvGraphicFramePr>
          <p:cNvPr id="4" name="Chart 3"/>
          <p:cNvGraphicFramePr/>
          <p:nvPr>
            <p:extLst>
              <p:ext uri="{D42A27DB-BD31-4B8C-83A1-F6EECF244321}">
                <p14:modId xmlns:p14="http://schemas.microsoft.com/office/powerpoint/2010/main" val="1465407825"/>
              </p:ext>
            </p:extLst>
          </p:nvPr>
        </p:nvGraphicFramePr>
        <p:xfrm>
          <a:off x="152400" y="990600"/>
          <a:ext cx="84582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26</a:t>
            </a:fld>
            <a:endParaRPr lang="en-US" dirty="0"/>
          </a:p>
        </p:txBody>
      </p:sp>
    </p:spTree>
    <p:extLst>
      <p:ext uri="{BB962C8B-B14F-4D97-AF65-F5344CB8AC3E}">
        <p14:creationId xmlns:p14="http://schemas.microsoft.com/office/powerpoint/2010/main" val="130398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Poll 4</a:t>
            </a:r>
            <a:endParaRPr lang="en-US" b="1" dirty="0"/>
          </a:p>
        </p:txBody>
      </p:sp>
      <p:sp>
        <p:nvSpPr>
          <p:cNvPr id="4" name="Slide Number Placeholder 3"/>
          <p:cNvSpPr>
            <a:spLocks noGrp="1"/>
          </p:cNvSpPr>
          <p:nvPr>
            <p:ph type="sldNum" sz="quarter" idx="12"/>
          </p:nvPr>
        </p:nvSpPr>
        <p:spPr/>
        <p:txBody>
          <a:bodyPr/>
          <a:lstStyle/>
          <a:p>
            <a:fld id="{F171E5A8-1226-4268-A028-C9677E48EEC1}" type="slidenum">
              <a:rPr lang="en-US" smtClean="0"/>
              <a:t>27</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653382"/>
            <a:ext cx="4648200"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67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3300"/>
                </a:solidFill>
              </a:rPr>
              <a:t>Component 5:  Theory of Action</a:t>
            </a:r>
            <a:endParaRPr lang="en-US" b="1" dirty="0">
              <a:solidFill>
                <a:srgbClr val="FF3300"/>
              </a:solidFill>
            </a:endParaRPr>
          </a:p>
        </p:txBody>
      </p:sp>
      <p:sp>
        <p:nvSpPr>
          <p:cNvPr id="3" name="Content Placeholder 2"/>
          <p:cNvSpPr>
            <a:spLocks noGrp="1"/>
          </p:cNvSpPr>
          <p:nvPr>
            <p:ph idx="1"/>
          </p:nvPr>
        </p:nvSpPr>
        <p:spPr/>
        <p:txBody>
          <a:bodyPr/>
          <a:lstStyle/>
          <a:p>
            <a:r>
              <a:rPr lang="en-US" sz="3000" dirty="0"/>
              <a:t>States were required to develop a graphic illustration (a Theory of Action) to show the rationale of how implementing their coherent set of improvement strategies will increase the State’s capacity to lead meaningful change </a:t>
            </a:r>
            <a:r>
              <a:rPr lang="en-US" sz="3000" dirty="0" smtClean="0"/>
              <a:t>at the local level </a:t>
            </a:r>
            <a:r>
              <a:rPr lang="en-US" sz="3000" dirty="0"/>
              <a:t>and ultimately achieve improvement in the SIMR</a:t>
            </a:r>
            <a:r>
              <a:rPr lang="en-US" dirty="0"/>
              <a:t>.</a:t>
            </a:r>
          </a:p>
          <a:p>
            <a:endParaRPr lang="en-US" dirty="0"/>
          </a:p>
        </p:txBody>
      </p:sp>
      <p:sp>
        <p:nvSpPr>
          <p:cNvPr id="4" name="Slide Number Placeholder 3"/>
          <p:cNvSpPr>
            <a:spLocks noGrp="1"/>
          </p:cNvSpPr>
          <p:nvPr>
            <p:ph type="sldNum" sz="quarter" idx="12"/>
          </p:nvPr>
        </p:nvSpPr>
        <p:spPr/>
        <p:txBody>
          <a:bodyPr/>
          <a:lstStyle/>
          <a:p>
            <a:fld id="{F171E5A8-1226-4268-A028-C9677E48EEC1}" type="slidenum">
              <a:rPr lang="en-US" smtClean="0"/>
              <a:t>28</a:t>
            </a:fld>
            <a:endParaRPr lang="en-US" dirty="0"/>
          </a:p>
        </p:txBody>
      </p:sp>
    </p:spTree>
    <p:extLst>
      <p:ext uri="{BB962C8B-B14F-4D97-AF65-F5344CB8AC3E}">
        <p14:creationId xmlns:p14="http://schemas.microsoft.com/office/powerpoint/2010/main" val="1719316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3300"/>
                </a:solidFill>
              </a:rPr>
              <a:t>Levels of Strategies in Theory of Action (N=56)</a:t>
            </a:r>
            <a:endParaRPr lang="en-US" b="1" dirty="0">
              <a:solidFill>
                <a:srgbClr val="FF3300"/>
              </a:solidFill>
            </a:endParaRPr>
          </a:p>
        </p:txBody>
      </p:sp>
      <p:graphicFrame>
        <p:nvGraphicFramePr>
          <p:cNvPr id="4" name="Chart 3"/>
          <p:cNvGraphicFramePr/>
          <p:nvPr>
            <p:extLst>
              <p:ext uri="{D42A27DB-BD31-4B8C-83A1-F6EECF244321}">
                <p14:modId xmlns:p14="http://schemas.microsoft.com/office/powerpoint/2010/main" val="2472022627"/>
              </p:ext>
            </p:extLst>
          </p:nvPr>
        </p:nvGraphicFramePr>
        <p:xfrm>
          <a:off x="228600" y="838200"/>
          <a:ext cx="8762999"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29</a:t>
            </a:fld>
            <a:endParaRPr lang="en-US" dirty="0"/>
          </a:p>
        </p:txBody>
      </p:sp>
    </p:spTree>
    <p:extLst>
      <p:ext uri="{BB962C8B-B14F-4D97-AF65-F5344CB8AC3E}">
        <p14:creationId xmlns:p14="http://schemas.microsoft.com/office/powerpoint/2010/main" val="309579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SSIP Content Analysis Process</a:t>
            </a:r>
            <a:endParaRPr lang="en-US" b="1" dirty="0">
              <a:solidFill>
                <a:srgbClr val="000099"/>
              </a:solidFill>
            </a:endParaRPr>
          </a:p>
        </p:txBody>
      </p:sp>
      <p:sp>
        <p:nvSpPr>
          <p:cNvPr id="3" name="Content Placeholder 2"/>
          <p:cNvSpPr>
            <a:spLocks noGrp="1"/>
          </p:cNvSpPr>
          <p:nvPr>
            <p:ph idx="1"/>
          </p:nvPr>
        </p:nvSpPr>
        <p:spPr>
          <a:xfrm>
            <a:off x="457200" y="1219200"/>
            <a:ext cx="8229600" cy="4906963"/>
          </a:xfrm>
        </p:spPr>
        <p:txBody>
          <a:bodyPr/>
          <a:lstStyle/>
          <a:p>
            <a:r>
              <a:rPr lang="en-US" dirty="0" smtClean="0"/>
              <a:t>Method 1 (40 states)</a:t>
            </a:r>
          </a:p>
          <a:p>
            <a:pPr lvl="1"/>
            <a:r>
              <a:rPr lang="en-US" sz="3200" dirty="0" smtClean="0"/>
              <a:t>Each state Part C SSIP reviewed by components by a Component Reviewer (for components 1 through 4)</a:t>
            </a:r>
          </a:p>
          <a:p>
            <a:pPr lvl="1"/>
            <a:r>
              <a:rPr lang="en-US" sz="3200" dirty="0" smtClean="0"/>
              <a:t>Checked by a second component reviewer</a:t>
            </a:r>
          </a:p>
          <a:p>
            <a:pPr lvl="1"/>
            <a:r>
              <a:rPr lang="en-US" sz="3200" dirty="0" smtClean="0"/>
              <a:t>Discrepancies checked and codes verified by a third component reviewer</a:t>
            </a:r>
          </a:p>
          <a:p>
            <a:pPr lvl="1"/>
            <a:r>
              <a:rPr lang="en-US" sz="3200" dirty="0" smtClean="0"/>
              <a:t>Component coding verified by an overall reviewer (who read the entire state SSIP) </a:t>
            </a:r>
          </a:p>
          <a:p>
            <a:pPr lvl="1"/>
            <a:endParaRPr lang="en-US" dirty="0" smtClean="0">
              <a:solidFill>
                <a:schemeClr val="accent1">
                  <a:lumMod val="50000"/>
                </a:schemeClr>
              </a:solidFill>
            </a:endParaRPr>
          </a:p>
          <a:p>
            <a:pPr lvl="1"/>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F171E5A8-1226-4268-A028-C9677E48EEC1}" type="slidenum">
              <a:rPr lang="en-US" smtClean="0"/>
              <a:t>3</a:t>
            </a:fld>
            <a:endParaRPr lang="en-US" dirty="0"/>
          </a:p>
        </p:txBody>
      </p:sp>
    </p:spTree>
    <p:extLst>
      <p:ext uri="{BB962C8B-B14F-4D97-AF65-F5344CB8AC3E}">
        <p14:creationId xmlns:p14="http://schemas.microsoft.com/office/powerpoint/2010/main" val="2282901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3300"/>
                </a:solidFill>
              </a:rPr>
              <a:t>Theory of Action Format</a:t>
            </a:r>
            <a:endParaRPr lang="en-US" b="1" dirty="0">
              <a:solidFill>
                <a:srgbClr val="FF3300"/>
              </a:solidFill>
            </a:endParaRP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273" t="12907" r="19695" b="5437"/>
          <a:stretch/>
        </p:blipFill>
        <p:spPr bwMode="auto">
          <a:xfrm>
            <a:off x="1357038" y="1447800"/>
            <a:ext cx="6415362" cy="4991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Slide Number Placeholder 2"/>
          <p:cNvSpPr>
            <a:spLocks noGrp="1"/>
          </p:cNvSpPr>
          <p:nvPr>
            <p:ph type="sldNum" sz="quarter" idx="12"/>
          </p:nvPr>
        </p:nvSpPr>
        <p:spPr/>
        <p:txBody>
          <a:bodyPr/>
          <a:lstStyle/>
          <a:p>
            <a:fld id="{F171E5A8-1226-4268-A028-C9677E48EEC1}" type="slidenum">
              <a:rPr lang="en-US" smtClean="0"/>
              <a:t>30</a:t>
            </a:fld>
            <a:endParaRPr lang="en-US" dirty="0"/>
          </a:p>
        </p:txBody>
      </p:sp>
    </p:spTree>
    <p:extLst>
      <p:ext uri="{BB962C8B-B14F-4D97-AF65-F5344CB8AC3E}">
        <p14:creationId xmlns:p14="http://schemas.microsoft.com/office/powerpoint/2010/main" val="59709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3300"/>
                </a:solidFill>
              </a:rPr>
              <a:t>Stakeholder Involvement in Phase I</a:t>
            </a:r>
            <a:endParaRPr lang="en-US" b="1" dirty="0">
              <a:solidFill>
                <a:srgbClr val="663300"/>
              </a:solidFill>
            </a:endParaRPr>
          </a:p>
        </p:txBody>
      </p:sp>
      <p:sp>
        <p:nvSpPr>
          <p:cNvPr id="3" name="Content Placeholder 2"/>
          <p:cNvSpPr>
            <a:spLocks noGrp="1"/>
          </p:cNvSpPr>
          <p:nvPr>
            <p:ph idx="1"/>
          </p:nvPr>
        </p:nvSpPr>
        <p:spPr>
          <a:xfrm>
            <a:off x="4187539" y="1634330"/>
            <a:ext cx="4800600" cy="4525963"/>
          </a:xfrm>
        </p:spPr>
        <p:txBody>
          <a:bodyPr>
            <a:normAutofit/>
          </a:bodyPr>
          <a:lstStyle/>
          <a:p>
            <a:pPr marL="0" indent="0">
              <a:buNone/>
            </a:pPr>
            <a:r>
              <a:rPr lang="en-US" sz="4000" dirty="0" smtClean="0"/>
              <a:t>Stakeholders are </a:t>
            </a:r>
            <a:r>
              <a:rPr lang="en-US" sz="4000" dirty="0"/>
              <a:t>critical participants in improving results for infants and toddlers with disabilities and their </a:t>
            </a:r>
            <a:r>
              <a:rPr lang="en-US" sz="4000" dirty="0" smtClean="0"/>
              <a:t>families.  </a:t>
            </a:r>
            <a:endParaRPr lang="en-US" sz="4000" dirty="0"/>
          </a:p>
          <a:p>
            <a:endParaRPr lang="en-US" dirty="0"/>
          </a:p>
        </p:txBody>
      </p:sp>
      <p:pic>
        <p:nvPicPr>
          <p:cNvPr id="10242" name="Picture 2" descr="C:\Users\Anne Lucas\AppData\Local\Microsoft\Windows\Temporary Internet Files\Content.IE5\6LPZ773Y\sta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273300"/>
            <a:ext cx="4174839" cy="32480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171E5A8-1226-4268-A028-C9677E48EEC1}" type="slidenum">
              <a:rPr lang="en-US" smtClean="0"/>
              <a:t>31</a:t>
            </a:fld>
            <a:endParaRPr lang="en-US" dirty="0"/>
          </a:p>
        </p:txBody>
      </p:sp>
    </p:spTree>
    <p:extLst>
      <p:ext uri="{BB962C8B-B14F-4D97-AF65-F5344CB8AC3E}">
        <p14:creationId xmlns:p14="http://schemas.microsoft.com/office/powerpoint/2010/main" val="3658520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solidFill>
                  <a:srgbClr val="663300"/>
                </a:solidFill>
              </a:rPr>
              <a:t>Stakeholders Involved</a:t>
            </a:r>
            <a:endParaRPr lang="en-US" b="1" dirty="0">
              <a:solidFill>
                <a:srgbClr val="663300"/>
              </a:solidFill>
            </a:endParaRPr>
          </a:p>
        </p:txBody>
      </p:sp>
      <p:graphicFrame>
        <p:nvGraphicFramePr>
          <p:cNvPr id="4" name="Chart 3"/>
          <p:cNvGraphicFramePr/>
          <p:nvPr>
            <p:extLst>
              <p:ext uri="{D42A27DB-BD31-4B8C-83A1-F6EECF244321}">
                <p14:modId xmlns:p14="http://schemas.microsoft.com/office/powerpoint/2010/main" val="1984711694"/>
              </p:ext>
            </p:extLst>
          </p:nvPr>
        </p:nvGraphicFramePr>
        <p:xfrm>
          <a:off x="152400" y="762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F171E5A8-1226-4268-A028-C9677E48EEC1}" type="slidenum">
              <a:rPr lang="en-US" smtClean="0"/>
              <a:t>32</a:t>
            </a:fld>
            <a:endParaRPr lang="en-US" dirty="0"/>
          </a:p>
        </p:txBody>
      </p:sp>
    </p:spTree>
    <p:extLst>
      <p:ext uri="{BB962C8B-B14F-4D97-AF65-F5344CB8AC3E}">
        <p14:creationId xmlns:p14="http://schemas.microsoft.com/office/powerpoint/2010/main" val="1752126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195738" y="3941743"/>
            <a:ext cx="504825" cy="609600"/>
          </a:xfrm>
          <a:prstGeom prst="rect">
            <a:avLst/>
          </a:prstGeom>
        </p:spPr>
      </p:pic>
      <p:sp>
        <p:nvSpPr>
          <p:cNvPr id="2050" name="Text Box 2"/>
          <p:cNvSpPr txBox="1">
            <a:spLocks noChangeArrowheads="1"/>
          </p:cNvSpPr>
          <p:nvPr/>
        </p:nvSpPr>
        <p:spPr bwMode="auto">
          <a:xfrm>
            <a:off x="1524000" y="47863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MH</a:t>
            </a:r>
          </a:p>
        </p:txBody>
      </p:sp>
      <p:sp>
        <p:nvSpPr>
          <p:cNvPr id="2051" name="AutoShape 3"/>
          <p:cNvSpPr>
            <a:spLocks noChangeAspect="1" noChangeArrowheads="1" noTextEdit="1"/>
          </p:cNvSpPr>
          <p:nvPr/>
        </p:nvSpPr>
        <p:spPr bwMode="auto">
          <a:xfrm>
            <a:off x="1524000" y="838200"/>
            <a:ext cx="6705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52" name="Freeform 4"/>
          <p:cNvSpPr>
            <a:spLocks/>
          </p:cNvSpPr>
          <p:nvPr/>
        </p:nvSpPr>
        <p:spPr bwMode="auto">
          <a:xfrm>
            <a:off x="2659063" y="2319338"/>
            <a:ext cx="719137" cy="955675"/>
          </a:xfrm>
          <a:custGeom>
            <a:avLst/>
            <a:gdLst>
              <a:gd name="T0" fmla="*/ 2147483647 w 618"/>
              <a:gd name="T1" fmla="*/ 0 h 753"/>
              <a:gd name="T2" fmla="*/ 2147483647 w 618"/>
              <a:gd name="T3" fmla="*/ 2147483647 h 753"/>
              <a:gd name="T4" fmla="*/ 2147483647 w 618"/>
              <a:gd name="T5" fmla="*/ 2147483647 h 753"/>
              <a:gd name="T6" fmla="*/ 2147483647 w 618"/>
              <a:gd name="T7" fmla="*/ 2147483647 h 753"/>
              <a:gd name="T8" fmla="*/ 2147483647 w 618"/>
              <a:gd name="T9" fmla="*/ 2147483647 h 753"/>
              <a:gd name="T10" fmla="*/ 0 w 618"/>
              <a:gd name="T11" fmla="*/ 2147483647 h 753"/>
              <a:gd name="T12" fmla="*/ 2147483647 w 618"/>
              <a:gd name="T13" fmla="*/ 0 h 753"/>
              <a:gd name="T14" fmla="*/ 2147483647 w 618"/>
              <a:gd name="T15" fmla="*/ 0 h 753"/>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3"/>
              <a:gd name="T26" fmla="*/ 618 w 618"/>
              <a:gd name="T27" fmla="*/ 753 h 7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3">
                <a:moveTo>
                  <a:pt x="133" y="0"/>
                </a:moveTo>
                <a:lnTo>
                  <a:pt x="434" y="55"/>
                </a:lnTo>
                <a:lnTo>
                  <a:pt x="411" y="186"/>
                </a:lnTo>
                <a:lnTo>
                  <a:pt x="618" y="219"/>
                </a:lnTo>
                <a:lnTo>
                  <a:pt x="538" y="753"/>
                </a:lnTo>
                <a:lnTo>
                  <a:pt x="0" y="663"/>
                </a:lnTo>
                <a:lnTo>
                  <a:pt x="133" y="0"/>
                </a:lnTo>
                <a:close/>
              </a:path>
            </a:pathLst>
          </a:custGeom>
          <a:solidFill>
            <a:srgbClr val="000000"/>
          </a:solidFill>
          <a:ln w="9525">
            <a:solidFill>
              <a:schemeClr val="tx1"/>
            </a:solidFill>
            <a:round/>
            <a:headEnd/>
            <a:tailEnd/>
          </a:ln>
        </p:spPr>
        <p:txBody>
          <a:bodyPr/>
          <a:lstStyle/>
          <a:p>
            <a:endParaRPr lang="en-US" dirty="0"/>
          </a:p>
        </p:txBody>
      </p:sp>
      <p:sp>
        <p:nvSpPr>
          <p:cNvPr id="2053" name="Freeform 5"/>
          <p:cNvSpPr>
            <a:spLocks/>
          </p:cNvSpPr>
          <p:nvPr/>
        </p:nvSpPr>
        <p:spPr bwMode="auto">
          <a:xfrm>
            <a:off x="1651000" y="1323975"/>
            <a:ext cx="1014413" cy="914400"/>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8"/>
                </a:moveTo>
                <a:lnTo>
                  <a:pt x="38" y="355"/>
                </a:lnTo>
                <a:lnTo>
                  <a:pt x="82" y="302"/>
                </a:lnTo>
                <a:lnTo>
                  <a:pt x="188" y="0"/>
                </a:lnTo>
                <a:lnTo>
                  <a:pt x="244" y="15"/>
                </a:lnTo>
                <a:lnTo>
                  <a:pt x="246" y="29"/>
                </a:lnTo>
                <a:lnTo>
                  <a:pt x="259" y="30"/>
                </a:lnTo>
                <a:lnTo>
                  <a:pt x="325" y="135"/>
                </a:lnTo>
                <a:lnTo>
                  <a:pt x="400" y="131"/>
                </a:lnTo>
                <a:lnTo>
                  <a:pt x="455" y="156"/>
                </a:lnTo>
                <a:lnTo>
                  <a:pt x="481" y="152"/>
                </a:lnTo>
                <a:lnTo>
                  <a:pt x="649" y="156"/>
                </a:lnTo>
                <a:lnTo>
                  <a:pt x="839" y="200"/>
                </a:lnTo>
                <a:lnTo>
                  <a:pt x="848" y="222"/>
                </a:lnTo>
                <a:lnTo>
                  <a:pt x="871" y="255"/>
                </a:lnTo>
                <a:lnTo>
                  <a:pt x="806" y="354"/>
                </a:lnTo>
                <a:lnTo>
                  <a:pt x="765" y="390"/>
                </a:lnTo>
                <a:lnTo>
                  <a:pt x="759" y="416"/>
                </a:lnTo>
                <a:lnTo>
                  <a:pt x="784" y="443"/>
                </a:lnTo>
                <a:lnTo>
                  <a:pt x="757" y="504"/>
                </a:lnTo>
                <a:lnTo>
                  <a:pt x="704" y="720"/>
                </a:lnTo>
                <a:lnTo>
                  <a:pt x="409" y="650"/>
                </a:lnTo>
                <a:lnTo>
                  <a:pt x="0" y="538"/>
                </a:lnTo>
                <a:close/>
              </a:path>
            </a:pathLst>
          </a:custGeom>
          <a:solidFill>
            <a:srgbClr val="000000"/>
          </a:solidFill>
          <a:ln w="9525">
            <a:solidFill>
              <a:schemeClr val="tx1"/>
            </a:solidFill>
            <a:round/>
            <a:headEnd/>
            <a:tailEnd/>
          </a:ln>
        </p:spPr>
        <p:txBody>
          <a:bodyPr/>
          <a:lstStyle/>
          <a:p>
            <a:endParaRPr lang="en-US" dirty="0"/>
          </a:p>
        </p:txBody>
      </p:sp>
      <p:sp>
        <p:nvSpPr>
          <p:cNvPr id="2054" name="Freeform 6"/>
          <p:cNvSpPr>
            <a:spLocks/>
          </p:cNvSpPr>
          <p:nvPr/>
        </p:nvSpPr>
        <p:spPr bwMode="auto">
          <a:xfrm>
            <a:off x="2006600" y="2151063"/>
            <a:ext cx="806450" cy="1328737"/>
          </a:xfrm>
          <a:custGeom>
            <a:avLst/>
            <a:gdLst>
              <a:gd name="T0" fmla="*/ 0 w 694"/>
              <a:gd name="T1" fmla="*/ 2147483647 h 1045"/>
              <a:gd name="T2" fmla="*/ 2147483647 w 694"/>
              <a:gd name="T3" fmla="*/ 2147483647 h 1045"/>
              <a:gd name="T4" fmla="*/ 2147483647 w 694"/>
              <a:gd name="T5" fmla="*/ 2147483647 h 1045"/>
              <a:gd name="T6" fmla="*/ 2147483647 w 694"/>
              <a:gd name="T7" fmla="*/ 2147483647 h 1045"/>
              <a:gd name="T8" fmla="*/ 2147483647 w 694"/>
              <a:gd name="T9" fmla="*/ 2147483647 h 1045"/>
              <a:gd name="T10" fmla="*/ 2147483647 w 694"/>
              <a:gd name="T11" fmla="*/ 2147483647 h 1045"/>
              <a:gd name="T12" fmla="*/ 2147483647 w 694"/>
              <a:gd name="T13" fmla="*/ 2147483647 h 1045"/>
              <a:gd name="T14" fmla="*/ 2147483647 w 694"/>
              <a:gd name="T15" fmla="*/ 2147483647 h 1045"/>
              <a:gd name="T16" fmla="*/ 2147483647 w 694"/>
              <a:gd name="T17" fmla="*/ 0 h 1045"/>
              <a:gd name="T18" fmla="*/ 0 w 694"/>
              <a:gd name="T19" fmla="*/ 2147483647 h 1045"/>
              <a:gd name="T20" fmla="*/ 0 w 694"/>
              <a:gd name="T21" fmla="*/ 2147483647 h 10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4"/>
              <a:gd name="T34" fmla="*/ 0 h 1045"/>
              <a:gd name="T35" fmla="*/ 694 w 694"/>
              <a:gd name="T36" fmla="*/ 1045 h 10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4" h="1045">
                <a:moveTo>
                  <a:pt x="0" y="384"/>
                </a:moveTo>
                <a:lnTo>
                  <a:pt x="441" y="1045"/>
                </a:lnTo>
                <a:lnTo>
                  <a:pt x="459" y="905"/>
                </a:lnTo>
                <a:lnTo>
                  <a:pt x="483" y="897"/>
                </a:lnTo>
                <a:lnTo>
                  <a:pt x="525" y="922"/>
                </a:lnTo>
                <a:lnTo>
                  <a:pt x="561" y="796"/>
                </a:lnTo>
                <a:lnTo>
                  <a:pt x="694" y="133"/>
                </a:lnTo>
                <a:lnTo>
                  <a:pt x="398" y="70"/>
                </a:lnTo>
                <a:lnTo>
                  <a:pt x="103" y="0"/>
                </a:lnTo>
                <a:lnTo>
                  <a:pt x="0" y="384"/>
                </a:lnTo>
                <a:close/>
              </a:path>
            </a:pathLst>
          </a:custGeom>
          <a:solidFill>
            <a:srgbClr val="000000"/>
          </a:solidFill>
          <a:ln w="9525">
            <a:solidFill>
              <a:schemeClr val="tx1"/>
            </a:solidFill>
            <a:round/>
            <a:headEnd/>
            <a:tailEnd/>
          </a:ln>
        </p:spPr>
        <p:txBody>
          <a:bodyPr/>
          <a:lstStyle/>
          <a:p>
            <a:endParaRPr lang="en-US" dirty="0"/>
          </a:p>
        </p:txBody>
      </p:sp>
      <p:sp>
        <p:nvSpPr>
          <p:cNvPr id="2055" name="Freeform 7"/>
          <p:cNvSpPr>
            <a:spLocks/>
          </p:cNvSpPr>
          <p:nvPr/>
        </p:nvSpPr>
        <p:spPr bwMode="auto">
          <a:xfrm>
            <a:off x="2468563" y="1084263"/>
            <a:ext cx="760412" cy="1301750"/>
          </a:xfrm>
          <a:custGeom>
            <a:avLst/>
            <a:gdLst>
              <a:gd name="T0" fmla="*/ 0 w 654"/>
              <a:gd name="T1" fmla="*/ 2147483647 h 1024"/>
              <a:gd name="T2" fmla="*/ 2147483647 w 654"/>
              <a:gd name="T3" fmla="*/ 2147483647 h 1024"/>
              <a:gd name="T4" fmla="*/ 2147483647 w 654"/>
              <a:gd name="T5" fmla="*/ 2147483647 h 1024"/>
              <a:gd name="T6" fmla="*/ 2147483647 w 654"/>
              <a:gd name="T7" fmla="*/ 2147483647 h 1024"/>
              <a:gd name="T8" fmla="*/ 2147483647 w 654"/>
              <a:gd name="T9" fmla="*/ 2147483647 h 1024"/>
              <a:gd name="T10" fmla="*/ 2147483647 w 654"/>
              <a:gd name="T11" fmla="*/ 2147483647 h 1024"/>
              <a:gd name="T12" fmla="*/ 2147483647 w 654"/>
              <a:gd name="T13" fmla="*/ 2147483647 h 1024"/>
              <a:gd name="T14" fmla="*/ 2147483647 w 654"/>
              <a:gd name="T15" fmla="*/ 2147483647 h 1024"/>
              <a:gd name="T16" fmla="*/ 2147483647 w 654"/>
              <a:gd name="T17" fmla="*/ 2147483647 h 1024"/>
              <a:gd name="T18" fmla="*/ 2147483647 w 654"/>
              <a:gd name="T19" fmla="*/ 2147483647 h 1024"/>
              <a:gd name="T20" fmla="*/ 2147483647 w 654"/>
              <a:gd name="T21" fmla="*/ 0 h 1024"/>
              <a:gd name="T22" fmla="*/ 2147483647 w 654"/>
              <a:gd name="T23" fmla="*/ 2147483647 h 1024"/>
              <a:gd name="T24" fmla="*/ 2147483647 w 654"/>
              <a:gd name="T25" fmla="*/ 2147483647 h 1024"/>
              <a:gd name="T26" fmla="*/ 2147483647 w 654"/>
              <a:gd name="T27" fmla="*/ 2147483647 h 1024"/>
              <a:gd name="T28" fmla="*/ 2147483647 w 654"/>
              <a:gd name="T29" fmla="*/ 2147483647 h 1024"/>
              <a:gd name="T30" fmla="*/ 2147483647 w 654"/>
              <a:gd name="T31" fmla="*/ 2147483647 h 1024"/>
              <a:gd name="T32" fmla="*/ 2147483647 w 654"/>
              <a:gd name="T33" fmla="*/ 2147483647 h 1024"/>
              <a:gd name="T34" fmla="*/ 2147483647 w 654"/>
              <a:gd name="T35" fmla="*/ 2147483647 h 1024"/>
              <a:gd name="T36" fmla="*/ 2147483647 w 654"/>
              <a:gd name="T37" fmla="*/ 2147483647 h 1024"/>
              <a:gd name="T38" fmla="*/ 2147483647 w 654"/>
              <a:gd name="T39" fmla="*/ 2147483647 h 1024"/>
              <a:gd name="T40" fmla="*/ 2147483647 w 654"/>
              <a:gd name="T41" fmla="*/ 2147483647 h 1024"/>
              <a:gd name="T42" fmla="*/ 2147483647 w 654"/>
              <a:gd name="T43" fmla="*/ 2147483647 h 1024"/>
              <a:gd name="T44" fmla="*/ 2147483647 w 654"/>
              <a:gd name="T45" fmla="*/ 2147483647 h 1024"/>
              <a:gd name="T46" fmla="*/ 2147483647 w 654"/>
              <a:gd name="T47" fmla="*/ 2147483647 h 1024"/>
              <a:gd name="T48" fmla="*/ 2147483647 w 654"/>
              <a:gd name="T49" fmla="*/ 2147483647 h 1024"/>
              <a:gd name="T50" fmla="*/ 2147483647 w 654"/>
              <a:gd name="T51" fmla="*/ 2147483647 h 1024"/>
              <a:gd name="T52" fmla="*/ 2147483647 w 654"/>
              <a:gd name="T53" fmla="*/ 2147483647 h 1024"/>
              <a:gd name="T54" fmla="*/ 2147483647 w 654"/>
              <a:gd name="T55" fmla="*/ 2147483647 h 1024"/>
              <a:gd name="T56" fmla="*/ 2147483647 w 654"/>
              <a:gd name="T57" fmla="*/ 2147483647 h 1024"/>
              <a:gd name="T58" fmla="*/ 2147483647 w 654"/>
              <a:gd name="T59" fmla="*/ 2147483647 h 1024"/>
              <a:gd name="T60" fmla="*/ 2147483647 w 654"/>
              <a:gd name="T61" fmla="*/ 2147483647 h 1024"/>
              <a:gd name="T62" fmla="*/ 0 w 654"/>
              <a:gd name="T63" fmla="*/ 2147483647 h 1024"/>
              <a:gd name="T64" fmla="*/ 0 w 654"/>
              <a:gd name="T65" fmla="*/ 2147483647 h 10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4"/>
              <a:gd name="T101" fmla="*/ 654 w 654"/>
              <a:gd name="T102" fmla="*/ 1024 h 10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4">
                <a:moveTo>
                  <a:pt x="0" y="908"/>
                </a:moveTo>
                <a:lnTo>
                  <a:pt x="53" y="692"/>
                </a:lnTo>
                <a:lnTo>
                  <a:pt x="80" y="631"/>
                </a:lnTo>
                <a:lnTo>
                  <a:pt x="55" y="604"/>
                </a:lnTo>
                <a:lnTo>
                  <a:pt x="61" y="578"/>
                </a:lnTo>
                <a:lnTo>
                  <a:pt x="102" y="542"/>
                </a:lnTo>
                <a:lnTo>
                  <a:pt x="167" y="443"/>
                </a:lnTo>
                <a:lnTo>
                  <a:pt x="144" y="410"/>
                </a:lnTo>
                <a:lnTo>
                  <a:pt x="135" y="388"/>
                </a:lnTo>
                <a:lnTo>
                  <a:pt x="139" y="332"/>
                </a:lnTo>
                <a:lnTo>
                  <a:pt x="218" y="0"/>
                </a:lnTo>
                <a:lnTo>
                  <a:pt x="304" y="17"/>
                </a:lnTo>
                <a:lnTo>
                  <a:pt x="275" y="148"/>
                </a:lnTo>
                <a:lnTo>
                  <a:pt x="294" y="194"/>
                </a:lnTo>
                <a:lnTo>
                  <a:pt x="296" y="222"/>
                </a:lnTo>
                <a:lnTo>
                  <a:pt x="287" y="228"/>
                </a:lnTo>
                <a:lnTo>
                  <a:pt x="319" y="258"/>
                </a:lnTo>
                <a:lnTo>
                  <a:pt x="353" y="342"/>
                </a:lnTo>
                <a:lnTo>
                  <a:pt x="365" y="416"/>
                </a:lnTo>
                <a:lnTo>
                  <a:pt x="370" y="456"/>
                </a:lnTo>
                <a:lnTo>
                  <a:pt x="346" y="494"/>
                </a:lnTo>
                <a:lnTo>
                  <a:pt x="363" y="511"/>
                </a:lnTo>
                <a:lnTo>
                  <a:pt x="408" y="486"/>
                </a:lnTo>
                <a:lnTo>
                  <a:pt x="439" y="618"/>
                </a:lnTo>
                <a:lnTo>
                  <a:pt x="460" y="623"/>
                </a:lnTo>
                <a:lnTo>
                  <a:pt x="464" y="661"/>
                </a:lnTo>
                <a:lnTo>
                  <a:pt x="523" y="677"/>
                </a:lnTo>
                <a:lnTo>
                  <a:pt x="614" y="678"/>
                </a:lnTo>
                <a:lnTo>
                  <a:pt x="654" y="696"/>
                </a:lnTo>
                <a:lnTo>
                  <a:pt x="597" y="1024"/>
                </a:lnTo>
                <a:lnTo>
                  <a:pt x="296" y="971"/>
                </a:lnTo>
                <a:lnTo>
                  <a:pt x="0" y="908"/>
                </a:lnTo>
                <a:close/>
              </a:path>
            </a:pathLst>
          </a:custGeom>
          <a:solidFill>
            <a:srgbClr val="000000"/>
          </a:solidFill>
          <a:ln w="9525">
            <a:solidFill>
              <a:schemeClr val="tx1"/>
            </a:solidFill>
            <a:round/>
            <a:headEnd/>
            <a:tailEnd/>
          </a:ln>
        </p:spPr>
        <p:txBody>
          <a:bodyPr/>
          <a:lstStyle/>
          <a:p>
            <a:endParaRPr lang="en-US" dirty="0"/>
          </a:p>
        </p:txBody>
      </p:sp>
      <p:sp>
        <p:nvSpPr>
          <p:cNvPr id="2056" name="Freeform 8"/>
          <p:cNvSpPr>
            <a:spLocks/>
          </p:cNvSpPr>
          <p:nvPr/>
        </p:nvSpPr>
        <p:spPr bwMode="auto">
          <a:xfrm>
            <a:off x="2789238" y="1104900"/>
            <a:ext cx="1298575" cy="882650"/>
          </a:xfrm>
          <a:custGeom>
            <a:avLst/>
            <a:gdLst>
              <a:gd name="T0" fmla="*/ 2147483647 w 1118"/>
              <a:gd name="T1" fmla="*/ 2147483647 h 694"/>
              <a:gd name="T2" fmla="*/ 2147483647 w 1118"/>
              <a:gd name="T3" fmla="*/ 2147483647 h 694"/>
              <a:gd name="T4" fmla="*/ 2147483647 w 1118"/>
              <a:gd name="T5" fmla="*/ 2147483647 h 694"/>
              <a:gd name="T6" fmla="*/ 2147483647 w 1118"/>
              <a:gd name="T7" fmla="*/ 2147483647 h 694"/>
              <a:gd name="T8" fmla="*/ 2147483647 w 1118"/>
              <a:gd name="T9" fmla="*/ 2147483647 h 694"/>
              <a:gd name="T10" fmla="*/ 2147483647 w 1118"/>
              <a:gd name="T11" fmla="*/ 2147483647 h 694"/>
              <a:gd name="T12" fmla="*/ 2147483647 w 1118"/>
              <a:gd name="T13" fmla="*/ 2147483647 h 694"/>
              <a:gd name="T14" fmla="*/ 2147483647 w 1118"/>
              <a:gd name="T15" fmla="*/ 2147483647 h 694"/>
              <a:gd name="T16" fmla="*/ 2147483647 w 1118"/>
              <a:gd name="T17" fmla="*/ 2147483647 h 694"/>
              <a:gd name="T18" fmla="*/ 2147483647 w 1118"/>
              <a:gd name="T19" fmla="*/ 2147483647 h 694"/>
              <a:gd name="T20" fmla="*/ 2147483647 w 1118"/>
              <a:gd name="T21" fmla="*/ 2147483647 h 694"/>
              <a:gd name="T22" fmla="*/ 2147483647 w 1118"/>
              <a:gd name="T23" fmla="*/ 2147483647 h 694"/>
              <a:gd name="T24" fmla="*/ 2147483647 w 1118"/>
              <a:gd name="T25" fmla="*/ 2147483647 h 694"/>
              <a:gd name="T26" fmla="*/ 2147483647 w 1118"/>
              <a:gd name="T27" fmla="*/ 2147483647 h 694"/>
              <a:gd name="T28" fmla="*/ 2147483647 w 1118"/>
              <a:gd name="T29" fmla="*/ 2147483647 h 694"/>
              <a:gd name="T30" fmla="*/ 2147483647 w 1118"/>
              <a:gd name="T31" fmla="*/ 2147483647 h 694"/>
              <a:gd name="T32" fmla="*/ 2147483647 w 1118"/>
              <a:gd name="T33" fmla="*/ 2147483647 h 694"/>
              <a:gd name="T34" fmla="*/ 2147483647 w 1118"/>
              <a:gd name="T35" fmla="*/ 2147483647 h 694"/>
              <a:gd name="T36" fmla="*/ 2147483647 w 1118"/>
              <a:gd name="T37" fmla="*/ 2147483647 h 694"/>
              <a:gd name="T38" fmla="*/ 2147483647 w 1118"/>
              <a:gd name="T39" fmla="*/ 2147483647 h 694"/>
              <a:gd name="T40" fmla="*/ 2147483647 w 1118"/>
              <a:gd name="T41" fmla="*/ 2147483647 h 694"/>
              <a:gd name="T42" fmla="*/ 2147483647 w 1118"/>
              <a:gd name="T43" fmla="*/ 2147483647 h 694"/>
              <a:gd name="T44" fmla="*/ 2147483647 w 1118"/>
              <a:gd name="T45" fmla="*/ 2147483647 h 694"/>
              <a:gd name="T46" fmla="*/ 2147483647 w 1118"/>
              <a:gd name="T47" fmla="*/ 2147483647 h 694"/>
              <a:gd name="T48" fmla="*/ 2147483647 w 1118"/>
              <a:gd name="T49" fmla="*/ 0 h 694"/>
              <a:gd name="T50" fmla="*/ 0 w 1118"/>
              <a:gd name="T51" fmla="*/ 2147483647 h 694"/>
              <a:gd name="T52" fmla="*/ 2147483647 w 1118"/>
              <a:gd name="T53" fmla="*/ 2147483647 h 694"/>
              <a:gd name="T54" fmla="*/ 2147483647 w 1118"/>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4"/>
              <a:gd name="T86" fmla="*/ 1118 w 1118"/>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4">
                <a:moveTo>
                  <a:pt x="19" y="177"/>
                </a:moveTo>
                <a:lnTo>
                  <a:pt x="21" y="205"/>
                </a:lnTo>
                <a:lnTo>
                  <a:pt x="12" y="211"/>
                </a:lnTo>
                <a:lnTo>
                  <a:pt x="44" y="241"/>
                </a:lnTo>
                <a:lnTo>
                  <a:pt x="78" y="325"/>
                </a:lnTo>
                <a:lnTo>
                  <a:pt x="90" y="399"/>
                </a:lnTo>
                <a:lnTo>
                  <a:pt x="95" y="439"/>
                </a:lnTo>
                <a:lnTo>
                  <a:pt x="71" y="477"/>
                </a:lnTo>
                <a:lnTo>
                  <a:pt x="88" y="494"/>
                </a:lnTo>
                <a:lnTo>
                  <a:pt x="133" y="469"/>
                </a:lnTo>
                <a:lnTo>
                  <a:pt x="164" y="601"/>
                </a:lnTo>
                <a:lnTo>
                  <a:pt x="185" y="606"/>
                </a:lnTo>
                <a:lnTo>
                  <a:pt x="189" y="644"/>
                </a:lnTo>
                <a:lnTo>
                  <a:pt x="204" y="663"/>
                </a:lnTo>
                <a:lnTo>
                  <a:pt x="248" y="660"/>
                </a:lnTo>
                <a:lnTo>
                  <a:pt x="339" y="661"/>
                </a:lnTo>
                <a:lnTo>
                  <a:pt x="379" y="679"/>
                </a:lnTo>
                <a:lnTo>
                  <a:pt x="390" y="610"/>
                </a:lnTo>
                <a:lnTo>
                  <a:pt x="694" y="656"/>
                </a:lnTo>
                <a:lnTo>
                  <a:pt x="1067" y="694"/>
                </a:lnTo>
                <a:lnTo>
                  <a:pt x="1080" y="568"/>
                </a:lnTo>
                <a:lnTo>
                  <a:pt x="1118" y="163"/>
                </a:lnTo>
                <a:lnTo>
                  <a:pt x="622" y="106"/>
                </a:lnTo>
                <a:lnTo>
                  <a:pt x="377" y="67"/>
                </a:lnTo>
                <a:lnTo>
                  <a:pt x="29" y="0"/>
                </a:lnTo>
                <a:lnTo>
                  <a:pt x="0" y="131"/>
                </a:lnTo>
                <a:lnTo>
                  <a:pt x="19" y="177"/>
                </a:lnTo>
                <a:close/>
              </a:path>
            </a:pathLst>
          </a:custGeom>
          <a:solidFill>
            <a:srgbClr val="000000"/>
          </a:solidFill>
          <a:ln w="9525">
            <a:solidFill>
              <a:schemeClr val="tx1"/>
            </a:solidFill>
            <a:round/>
            <a:headEnd/>
            <a:tailEnd/>
          </a:ln>
        </p:spPr>
        <p:txBody>
          <a:bodyPr/>
          <a:lstStyle/>
          <a:p>
            <a:endParaRPr lang="en-US" dirty="0"/>
          </a:p>
        </p:txBody>
      </p:sp>
      <p:sp>
        <p:nvSpPr>
          <p:cNvPr id="2057" name="Freeform 9"/>
          <p:cNvSpPr>
            <a:spLocks/>
          </p:cNvSpPr>
          <p:nvPr/>
        </p:nvSpPr>
        <p:spPr bwMode="auto">
          <a:xfrm>
            <a:off x="3135313" y="1882775"/>
            <a:ext cx="892175" cy="782638"/>
          </a:xfrm>
          <a:custGeom>
            <a:avLst/>
            <a:gdLst>
              <a:gd name="T0" fmla="*/ 0 w 768"/>
              <a:gd name="T1" fmla="*/ 2147483647 h 618"/>
              <a:gd name="T2" fmla="*/ 2147483647 w 768"/>
              <a:gd name="T3" fmla="*/ 0 h 618"/>
              <a:gd name="T4" fmla="*/ 2147483647 w 768"/>
              <a:gd name="T5" fmla="*/ 2147483647 h 618"/>
              <a:gd name="T6" fmla="*/ 2147483647 w 768"/>
              <a:gd name="T7" fmla="*/ 2147483647 h 618"/>
              <a:gd name="T8" fmla="*/ 2147483647 w 768"/>
              <a:gd name="T9" fmla="*/ 2147483647 h 618"/>
              <a:gd name="T10" fmla="*/ 2147483647 w 768"/>
              <a:gd name="T11" fmla="*/ 2147483647 h 618"/>
              <a:gd name="T12" fmla="*/ 2147483647 w 768"/>
              <a:gd name="T13" fmla="*/ 2147483647 h 618"/>
              <a:gd name="T14" fmla="*/ 0 w 768"/>
              <a:gd name="T15" fmla="*/ 2147483647 h 618"/>
              <a:gd name="T16" fmla="*/ 0 w 768"/>
              <a:gd name="T17" fmla="*/ 2147483647 h 6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8"/>
              <a:gd name="T28" fmla="*/ 0 h 618"/>
              <a:gd name="T29" fmla="*/ 768 w 768"/>
              <a:gd name="T30" fmla="*/ 618 h 6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8" h="618">
                <a:moveTo>
                  <a:pt x="0" y="530"/>
                </a:moveTo>
                <a:lnTo>
                  <a:pt x="91" y="0"/>
                </a:lnTo>
                <a:lnTo>
                  <a:pt x="395" y="46"/>
                </a:lnTo>
                <a:lnTo>
                  <a:pt x="768" y="84"/>
                </a:lnTo>
                <a:lnTo>
                  <a:pt x="743" y="352"/>
                </a:lnTo>
                <a:lnTo>
                  <a:pt x="719" y="618"/>
                </a:lnTo>
                <a:lnTo>
                  <a:pt x="207" y="563"/>
                </a:lnTo>
                <a:lnTo>
                  <a:pt x="0" y="530"/>
                </a:lnTo>
                <a:close/>
              </a:path>
            </a:pathLst>
          </a:custGeom>
          <a:solidFill>
            <a:srgbClr val="000000"/>
          </a:solidFill>
          <a:ln w="9525">
            <a:solidFill>
              <a:schemeClr val="tx1"/>
            </a:solidFill>
            <a:round/>
            <a:headEnd/>
            <a:tailEnd/>
          </a:ln>
        </p:spPr>
        <p:txBody>
          <a:bodyPr/>
          <a:lstStyle/>
          <a:p>
            <a:endParaRPr lang="en-US" dirty="0"/>
          </a:p>
        </p:txBody>
      </p:sp>
      <p:sp>
        <p:nvSpPr>
          <p:cNvPr id="2058" name="Freeform 10"/>
          <p:cNvSpPr>
            <a:spLocks/>
          </p:cNvSpPr>
          <p:nvPr/>
        </p:nvSpPr>
        <p:spPr bwMode="auto">
          <a:xfrm>
            <a:off x="3284538" y="2597150"/>
            <a:ext cx="923925" cy="777875"/>
          </a:xfrm>
          <a:custGeom>
            <a:avLst/>
            <a:gdLst>
              <a:gd name="T0" fmla="*/ 2147483647 w 797"/>
              <a:gd name="T1" fmla="*/ 0 h 612"/>
              <a:gd name="T2" fmla="*/ 2147483647 w 797"/>
              <a:gd name="T3" fmla="*/ 2147483647 h 612"/>
              <a:gd name="T4" fmla="*/ 2147483647 w 797"/>
              <a:gd name="T5" fmla="*/ 2147483647 h 612"/>
              <a:gd name="T6" fmla="*/ 2147483647 w 797"/>
              <a:gd name="T7" fmla="*/ 2147483647 h 612"/>
              <a:gd name="T8" fmla="*/ 2147483647 w 797"/>
              <a:gd name="T9" fmla="*/ 2147483647 h 612"/>
              <a:gd name="T10" fmla="*/ 2147483647 w 797"/>
              <a:gd name="T11" fmla="*/ 2147483647 h 612"/>
              <a:gd name="T12" fmla="*/ 2147483647 w 797"/>
              <a:gd name="T13" fmla="*/ 2147483647 h 612"/>
              <a:gd name="T14" fmla="*/ 0 w 797"/>
              <a:gd name="T15" fmla="*/ 2147483647 h 612"/>
              <a:gd name="T16" fmla="*/ 2147483647 w 797"/>
              <a:gd name="T17" fmla="*/ 0 h 612"/>
              <a:gd name="T18" fmla="*/ 2147483647 w 797"/>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7"/>
              <a:gd name="T31" fmla="*/ 0 h 612"/>
              <a:gd name="T32" fmla="*/ 797 w 79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7" h="612">
                <a:moveTo>
                  <a:pt x="80" y="0"/>
                </a:moveTo>
                <a:lnTo>
                  <a:pt x="592" y="55"/>
                </a:lnTo>
                <a:lnTo>
                  <a:pt x="797" y="74"/>
                </a:lnTo>
                <a:lnTo>
                  <a:pt x="787" y="205"/>
                </a:lnTo>
                <a:lnTo>
                  <a:pt x="761" y="612"/>
                </a:lnTo>
                <a:lnTo>
                  <a:pt x="656" y="604"/>
                </a:lnTo>
                <a:lnTo>
                  <a:pt x="329" y="576"/>
                </a:lnTo>
                <a:lnTo>
                  <a:pt x="0" y="534"/>
                </a:lnTo>
                <a:lnTo>
                  <a:pt x="80" y="0"/>
                </a:lnTo>
                <a:close/>
              </a:path>
            </a:pathLst>
          </a:custGeom>
          <a:solidFill>
            <a:srgbClr val="000000"/>
          </a:solidFill>
          <a:ln w="9525">
            <a:solidFill>
              <a:schemeClr val="tx1"/>
            </a:solidFill>
            <a:round/>
            <a:headEnd/>
            <a:tailEnd/>
          </a:ln>
        </p:spPr>
        <p:txBody>
          <a:bodyPr/>
          <a:lstStyle/>
          <a:p>
            <a:endParaRPr lang="en-US" dirty="0"/>
          </a:p>
        </p:txBody>
      </p:sp>
      <p:sp>
        <p:nvSpPr>
          <p:cNvPr id="2059" name="Freeform 11"/>
          <p:cNvSpPr>
            <a:spLocks/>
          </p:cNvSpPr>
          <p:nvPr/>
        </p:nvSpPr>
        <p:spPr bwMode="auto">
          <a:xfrm>
            <a:off x="4043363" y="1312863"/>
            <a:ext cx="835025" cy="561975"/>
          </a:xfrm>
          <a:custGeom>
            <a:avLst/>
            <a:gdLst>
              <a:gd name="T0" fmla="*/ 2147483647 w 719"/>
              <a:gd name="T1" fmla="*/ 0 h 441"/>
              <a:gd name="T2" fmla="*/ 2147483647 w 719"/>
              <a:gd name="T3" fmla="*/ 2147483647 h 441"/>
              <a:gd name="T4" fmla="*/ 2147483647 w 719"/>
              <a:gd name="T5" fmla="*/ 2147483647 h 441"/>
              <a:gd name="T6" fmla="*/ 2147483647 w 719"/>
              <a:gd name="T7" fmla="*/ 2147483647 h 441"/>
              <a:gd name="T8" fmla="*/ 2147483647 w 719"/>
              <a:gd name="T9" fmla="*/ 2147483647 h 441"/>
              <a:gd name="T10" fmla="*/ 2147483647 w 719"/>
              <a:gd name="T11" fmla="*/ 2147483647 h 441"/>
              <a:gd name="T12" fmla="*/ 2147483647 w 719"/>
              <a:gd name="T13" fmla="*/ 2147483647 h 441"/>
              <a:gd name="T14" fmla="*/ 0 w 719"/>
              <a:gd name="T15" fmla="*/ 2147483647 h 441"/>
              <a:gd name="T16" fmla="*/ 2147483647 w 719"/>
              <a:gd name="T17" fmla="*/ 0 h 441"/>
              <a:gd name="T18" fmla="*/ 2147483647 w 719"/>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9"/>
              <a:gd name="T31" fmla="*/ 0 h 441"/>
              <a:gd name="T32" fmla="*/ 719 w 719"/>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9" h="441">
                <a:moveTo>
                  <a:pt x="38" y="0"/>
                </a:moveTo>
                <a:lnTo>
                  <a:pt x="664" y="33"/>
                </a:lnTo>
                <a:lnTo>
                  <a:pt x="668" y="143"/>
                </a:lnTo>
                <a:lnTo>
                  <a:pt x="696" y="232"/>
                </a:lnTo>
                <a:lnTo>
                  <a:pt x="700" y="348"/>
                </a:lnTo>
                <a:lnTo>
                  <a:pt x="719" y="441"/>
                </a:lnTo>
                <a:lnTo>
                  <a:pt x="341" y="430"/>
                </a:lnTo>
                <a:lnTo>
                  <a:pt x="0" y="405"/>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0" name="Freeform 12"/>
          <p:cNvSpPr>
            <a:spLocks/>
          </p:cNvSpPr>
          <p:nvPr/>
        </p:nvSpPr>
        <p:spPr bwMode="auto">
          <a:xfrm>
            <a:off x="4000500" y="1828800"/>
            <a:ext cx="892175" cy="638175"/>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9" y="25"/>
                </a:lnTo>
                <a:lnTo>
                  <a:pt x="757" y="36"/>
                </a:lnTo>
                <a:lnTo>
                  <a:pt x="730" y="84"/>
                </a:lnTo>
                <a:lnTo>
                  <a:pt x="768" y="118"/>
                </a:lnTo>
                <a:lnTo>
                  <a:pt x="766" y="365"/>
                </a:lnTo>
                <a:lnTo>
                  <a:pt x="751" y="363"/>
                </a:lnTo>
                <a:lnTo>
                  <a:pt x="751" y="396"/>
                </a:lnTo>
                <a:lnTo>
                  <a:pt x="765" y="418"/>
                </a:lnTo>
                <a:lnTo>
                  <a:pt x="757" y="443"/>
                </a:lnTo>
                <a:lnTo>
                  <a:pt x="765" y="502"/>
                </a:lnTo>
                <a:lnTo>
                  <a:pt x="747" y="494"/>
                </a:lnTo>
                <a:lnTo>
                  <a:pt x="727" y="474"/>
                </a:lnTo>
                <a:lnTo>
                  <a:pt x="660" y="451"/>
                </a:lnTo>
                <a:lnTo>
                  <a:pt x="593" y="455"/>
                </a:lnTo>
                <a:lnTo>
                  <a:pt x="555" y="426"/>
                </a:lnTo>
                <a:lnTo>
                  <a:pt x="0" y="394"/>
                </a:lnTo>
                <a:lnTo>
                  <a:pt x="38" y="0"/>
                </a:lnTo>
                <a:close/>
              </a:path>
            </a:pathLst>
          </a:custGeom>
          <a:solidFill>
            <a:srgbClr val="000000"/>
          </a:solidFill>
          <a:ln w="9525">
            <a:solidFill>
              <a:schemeClr val="tx1"/>
            </a:solidFill>
            <a:round/>
            <a:headEnd/>
            <a:tailEnd/>
          </a:ln>
        </p:spPr>
        <p:txBody>
          <a:bodyPr/>
          <a:lstStyle/>
          <a:p>
            <a:endParaRPr lang="en-US" dirty="0"/>
          </a:p>
        </p:txBody>
      </p:sp>
      <p:sp>
        <p:nvSpPr>
          <p:cNvPr id="2061" name="Freeform 13"/>
          <p:cNvSpPr>
            <a:spLocks/>
          </p:cNvSpPr>
          <p:nvPr/>
        </p:nvSpPr>
        <p:spPr bwMode="auto">
          <a:xfrm>
            <a:off x="3968750" y="2327275"/>
            <a:ext cx="1049338"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4" y="0"/>
                </a:moveTo>
                <a:lnTo>
                  <a:pt x="579" y="32"/>
                </a:lnTo>
                <a:lnTo>
                  <a:pt x="617" y="61"/>
                </a:lnTo>
                <a:lnTo>
                  <a:pt x="684" y="57"/>
                </a:lnTo>
                <a:lnTo>
                  <a:pt x="751" y="80"/>
                </a:lnTo>
                <a:lnTo>
                  <a:pt x="771" y="100"/>
                </a:lnTo>
                <a:lnTo>
                  <a:pt x="789" y="108"/>
                </a:lnTo>
                <a:lnTo>
                  <a:pt x="819" y="192"/>
                </a:lnTo>
                <a:lnTo>
                  <a:pt x="819" y="216"/>
                </a:lnTo>
                <a:lnTo>
                  <a:pt x="840" y="256"/>
                </a:lnTo>
                <a:lnTo>
                  <a:pt x="849" y="319"/>
                </a:lnTo>
                <a:lnTo>
                  <a:pt x="844" y="338"/>
                </a:lnTo>
                <a:lnTo>
                  <a:pt x="857" y="359"/>
                </a:lnTo>
                <a:lnTo>
                  <a:pt x="901" y="439"/>
                </a:lnTo>
                <a:lnTo>
                  <a:pt x="500" y="435"/>
                </a:lnTo>
                <a:lnTo>
                  <a:pt x="195" y="416"/>
                </a:lnTo>
                <a:lnTo>
                  <a:pt x="205" y="285"/>
                </a:lnTo>
                <a:lnTo>
                  <a:pt x="0" y="266"/>
                </a:lnTo>
                <a:lnTo>
                  <a:pt x="24" y="0"/>
                </a:lnTo>
                <a:close/>
              </a:path>
            </a:pathLst>
          </a:custGeom>
          <a:solidFill>
            <a:srgbClr val="000000"/>
          </a:solidFill>
          <a:ln w="9525">
            <a:solidFill>
              <a:schemeClr val="tx1"/>
            </a:solidFill>
            <a:round/>
            <a:headEnd/>
            <a:tailEnd/>
          </a:ln>
        </p:spPr>
        <p:txBody>
          <a:bodyPr/>
          <a:lstStyle/>
          <a:p>
            <a:endParaRPr lang="en-US" dirty="0"/>
          </a:p>
        </p:txBody>
      </p:sp>
      <p:sp>
        <p:nvSpPr>
          <p:cNvPr id="2062" name="Freeform 14"/>
          <p:cNvSpPr>
            <a:spLocks/>
          </p:cNvSpPr>
          <p:nvPr/>
        </p:nvSpPr>
        <p:spPr bwMode="auto">
          <a:xfrm>
            <a:off x="4167188" y="2855913"/>
            <a:ext cx="942975" cy="544512"/>
          </a:xfrm>
          <a:custGeom>
            <a:avLst/>
            <a:gdLst>
              <a:gd name="T0" fmla="*/ 2147483647 w 812"/>
              <a:gd name="T1" fmla="*/ 0 h 428"/>
              <a:gd name="T2" fmla="*/ 2147483647 w 812"/>
              <a:gd name="T3" fmla="*/ 2147483647 h 428"/>
              <a:gd name="T4" fmla="*/ 2147483647 w 812"/>
              <a:gd name="T5" fmla="*/ 2147483647 h 428"/>
              <a:gd name="T6" fmla="*/ 2147483647 w 812"/>
              <a:gd name="T7" fmla="*/ 2147483647 h 428"/>
              <a:gd name="T8" fmla="*/ 2147483647 w 812"/>
              <a:gd name="T9" fmla="*/ 2147483647 h 428"/>
              <a:gd name="T10" fmla="*/ 2147483647 w 812"/>
              <a:gd name="T11" fmla="*/ 2147483647 h 428"/>
              <a:gd name="T12" fmla="*/ 2147483647 w 812"/>
              <a:gd name="T13" fmla="*/ 2147483647 h 428"/>
              <a:gd name="T14" fmla="*/ 2147483647 w 812"/>
              <a:gd name="T15" fmla="*/ 2147483647 h 428"/>
              <a:gd name="T16" fmla="*/ 2147483647 w 812"/>
              <a:gd name="T17" fmla="*/ 2147483647 h 428"/>
              <a:gd name="T18" fmla="*/ 2147483647 w 812"/>
              <a:gd name="T19" fmla="*/ 2147483647 h 428"/>
              <a:gd name="T20" fmla="*/ 2147483647 w 812"/>
              <a:gd name="T21" fmla="*/ 2147483647 h 428"/>
              <a:gd name="T22" fmla="*/ 2147483647 w 812"/>
              <a:gd name="T23" fmla="*/ 2147483647 h 428"/>
              <a:gd name="T24" fmla="*/ 0 w 812"/>
              <a:gd name="T25" fmla="*/ 2147483647 h 428"/>
              <a:gd name="T26" fmla="*/ 2147483647 w 812"/>
              <a:gd name="T27" fmla="*/ 0 h 428"/>
              <a:gd name="T28" fmla="*/ 2147483647 w 812"/>
              <a:gd name="T29" fmla="*/ 0 h 4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8"/>
              <a:gd name="T47" fmla="*/ 812 w 812"/>
              <a:gd name="T48" fmla="*/ 428 h 4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8">
                <a:moveTo>
                  <a:pt x="26" y="0"/>
                </a:moveTo>
                <a:lnTo>
                  <a:pt x="331" y="19"/>
                </a:lnTo>
                <a:lnTo>
                  <a:pt x="732" y="23"/>
                </a:lnTo>
                <a:lnTo>
                  <a:pt x="753" y="42"/>
                </a:lnTo>
                <a:lnTo>
                  <a:pt x="766" y="38"/>
                </a:lnTo>
                <a:lnTo>
                  <a:pt x="781" y="59"/>
                </a:lnTo>
                <a:lnTo>
                  <a:pt x="768" y="59"/>
                </a:lnTo>
                <a:lnTo>
                  <a:pt x="755" y="86"/>
                </a:lnTo>
                <a:lnTo>
                  <a:pt x="787" y="131"/>
                </a:lnTo>
                <a:lnTo>
                  <a:pt x="812" y="139"/>
                </a:lnTo>
                <a:lnTo>
                  <a:pt x="808" y="426"/>
                </a:lnTo>
                <a:lnTo>
                  <a:pt x="464" y="428"/>
                </a:lnTo>
                <a:lnTo>
                  <a:pt x="0" y="407"/>
                </a:lnTo>
                <a:lnTo>
                  <a:pt x="26" y="0"/>
                </a:lnTo>
                <a:close/>
              </a:path>
            </a:pathLst>
          </a:custGeom>
          <a:solidFill>
            <a:srgbClr val="000000"/>
          </a:solidFill>
          <a:ln w="9525">
            <a:solidFill>
              <a:schemeClr val="tx1"/>
            </a:solidFill>
            <a:round/>
            <a:headEnd/>
            <a:tailEnd/>
          </a:ln>
        </p:spPr>
        <p:txBody>
          <a:bodyPr/>
          <a:lstStyle/>
          <a:p>
            <a:endParaRPr lang="en-US" dirty="0"/>
          </a:p>
        </p:txBody>
      </p:sp>
      <p:sp>
        <p:nvSpPr>
          <p:cNvPr id="2063" name="Freeform 15"/>
          <p:cNvSpPr>
            <a:spLocks/>
          </p:cNvSpPr>
          <p:nvPr/>
        </p:nvSpPr>
        <p:spPr bwMode="auto">
          <a:xfrm>
            <a:off x="4040188" y="3363913"/>
            <a:ext cx="1093787" cy="609600"/>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1" y="8"/>
                </a:lnTo>
                <a:lnTo>
                  <a:pt x="575" y="29"/>
                </a:lnTo>
                <a:lnTo>
                  <a:pt x="919" y="27"/>
                </a:lnTo>
                <a:lnTo>
                  <a:pt x="923" y="97"/>
                </a:lnTo>
                <a:lnTo>
                  <a:pt x="943" y="245"/>
                </a:lnTo>
                <a:lnTo>
                  <a:pt x="940" y="479"/>
                </a:lnTo>
                <a:lnTo>
                  <a:pt x="864" y="439"/>
                </a:lnTo>
                <a:lnTo>
                  <a:pt x="784" y="454"/>
                </a:lnTo>
                <a:lnTo>
                  <a:pt x="725" y="471"/>
                </a:lnTo>
                <a:lnTo>
                  <a:pt x="639" y="471"/>
                </a:lnTo>
                <a:lnTo>
                  <a:pt x="575" y="435"/>
                </a:lnTo>
                <a:lnTo>
                  <a:pt x="556" y="454"/>
                </a:lnTo>
                <a:lnTo>
                  <a:pt x="457" y="411"/>
                </a:lnTo>
                <a:lnTo>
                  <a:pt x="407" y="399"/>
                </a:lnTo>
                <a:lnTo>
                  <a:pt x="383" y="375"/>
                </a:lnTo>
                <a:lnTo>
                  <a:pt x="352" y="375"/>
                </a:lnTo>
                <a:lnTo>
                  <a:pt x="320" y="348"/>
                </a:lnTo>
                <a:lnTo>
                  <a:pt x="331" y="89"/>
                </a:lnTo>
                <a:lnTo>
                  <a:pt x="0" y="70"/>
                </a:lnTo>
                <a:lnTo>
                  <a:pt x="6" y="0"/>
                </a:lnTo>
                <a:close/>
              </a:path>
            </a:pathLst>
          </a:custGeom>
          <a:solidFill>
            <a:srgbClr val="000000"/>
          </a:solidFill>
          <a:ln w="9525">
            <a:solidFill>
              <a:schemeClr val="tx1"/>
            </a:solidFill>
            <a:round/>
            <a:headEnd/>
            <a:tailEnd/>
          </a:ln>
        </p:spPr>
        <p:txBody>
          <a:bodyPr/>
          <a:lstStyle/>
          <a:p>
            <a:endParaRPr lang="en-US" dirty="0"/>
          </a:p>
        </p:txBody>
      </p:sp>
      <p:sp>
        <p:nvSpPr>
          <p:cNvPr id="2064" name="Freeform 16"/>
          <p:cNvSpPr>
            <a:spLocks/>
          </p:cNvSpPr>
          <p:nvPr/>
        </p:nvSpPr>
        <p:spPr bwMode="auto">
          <a:xfrm>
            <a:off x="4872038" y="2276475"/>
            <a:ext cx="755650" cy="536575"/>
          </a:xfrm>
          <a:custGeom>
            <a:avLst/>
            <a:gdLst>
              <a:gd name="T0" fmla="*/ 0 w 652"/>
              <a:gd name="T1" fmla="*/ 2147483647 h 422"/>
              <a:gd name="T2" fmla="*/ 2147483647 w 652"/>
              <a:gd name="T3" fmla="*/ 2147483647 h 422"/>
              <a:gd name="T4" fmla="*/ 2147483647 w 652"/>
              <a:gd name="T5" fmla="*/ 2147483647 h 422"/>
              <a:gd name="T6" fmla="*/ 2147483647 w 652"/>
              <a:gd name="T7" fmla="*/ 2147483647 h 422"/>
              <a:gd name="T8" fmla="*/ 2147483647 w 652"/>
              <a:gd name="T9" fmla="*/ 2147483647 h 422"/>
              <a:gd name="T10" fmla="*/ 2147483647 w 652"/>
              <a:gd name="T11" fmla="*/ 2147483647 h 422"/>
              <a:gd name="T12" fmla="*/ 2147483647 w 652"/>
              <a:gd name="T13" fmla="*/ 2147483647 h 422"/>
              <a:gd name="T14" fmla="*/ 2147483647 w 652"/>
              <a:gd name="T15" fmla="*/ 2147483647 h 422"/>
              <a:gd name="T16" fmla="*/ 2147483647 w 652"/>
              <a:gd name="T17" fmla="*/ 2147483647 h 422"/>
              <a:gd name="T18" fmla="*/ 2147483647 w 652"/>
              <a:gd name="T19" fmla="*/ 2147483647 h 422"/>
              <a:gd name="T20" fmla="*/ 2147483647 w 652"/>
              <a:gd name="T21" fmla="*/ 2147483647 h 422"/>
              <a:gd name="T22" fmla="*/ 2147483647 w 652"/>
              <a:gd name="T23" fmla="*/ 2147483647 h 422"/>
              <a:gd name="T24" fmla="*/ 2147483647 w 652"/>
              <a:gd name="T25" fmla="*/ 2147483647 h 422"/>
              <a:gd name="T26" fmla="*/ 2147483647 w 652"/>
              <a:gd name="T27" fmla="*/ 2147483647 h 422"/>
              <a:gd name="T28" fmla="*/ 2147483647 w 652"/>
              <a:gd name="T29" fmla="*/ 2147483647 h 422"/>
              <a:gd name="T30" fmla="*/ 2147483647 w 652"/>
              <a:gd name="T31" fmla="*/ 2147483647 h 422"/>
              <a:gd name="T32" fmla="*/ 2147483647 w 652"/>
              <a:gd name="T33" fmla="*/ 2147483647 h 422"/>
              <a:gd name="T34" fmla="*/ 2147483647 w 652"/>
              <a:gd name="T35" fmla="*/ 2147483647 h 422"/>
              <a:gd name="T36" fmla="*/ 2147483647 w 652"/>
              <a:gd name="T37" fmla="*/ 0 h 422"/>
              <a:gd name="T38" fmla="*/ 2147483647 w 652"/>
              <a:gd name="T39" fmla="*/ 2147483647 h 422"/>
              <a:gd name="T40" fmla="*/ 0 w 652"/>
              <a:gd name="T41" fmla="*/ 2147483647 h 422"/>
              <a:gd name="T42" fmla="*/ 0 w 652"/>
              <a:gd name="T43" fmla="*/ 2147483647 h 422"/>
              <a:gd name="T44" fmla="*/ 0 w 652"/>
              <a:gd name="T45" fmla="*/ 2147483647 h 4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2"/>
              <a:gd name="T71" fmla="*/ 652 w 652"/>
              <a:gd name="T72" fmla="*/ 422 h 4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2">
                <a:moveTo>
                  <a:pt x="0" y="42"/>
                </a:moveTo>
                <a:lnTo>
                  <a:pt x="14" y="64"/>
                </a:lnTo>
                <a:lnTo>
                  <a:pt x="6" y="89"/>
                </a:lnTo>
                <a:lnTo>
                  <a:pt x="14" y="148"/>
                </a:lnTo>
                <a:lnTo>
                  <a:pt x="44" y="232"/>
                </a:lnTo>
                <a:lnTo>
                  <a:pt x="44" y="256"/>
                </a:lnTo>
                <a:lnTo>
                  <a:pt x="65" y="296"/>
                </a:lnTo>
                <a:lnTo>
                  <a:pt x="74" y="359"/>
                </a:lnTo>
                <a:lnTo>
                  <a:pt x="69" y="378"/>
                </a:lnTo>
                <a:lnTo>
                  <a:pt x="82" y="399"/>
                </a:lnTo>
                <a:lnTo>
                  <a:pt x="504" y="389"/>
                </a:lnTo>
                <a:lnTo>
                  <a:pt x="534" y="422"/>
                </a:lnTo>
                <a:lnTo>
                  <a:pt x="578" y="327"/>
                </a:lnTo>
                <a:lnTo>
                  <a:pt x="565" y="291"/>
                </a:lnTo>
                <a:lnTo>
                  <a:pt x="637" y="234"/>
                </a:lnTo>
                <a:lnTo>
                  <a:pt x="652" y="192"/>
                </a:lnTo>
                <a:lnTo>
                  <a:pt x="599" y="131"/>
                </a:lnTo>
                <a:lnTo>
                  <a:pt x="544" y="68"/>
                </a:lnTo>
                <a:lnTo>
                  <a:pt x="534" y="0"/>
                </a:lnTo>
                <a:lnTo>
                  <a:pt x="15" y="11"/>
                </a:lnTo>
                <a:lnTo>
                  <a:pt x="0" y="9"/>
                </a:lnTo>
                <a:lnTo>
                  <a:pt x="0" y="42"/>
                </a:lnTo>
                <a:close/>
              </a:path>
            </a:pathLst>
          </a:custGeom>
          <a:solidFill>
            <a:srgbClr val="000000"/>
          </a:solidFill>
          <a:ln w="9525">
            <a:solidFill>
              <a:schemeClr val="tx1"/>
            </a:solidFill>
            <a:round/>
            <a:headEnd/>
            <a:tailEnd/>
          </a:ln>
        </p:spPr>
        <p:txBody>
          <a:bodyPr/>
          <a:lstStyle/>
          <a:p>
            <a:endParaRPr lang="en-US" dirty="0"/>
          </a:p>
        </p:txBody>
      </p:sp>
      <p:sp>
        <p:nvSpPr>
          <p:cNvPr id="2065" name="Freeform 17"/>
          <p:cNvSpPr>
            <a:spLocks/>
          </p:cNvSpPr>
          <p:nvPr/>
        </p:nvSpPr>
        <p:spPr bwMode="auto">
          <a:xfrm>
            <a:off x="4967288" y="2771775"/>
            <a:ext cx="841375" cy="782638"/>
          </a:xfrm>
          <a:custGeom>
            <a:avLst/>
            <a:gdLst>
              <a:gd name="T0" fmla="*/ 2147483647 w 726"/>
              <a:gd name="T1" fmla="*/ 2147483647 h 616"/>
              <a:gd name="T2" fmla="*/ 2147483647 w 726"/>
              <a:gd name="T3" fmla="*/ 2147483647 h 616"/>
              <a:gd name="T4" fmla="*/ 2147483647 w 726"/>
              <a:gd name="T5" fmla="*/ 2147483647 h 616"/>
              <a:gd name="T6" fmla="*/ 2147483647 w 726"/>
              <a:gd name="T7" fmla="*/ 2147483647 h 616"/>
              <a:gd name="T8" fmla="*/ 2147483647 w 726"/>
              <a:gd name="T9" fmla="*/ 2147483647 h 616"/>
              <a:gd name="T10" fmla="*/ 2147483647 w 726"/>
              <a:gd name="T11" fmla="*/ 2147483647 h 616"/>
              <a:gd name="T12" fmla="*/ 2147483647 w 726"/>
              <a:gd name="T13" fmla="*/ 2147483647 h 616"/>
              <a:gd name="T14" fmla="*/ 2147483647 w 726"/>
              <a:gd name="T15" fmla="*/ 2147483647 h 616"/>
              <a:gd name="T16" fmla="*/ 2147483647 w 726"/>
              <a:gd name="T17" fmla="*/ 2147483647 h 616"/>
              <a:gd name="T18" fmla="*/ 2147483647 w 726"/>
              <a:gd name="T19" fmla="*/ 2147483647 h 616"/>
              <a:gd name="T20" fmla="*/ 2147483647 w 726"/>
              <a:gd name="T21" fmla="*/ 2147483647 h 616"/>
              <a:gd name="T22" fmla="*/ 2147483647 w 726"/>
              <a:gd name="T23" fmla="*/ 2147483647 h 616"/>
              <a:gd name="T24" fmla="*/ 2147483647 w 726"/>
              <a:gd name="T25" fmla="*/ 2147483647 h 616"/>
              <a:gd name="T26" fmla="*/ 2147483647 w 726"/>
              <a:gd name="T27" fmla="*/ 2147483647 h 616"/>
              <a:gd name="T28" fmla="*/ 2147483647 w 726"/>
              <a:gd name="T29" fmla="*/ 2147483647 h 616"/>
              <a:gd name="T30" fmla="*/ 2147483647 w 726"/>
              <a:gd name="T31" fmla="*/ 2147483647 h 616"/>
              <a:gd name="T32" fmla="*/ 2147483647 w 726"/>
              <a:gd name="T33" fmla="*/ 2147483647 h 616"/>
              <a:gd name="T34" fmla="*/ 2147483647 w 726"/>
              <a:gd name="T35" fmla="*/ 2147483647 h 616"/>
              <a:gd name="T36" fmla="*/ 2147483647 w 726"/>
              <a:gd name="T37" fmla="*/ 2147483647 h 616"/>
              <a:gd name="T38" fmla="*/ 2147483647 w 726"/>
              <a:gd name="T39" fmla="*/ 2147483647 h 616"/>
              <a:gd name="T40" fmla="*/ 2147483647 w 726"/>
              <a:gd name="T41" fmla="*/ 2147483647 h 616"/>
              <a:gd name="T42" fmla="*/ 2147483647 w 726"/>
              <a:gd name="T43" fmla="*/ 2147483647 h 616"/>
              <a:gd name="T44" fmla="*/ 2147483647 w 726"/>
              <a:gd name="T45" fmla="*/ 2147483647 h 616"/>
              <a:gd name="T46" fmla="*/ 2147483647 w 726"/>
              <a:gd name="T47" fmla="*/ 2147483647 h 616"/>
              <a:gd name="T48" fmla="*/ 2147483647 w 726"/>
              <a:gd name="T49" fmla="*/ 2147483647 h 616"/>
              <a:gd name="T50" fmla="*/ 2147483647 w 726"/>
              <a:gd name="T51" fmla="*/ 2147483647 h 616"/>
              <a:gd name="T52" fmla="*/ 2147483647 w 726"/>
              <a:gd name="T53" fmla="*/ 2147483647 h 616"/>
              <a:gd name="T54" fmla="*/ 2147483647 w 726"/>
              <a:gd name="T55" fmla="*/ 2147483647 h 616"/>
              <a:gd name="T56" fmla="*/ 2147483647 w 726"/>
              <a:gd name="T57" fmla="*/ 2147483647 h 616"/>
              <a:gd name="T58" fmla="*/ 2147483647 w 726"/>
              <a:gd name="T59" fmla="*/ 2147483647 h 616"/>
              <a:gd name="T60" fmla="*/ 2147483647 w 726"/>
              <a:gd name="T61" fmla="*/ 2147483647 h 616"/>
              <a:gd name="T62" fmla="*/ 2147483647 w 726"/>
              <a:gd name="T63" fmla="*/ 2147483647 h 616"/>
              <a:gd name="T64" fmla="*/ 2147483647 w 726"/>
              <a:gd name="T65" fmla="*/ 2147483647 h 616"/>
              <a:gd name="T66" fmla="*/ 2147483647 w 726"/>
              <a:gd name="T67" fmla="*/ 0 h 616"/>
              <a:gd name="T68" fmla="*/ 0 w 726"/>
              <a:gd name="T69" fmla="*/ 2147483647 h 616"/>
              <a:gd name="T70" fmla="*/ 2147483647 w 726"/>
              <a:gd name="T71" fmla="*/ 2147483647 h 616"/>
              <a:gd name="T72" fmla="*/ 2147483647 w 726"/>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6"/>
              <a:gd name="T112" fmla="*/ 0 h 616"/>
              <a:gd name="T113" fmla="*/ 726 w 726"/>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6" h="616">
                <a:moveTo>
                  <a:pt x="44" y="90"/>
                </a:moveTo>
                <a:lnTo>
                  <a:pt x="65" y="109"/>
                </a:lnTo>
                <a:lnTo>
                  <a:pt x="78" y="105"/>
                </a:lnTo>
                <a:lnTo>
                  <a:pt x="93" y="126"/>
                </a:lnTo>
                <a:lnTo>
                  <a:pt x="80" y="126"/>
                </a:lnTo>
                <a:lnTo>
                  <a:pt x="67" y="153"/>
                </a:lnTo>
                <a:lnTo>
                  <a:pt x="99" y="198"/>
                </a:lnTo>
                <a:lnTo>
                  <a:pt x="124" y="206"/>
                </a:lnTo>
                <a:lnTo>
                  <a:pt x="120" y="493"/>
                </a:lnTo>
                <a:lnTo>
                  <a:pt x="124" y="563"/>
                </a:lnTo>
                <a:lnTo>
                  <a:pt x="606" y="548"/>
                </a:lnTo>
                <a:lnTo>
                  <a:pt x="610" y="590"/>
                </a:lnTo>
                <a:lnTo>
                  <a:pt x="591" y="616"/>
                </a:lnTo>
                <a:lnTo>
                  <a:pt x="665" y="612"/>
                </a:lnTo>
                <a:lnTo>
                  <a:pt x="679" y="590"/>
                </a:lnTo>
                <a:lnTo>
                  <a:pt x="679" y="563"/>
                </a:lnTo>
                <a:lnTo>
                  <a:pt x="696" y="544"/>
                </a:lnTo>
                <a:lnTo>
                  <a:pt x="702" y="523"/>
                </a:lnTo>
                <a:lnTo>
                  <a:pt x="721" y="521"/>
                </a:lnTo>
                <a:lnTo>
                  <a:pt x="726" y="479"/>
                </a:lnTo>
                <a:lnTo>
                  <a:pt x="700" y="474"/>
                </a:lnTo>
                <a:lnTo>
                  <a:pt x="683" y="443"/>
                </a:lnTo>
                <a:lnTo>
                  <a:pt x="656" y="369"/>
                </a:lnTo>
                <a:lnTo>
                  <a:pt x="626" y="358"/>
                </a:lnTo>
                <a:lnTo>
                  <a:pt x="591" y="331"/>
                </a:lnTo>
                <a:lnTo>
                  <a:pt x="578" y="293"/>
                </a:lnTo>
                <a:lnTo>
                  <a:pt x="599" y="234"/>
                </a:lnTo>
                <a:lnTo>
                  <a:pt x="582" y="223"/>
                </a:lnTo>
                <a:lnTo>
                  <a:pt x="540" y="223"/>
                </a:lnTo>
                <a:lnTo>
                  <a:pt x="530" y="187"/>
                </a:lnTo>
                <a:lnTo>
                  <a:pt x="460" y="114"/>
                </a:lnTo>
                <a:lnTo>
                  <a:pt x="445" y="56"/>
                </a:lnTo>
                <a:lnTo>
                  <a:pt x="452" y="33"/>
                </a:lnTo>
                <a:lnTo>
                  <a:pt x="422" y="0"/>
                </a:lnTo>
                <a:lnTo>
                  <a:pt x="0" y="10"/>
                </a:lnTo>
                <a:lnTo>
                  <a:pt x="44" y="90"/>
                </a:lnTo>
                <a:close/>
              </a:path>
            </a:pathLst>
          </a:custGeom>
          <a:solidFill>
            <a:srgbClr val="000000"/>
          </a:solidFill>
          <a:ln w="9525">
            <a:solidFill>
              <a:schemeClr val="tx1"/>
            </a:solidFill>
            <a:round/>
            <a:headEnd/>
            <a:tailEnd/>
          </a:ln>
        </p:spPr>
        <p:txBody>
          <a:bodyPr/>
          <a:lstStyle/>
          <a:p>
            <a:endParaRPr lang="en-US" dirty="0"/>
          </a:p>
        </p:txBody>
      </p:sp>
      <p:sp>
        <p:nvSpPr>
          <p:cNvPr id="2066" name="Freeform 18"/>
          <p:cNvSpPr>
            <a:spLocks/>
          </p:cNvSpPr>
          <p:nvPr/>
        </p:nvSpPr>
        <p:spPr bwMode="auto">
          <a:xfrm>
            <a:off x="5110163" y="3468688"/>
            <a:ext cx="639762" cy="609600"/>
          </a:xfrm>
          <a:custGeom>
            <a:avLst/>
            <a:gdLst>
              <a:gd name="T0" fmla="*/ 2147483647 w 549"/>
              <a:gd name="T1" fmla="*/ 2147483647 h 481"/>
              <a:gd name="T2" fmla="*/ 2147483647 w 549"/>
              <a:gd name="T3" fmla="*/ 2147483647 h 481"/>
              <a:gd name="T4" fmla="*/ 2147483647 w 549"/>
              <a:gd name="T5" fmla="*/ 2147483647 h 481"/>
              <a:gd name="T6" fmla="*/ 2147483647 w 549"/>
              <a:gd name="T7" fmla="*/ 2147483647 h 481"/>
              <a:gd name="T8" fmla="*/ 2147483647 w 549"/>
              <a:gd name="T9" fmla="*/ 2147483647 h 481"/>
              <a:gd name="T10" fmla="*/ 2147483647 w 549"/>
              <a:gd name="T11" fmla="*/ 2147483647 h 481"/>
              <a:gd name="T12" fmla="*/ 2147483647 w 549"/>
              <a:gd name="T13" fmla="*/ 2147483647 h 481"/>
              <a:gd name="T14" fmla="*/ 2147483647 w 549"/>
              <a:gd name="T15" fmla="*/ 2147483647 h 481"/>
              <a:gd name="T16" fmla="*/ 2147483647 w 549"/>
              <a:gd name="T17" fmla="*/ 2147483647 h 481"/>
              <a:gd name="T18" fmla="*/ 2147483647 w 549"/>
              <a:gd name="T19" fmla="*/ 2147483647 h 481"/>
              <a:gd name="T20" fmla="*/ 2147483647 w 549"/>
              <a:gd name="T21" fmla="*/ 2147483647 h 481"/>
              <a:gd name="T22" fmla="*/ 2147483647 w 549"/>
              <a:gd name="T23" fmla="*/ 2147483647 h 481"/>
              <a:gd name="T24" fmla="*/ 2147483647 w 549"/>
              <a:gd name="T25" fmla="*/ 2147483647 h 481"/>
              <a:gd name="T26" fmla="*/ 2147483647 w 549"/>
              <a:gd name="T27" fmla="*/ 2147483647 h 481"/>
              <a:gd name="T28" fmla="*/ 2147483647 w 549"/>
              <a:gd name="T29" fmla="*/ 2147483647 h 481"/>
              <a:gd name="T30" fmla="*/ 2147483647 w 549"/>
              <a:gd name="T31" fmla="*/ 2147483647 h 481"/>
              <a:gd name="T32" fmla="*/ 2147483647 w 549"/>
              <a:gd name="T33" fmla="*/ 2147483647 h 481"/>
              <a:gd name="T34" fmla="*/ 2147483647 w 549"/>
              <a:gd name="T35" fmla="*/ 2147483647 h 481"/>
              <a:gd name="T36" fmla="*/ 2147483647 w 549"/>
              <a:gd name="T37" fmla="*/ 0 h 481"/>
              <a:gd name="T38" fmla="*/ 0 w 549"/>
              <a:gd name="T39" fmla="*/ 2147483647 h 481"/>
              <a:gd name="T40" fmla="*/ 2147483647 w 549"/>
              <a:gd name="T41" fmla="*/ 2147483647 h 481"/>
              <a:gd name="T42" fmla="*/ 2147483647 w 549"/>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9"/>
              <a:gd name="T67" fmla="*/ 0 h 481"/>
              <a:gd name="T68" fmla="*/ 549 w 549"/>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9" h="481">
                <a:moveTo>
                  <a:pt x="20" y="163"/>
                </a:moveTo>
                <a:lnTo>
                  <a:pt x="17" y="397"/>
                </a:lnTo>
                <a:lnTo>
                  <a:pt x="28" y="410"/>
                </a:lnTo>
                <a:lnTo>
                  <a:pt x="66" y="410"/>
                </a:lnTo>
                <a:lnTo>
                  <a:pt x="68" y="481"/>
                </a:lnTo>
                <a:lnTo>
                  <a:pt x="397" y="477"/>
                </a:lnTo>
                <a:lnTo>
                  <a:pt x="389" y="405"/>
                </a:lnTo>
                <a:lnTo>
                  <a:pt x="418" y="325"/>
                </a:lnTo>
                <a:lnTo>
                  <a:pt x="460" y="268"/>
                </a:lnTo>
                <a:lnTo>
                  <a:pt x="456" y="253"/>
                </a:lnTo>
                <a:lnTo>
                  <a:pt x="486" y="203"/>
                </a:lnTo>
                <a:lnTo>
                  <a:pt x="503" y="148"/>
                </a:lnTo>
                <a:lnTo>
                  <a:pt x="498" y="144"/>
                </a:lnTo>
                <a:lnTo>
                  <a:pt x="524" y="123"/>
                </a:lnTo>
                <a:lnTo>
                  <a:pt x="549" y="76"/>
                </a:lnTo>
                <a:lnTo>
                  <a:pt x="541" y="64"/>
                </a:lnTo>
                <a:lnTo>
                  <a:pt x="467" y="68"/>
                </a:lnTo>
                <a:lnTo>
                  <a:pt x="486" y="42"/>
                </a:lnTo>
                <a:lnTo>
                  <a:pt x="482" y="0"/>
                </a:lnTo>
                <a:lnTo>
                  <a:pt x="0" y="15"/>
                </a:lnTo>
                <a:lnTo>
                  <a:pt x="20" y="163"/>
                </a:lnTo>
                <a:close/>
              </a:path>
            </a:pathLst>
          </a:custGeom>
          <a:solidFill>
            <a:srgbClr val="000000"/>
          </a:solidFill>
          <a:ln w="9525">
            <a:solidFill>
              <a:schemeClr val="tx1"/>
            </a:solidFill>
            <a:round/>
            <a:headEnd/>
            <a:tailEnd/>
          </a:ln>
        </p:spPr>
        <p:txBody>
          <a:bodyPr/>
          <a:lstStyle/>
          <a:p>
            <a:endParaRPr lang="en-US" dirty="0"/>
          </a:p>
        </p:txBody>
      </p:sp>
      <p:sp>
        <p:nvSpPr>
          <p:cNvPr id="2067" name="Freeform 19"/>
          <p:cNvSpPr>
            <a:spLocks/>
          </p:cNvSpPr>
          <p:nvPr/>
        </p:nvSpPr>
        <p:spPr bwMode="auto">
          <a:xfrm>
            <a:off x="5924550" y="2509838"/>
            <a:ext cx="390525" cy="717550"/>
          </a:xfrm>
          <a:custGeom>
            <a:avLst/>
            <a:gdLst>
              <a:gd name="T0" fmla="*/ 2147483647 w 339"/>
              <a:gd name="T1" fmla="*/ 2147483647 h 565"/>
              <a:gd name="T2" fmla="*/ 2147483647 w 339"/>
              <a:gd name="T3" fmla="*/ 2147483647 h 565"/>
              <a:gd name="T4" fmla="*/ 2147483647 w 339"/>
              <a:gd name="T5" fmla="*/ 2147483647 h 565"/>
              <a:gd name="T6" fmla="*/ 2147483647 w 339"/>
              <a:gd name="T7" fmla="*/ 2147483647 h 565"/>
              <a:gd name="T8" fmla="*/ 2147483647 w 339"/>
              <a:gd name="T9" fmla="*/ 2147483647 h 565"/>
              <a:gd name="T10" fmla="*/ 2147483647 w 339"/>
              <a:gd name="T11" fmla="*/ 2147483647 h 565"/>
              <a:gd name="T12" fmla="*/ 2147483647 w 339"/>
              <a:gd name="T13" fmla="*/ 2147483647 h 565"/>
              <a:gd name="T14" fmla="*/ 2147483647 w 339"/>
              <a:gd name="T15" fmla="*/ 2147483647 h 565"/>
              <a:gd name="T16" fmla="*/ 2147483647 w 339"/>
              <a:gd name="T17" fmla="*/ 2147483647 h 565"/>
              <a:gd name="T18" fmla="*/ 2147483647 w 339"/>
              <a:gd name="T19" fmla="*/ 2147483647 h 565"/>
              <a:gd name="T20" fmla="*/ 2147483647 w 339"/>
              <a:gd name="T21" fmla="*/ 2147483647 h 565"/>
              <a:gd name="T22" fmla="*/ 2147483647 w 339"/>
              <a:gd name="T23" fmla="*/ 2147483647 h 565"/>
              <a:gd name="T24" fmla="*/ 2147483647 w 339"/>
              <a:gd name="T25" fmla="*/ 0 h 565"/>
              <a:gd name="T26" fmla="*/ 2147483647 w 339"/>
              <a:gd name="T27" fmla="*/ 2147483647 h 565"/>
              <a:gd name="T28" fmla="*/ 2147483647 w 339"/>
              <a:gd name="T29" fmla="*/ 2147483647 h 565"/>
              <a:gd name="T30" fmla="*/ 2147483647 w 339"/>
              <a:gd name="T31" fmla="*/ 2147483647 h 565"/>
              <a:gd name="T32" fmla="*/ 2147483647 w 339"/>
              <a:gd name="T33" fmla="*/ 2147483647 h 565"/>
              <a:gd name="T34" fmla="*/ 2147483647 w 339"/>
              <a:gd name="T35" fmla="*/ 2147483647 h 565"/>
              <a:gd name="T36" fmla="*/ 2147483647 w 339"/>
              <a:gd name="T37" fmla="*/ 2147483647 h 565"/>
              <a:gd name="T38" fmla="*/ 2147483647 w 339"/>
              <a:gd name="T39" fmla="*/ 2147483647 h 565"/>
              <a:gd name="T40" fmla="*/ 2147483647 w 339"/>
              <a:gd name="T41" fmla="*/ 2147483647 h 565"/>
              <a:gd name="T42" fmla="*/ 0 w 339"/>
              <a:gd name="T43" fmla="*/ 2147483647 h 565"/>
              <a:gd name="T44" fmla="*/ 2147483647 w 339"/>
              <a:gd name="T45" fmla="*/ 2147483647 h 565"/>
              <a:gd name="T46" fmla="*/ 2147483647 w 339"/>
              <a:gd name="T47" fmla="*/ 2147483647 h 5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9"/>
              <a:gd name="T73" fmla="*/ 0 h 565"/>
              <a:gd name="T74" fmla="*/ 339 w 339"/>
              <a:gd name="T75" fmla="*/ 565 h 5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9" h="565">
                <a:moveTo>
                  <a:pt x="12" y="565"/>
                </a:moveTo>
                <a:lnTo>
                  <a:pt x="21" y="550"/>
                </a:lnTo>
                <a:lnTo>
                  <a:pt x="86" y="546"/>
                </a:lnTo>
                <a:lnTo>
                  <a:pt x="139" y="529"/>
                </a:lnTo>
                <a:lnTo>
                  <a:pt x="190" y="496"/>
                </a:lnTo>
                <a:lnTo>
                  <a:pt x="234" y="494"/>
                </a:lnTo>
                <a:lnTo>
                  <a:pt x="285" y="413"/>
                </a:lnTo>
                <a:lnTo>
                  <a:pt x="301" y="418"/>
                </a:lnTo>
                <a:lnTo>
                  <a:pt x="339" y="390"/>
                </a:lnTo>
                <a:lnTo>
                  <a:pt x="329" y="369"/>
                </a:lnTo>
                <a:lnTo>
                  <a:pt x="333" y="356"/>
                </a:lnTo>
                <a:lnTo>
                  <a:pt x="295" y="8"/>
                </a:lnTo>
                <a:lnTo>
                  <a:pt x="291" y="0"/>
                </a:lnTo>
                <a:lnTo>
                  <a:pt x="90" y="23"/>
                </a:lnTo>
                <a:lnTo>
                  <a:pt x="52" y="42"/>
                </a:lnTo>
                <a:lnTo>
                  <a:pt x="17" y="31"/>
                </a:lnTo>
                <a:lnTo>
                  <a:pt x="42" y="318"/>
                </a:lnTo>
                <a:lnTo>
                  <a:pt x="36" y="379"/>
                </a:lnTo>
                <a:lnTo>
                  <a:pt x="50" y="413"/>
                </a:lnTo>
                <a:lnTo>
                  <a:pt x="34" y="477"/>
                </a:lnTo>
                <a:lnTo>
                  <a:pt x="12" y="506"/>
                </a:lnTo>
                <a:lnTo>
                  <a:pt x="0" y="551"/>
                </a:lnTo>
                <a:lnTo>
                  <a:pt x="12" y="565"/>
                </a:lnTo>
                <a:close/>
              </a:path>
            </a:pathLst>
          </a:custGeom>
          <a:solidFill>
            <a:srgbClr val="000000"/>
          </a:solidFill>
          <a:ln w="9525">
            <a:solidFill>
              <a:schemeClr val="tx1"/>
            </a:solidFill>
            <a:round/>
            <a:headEnd/>
            <a:tailEnd/>
          </a:ln>
        </p:spPr>
        <p:txBody>
          <a:bodyPr/>
          <a:lstStyle/>
          <a:p>
            <a:endParaRPr lang="en-US" dirty="0"/>
          </a:p>
        </p:txBody>
      </p:sp>
      <p:sp>
        <p:nvSpPr>
          <p:cNvPr id="2068" name="Freeform 20"/>
          <p:cNvSpPr>
            <a:spLocks/>
          </p:cNvSpPr>
          <p:nvPr/>
        </p:nvSpPr>
        <p:spPr bwMode="auto">
          <a:xfrm>
            <a:off x="5773738" y="2960688"/>
            <a:ext cx="920750" cy="503237"/>
          </a:xfrm>
          <a:custGeom>
            <a:avLst/>
            <a:gdLst>
              <a:gd name="T0" fmla="*/ 2147483647 w 793"/>
              <a:gd name="T1" fmla="*/ 2147483647 h 395"/>
              <a:gd name="T2" fmla="*/ 2147483647 w 793"/>
              <a:gd name="T3" fmla="*/ 2147483647 h 395"/>
              <a:gd name="T4" fmla="*/ 2147483647 w 793"/>
              <a:gd name="T5" fmla="*/ 2147483647 h 395"/>
              <a:gd name="T6" fmla="*/ 2147483647 w 793"/>
              <a:gd name="T7" fmla="*/ 2147483647 h 395"/>
              <a:gd name="T8" fmla="*/ 2147483647 w 793"/>
              <a:gd name="T9" fmla="*/ 2147483647 h 395"/>
              <a:gd name="T10" fmla="*/ 2147483647 w 793"/>
              <a:gd name="T11" fmla="*/ 2147483647 h 395"/>
              <a:gd name="T12" fmla="*/ 2147483647 w 793"/>
              <a:gd name="T13" fmla="*/ 2147483647 h 395"/>
              <a:gd name="T14" fmla="*/ 2147483647 w 793"/>
              <a:gd name="T15" fmla="*/ 2147483647 h 395"/>
              <a:gd name="T16" fmla="*/ 2147483647 w 793"/>
              <a:gd name="T17" fmla="*/ 2147483647 h 395"/>
              <a:gd name="T18" fmla="*/ 2147483647 w 793"/>
              <a:gd name="T19" fmla="*/ 2147483647 h 395"/>
              <a:gd name="T20" fmla="*/ 2147483647 w 793"/>
              <a:gd name="T21" fmla="*/ 2147483647 h 395"/>
              <a:gd name="T22" fmla="*/ 2147483647 w 793"/>
              <a:gd name="T23" fmla="*/ 2147483647 h 395"/>
              <a:gd name="T24" fmla="*/ 2147483647 w 793"/>
              <a:gd name="T25" fmla="*/ 2147483647 h 395"/>
              <a:gd name="T26" fmla="*/ 2147483647 w 793"/>
              <a:gd name="T27" fmla="*/ 2147483647 h 395"/>
              <a:gd name="T28" fmla="*/ 2147483647 w 793"/>
              <a:gd name="T29" fmla="*/ 2147483647 h 395"/>
              <a:gd name="T30" fmla="*/ 2147483647 w 793"/>
              <a:gd name="T31" fmla="*/ 2147483647 h 395"/>
              <a:gd name="T32" fmla="*/ 2147483647 w 793"/>
              <a:gd name="T33" fmla="*/ 2147483647 h 395"/>
              <a:gd name="T34" fmla="*/ 2147483647 w 793"/>
              <a:gd name="T35" fmla="*/ 2147483647 h 395"/>
              <a:gd name="T36" fmla="*/ 2147483647 w 793"/>
              <a:gd name="T37" fmla="*/ 2147483647 h 395"/>
              <a:gd name="T38" fmla="*/ 2147483647 w 793"/>
              <a:gd name="T39" fmla="*/ 0 h 395"/>
              <a:gd name="T40" fmla="*/ 2147483647 w 793"/>
              <a:gd name="T41" fmla="*/ 0 h 395"/>
              <a:gd name="T42" fmla="*/ 2147483647 w 793"/>
              <a:gd name="T43" fmla="*/ 2147483647 h 395"/>
              <a:gd name="T44" fmla="*/ 2147483647 w 793"/>
              <a:gd name="T45" fmla="*/ 2147483647 h 395"/>
              <a:gd name="T46" fmla="*/ 2147483647 w 793"/>
              <a:gd name="T47" fmla="*/ 2147483647 h 395"/>
              <a:gd name="T48" fmla="*/ 2147483647 w 793"/>
              <a:gd name="T49" fmla="*/ 2147483647 h 395"/>
              <a:gd name="T50" fmla="*/ 2147483647 w 793"/>
              <a:gd name="T51" fmla="*/ 2147483647 h 395"/>
              <a:gd name="T52" fmla="*/ 2147483647 w 793"/>
              <a:gd name="T53" fmla="*/ 2147483647 h 395"/>
              <a:gd name="T54" fmla="*/ 2147483647 w 793"/>
              <a:gd name="T55" fmla="*/ 2147483647 h 395"/>
              <a:gd name="T56" fmla="*/ 2147483647 w 793"/>
              <a:gd name="T57" fmla="*/ 2147483647 h 395"/>
              <a:gd name="T58" fmla="*/ 2147483647 w 793"/>
              <a:gd name="T59" fmla="*/ 2147483647 h 395"/>
              <a:gd name="T60" fmla="*/ 2147483647 w 793"/>
              <a:gd name="T61" fmla="*/ 2147483647 h 395"/>
              <a:gd name="T62" fmla="*/ 2147483647 w 793"/>
              <a:gd name="T63" fmla="*/ 2147483647 h 395"/>
              <a:gd name="T64" fmla="*/ 2147483647 w 793"/>
              <a:gd name="T65" fmla="*/ 2147483647 h 395"/>
              <a:gd name="T66" fmla="*/ 2147483647 w 793"/>
              <a:gd name="T67" fmla="*/ 2147483647 h 395"/>
              <a:gd name="T68" fmla="*/ 2147483647 w 793"/>
              <a:gd name="T69" fmla="*/ 2147483647 h 395"/>
              <a:gd name="T70" fmla="*/ 0 w 793"/>
              <a:gd name="T71" fmla="*/ 2147483647 h 395"/>
              <a:gd name="T72" fmla="*/ 2147483647 w 793"/>
              <a:gd name="T73" fmla="*/ 2147483647 h 395"/>
              <a:gd name="T74" fmla="*/ 2147483647 w 793"/>
              <a:gd name="T75" fmla="*/ 2147483647 h 3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95"/>
              <a:gd name="T116" fmla="*/ 793 w 793"/>
              <a:gd name="T117" fmla="*/ 395 h 3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95">
                <a:moveTo>
                  <a:pt x="6" y="374"/>
                </a:moveTo>
                <a:lnTo>
                  <a:pt x="25" y="372"/>
                </a:lnTo>
                <a:lnTo>
                  <a:pt x="30" y="330"/>
                </a:lnTo>
                <a:lnTo>
                  <a:pt x="19" y="329"/>
                </a:lnTo>
                <a:lnTo>
                  <a:pt x="44" y="294"/>
                </a:lnTo>
                <a:lnTo>
                  <a:pt x="93" y="310"/>
                </a:lnTo>
                <a:lnTo>
                  <a:pt x="101" y="262"/>
                </a:lnTo>
                <a:lnTo>
                  <a:pt x="135" y="249"/>
                </a:lnTo>
                <a:lnTo>
                  <a:pt x="129" y="237"/>
                </a:lnTo>
                <a:lnTo>
                  <a:pt x="148" y="194"/>
                </a:lnTo>
                <a:lnTo>
                  <a:pt x="213" y="190"/>
                </a:lnTo>
                <a:lnTo>
                  <a:pt x="266" y="173"/>
                </a:lnTo>
                <a:lnTo>
                  <a:pt x="300" y="150"/>
                </a:lnTo>
                <a:lnTo>
                  <a:pt x="317" y="140"/>
                </a:lnTo>
                <a:lnTo>
                  <a:pt x="361" y="138"/>
                </a:lnTo>
                <a:lnTo>
                  <a:pt x="412" y="57"/>
                </a:lnTo>
                <a:lnTo>
                  <a:pt x="428" y="62"/>
                </a:lnTo>
                <a:lnTo>
                  <a:pt x="466" y="34"/>
                </a:lnTo>
                <a:lnTo>
                  <a:pt x="456" y="13"/>
                </a:lnTo>
                <a:lnTo>
                  <a:pt x="460" y="0"/>
                </a:lnTo>
                <a:lnTo>
                  <a:pt x="494" y="0"/>
                </a:lnTo>
                <a:lnTo>
                  <a:pt x="517" y="7"/>
                </a:lnTo>
                <a:lnTo>
                  <a:pt x="585" y="47"/>
                </a:lnTo>
                <a:lnTo>
                  <a:pt x="635" y="45"/>
                </a:lnTo>
                <a:lnTo>
                  <a:pt x="658" y="30"/>
                </a:lnTo>
                <a:lnTo>
                  <a:pt x="711" y="64"/>
                </a:lnTo>
                <a:lnTo>
                  <a:pt x="730" y="129"/>
                </a:lnTo>
                <a:lnTo>
                  <a:pt x="793" y="175"/>
                </a:lnTo>
                <a:lnTo>
                  <a:pt x="762" y="209"/>
                </a:lnTo>
                <a:lnTo>
                  <a:pt x="707" y="262"/>
                </a:lnTo>
                <a:lnTo>
                  <a:pt x="707" y="273"/>
                </a:lnTo>
                <a:lnTo>
                  <a:pt x="629" y="323"/>
                </a:lnTo>
                <a:lnTo>
                  <a:pt x="192" y="363"/>
                </a:lnTo>
                <a:lnTo>
                  <a:pt x="144" y="361"/>
                </a:lnTo>
                <a:lnTo>
                  <a:pt x="146" y="384"/>
                </a:lnTo>
                <a:lnTo>
                  <a:pt x="0" y="395"/>
                </a:lnTo>
                <a:lnTo>
                  <a:pt x="6" y="374"/>
                </a:lnTo>
                <a:close/>
              </a:path>
            </a:pathLst>
          </a:custGeom>
          <a:solidFill>
            <a:srgbClr val="000000"/>
          </a:solidFill>
          <a:ln w="9525">
            <a:solidFill>
              <a:schemeClr val="tx1"/>
            </a:solidFill>
            <a:round/>
            <a:headEnd/>
            <a:tailEnd/>
          </a:ln>
        </p:spPr>
        <p:txBody>
          <a:bodyPr/>
          <a:lstStyle/>
          <a:p>
            <a:endParaRPr lang="en-US" dirty="0"/>
          </a:p>
        </p:txBody>
      </p:sp>
      <p:sp>
        <p:nvSpPr>
          <p:cNvPr id="2069" name="Freeform 21"/>
          <p:cNvSpPr>
            <a:spLocks/>
          </p:cNvSpPr>
          <p:nvPr/>
        </p:nvSpPr>
        <p:spPr bwMode="auto">
          <a:xfrm>
            <a:off x="5675313" y="3336925"/>
            <a:ext cx="1081087" cy="390525"/>
          </a:xfrm>
          <a:custGeom>
            <a:avLst/>
            <a:gdLst>
              <a:gd name="T0" fmla="*/ 2147483647 w 932"/>
              <a:gd name="T1" fmla="*/ 2147483647 h 308"/>
              <a:gd name="T2" fmla="*/ 2147483647 w 932"/>
              <a:gd name="T3" fmla="*/ 2147483647 h 308"/>
              <a:gd name="T4" fmla="*/ 2147483647 w 932"/>
              <a:gd name="T5" fmla="*/ 2147483647 h 308"/>
              <a:gd name="T6" fmla="*/ 2147483647 w 932"/>
              <a:gd name="T7" fmla="*/ 2147483647 h 308"/>
              <a:gd name="T8" fmla="*/ 2147483647 w 932"/>
              <a:gd name="T9" fmla="*/ 2147483647 h 308"/>
              <a:gd name="T10" fmla="*/ 2147483647 w 932"/>
              <a:gd name="T11" fmla="*/ 2147483647 h 308"/>
              <a:gd name="T12" fmla="*/ 2147483647 w 932"/>
              <a:gd name="T13" fmla="*/ 2147483647 h 308"/>
              <a:gd name="T14" fmla="*/ 2147483647 w 932"/>
              <a:gd name="T15" fmla="*/ 2147483647 h 308"/>
              <a:gd name="T16" fmla="*/ 2147483647 w 932"/>
              <a:gd name="T17" fmla="*/ 2147483647 h 308"/>
              <a:gd name="T18" fmla="*/ 2147483647 w 932"/>
              <a:gd name="T19" fmla="*/ 2147483647 h 308"/>
              <a:gd name="T20" fmla="*/ 2147483647 w 932"/>
              <a:gd name="T21" fmla="*/ 2147483647 h 308"/>
              <a:gd name="T22" fmla="*/ 2147483647 w 932"/>
              <a:gd name="T23" fmla="*/ 2147483647 h 308"/>
              <a:gd name="T24" fmla="*/ 2147483647 w 932"/>
              <a:gd name="T25" fmla="*/ 0 h 308"/>
              <a:gd name="T26" fmla="*/ 2147483647 w 932"/>
              <a:gd name="T27" fmla="*/ 2147483647 h 308"/>
              <a:gd name="T28" fmla="*/ 2147483647 w 932"/>
              <a:gd name="T29" fmla="*/ 2147483647 h 308"/>
              <a:gd name="T30" fmla="*/ 2147483647 w 932"/>
              <a:gd name="T31" fmla="*/ 2147483647 h 308"/>
              <a:gd name="T32" fmla="*/ 2147483647 w 932"/>
              <a:gd name="T33" fmla="*/ 2147483647 h 308"/>
              <a:gd name="T34" fmla="*/ 2147483647 w 932"/>
              <a:gd name="T35" fmla="*/ 2147483647 h 308"/>
              <a:gd name="T36" fmla="*/ 2147483647 w 932"/>
              <a:gd name="T37" fmla="*/ 2147483647 h 308"/>
              <a:gd name="T38" fmla="*/ 2147483647 w 932"/>
              <a:gd name="T39" fmla="*/ 2147483647 h 308"/>
              <a:gd name="T40" fmla="*/ 2147483647 w 932"/>
              <a:gd name="T41" fmla="*/ 2147483647 h 308"/>
              <a:gd name="T42" fmla="*/ 2147483647 w 932"/>
              <a:gd name="T43" fmla="*/ 2147483647 h 308"/>
              <a:gd name="T44" fmla="*/ 0 w 932"/>
              <a:gd name="T45" fmla="*/ 2147483647 h 308"/>
              <a:gd name="T46" fmla="*/ 2147483647 w 932"/>
              <a:gd name="T47" fmla="*/ 2147483647 h 308"/>
              <a:gd name="T48" fmla="*/ 2147483647 w 932"/>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2"/>
              <a:gd name="T76" fmla="*/ 0 h 308"/>
              <a:gd name="T77" fmla="*/ 932 w 932"/>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2" h="308">
                <a:moveTo>
                  <a:pt x="17" y="253"/>
                </a:moveTo>
                <a:lnTo>
                  <a:pt x="12" y="249"/>
                </a:lnTo>
                <a:lnTo>
                  <a:pt x="38" y="228"/>
                </a:lnTo>
                <a:lnTo>
                  <a:pt x="63" y="181"/>
                </a:lnTo>
                <a:lnTo>
                  <a:pt x="55" y="169"/>
                </a:lnTo>
                <a:lnTo>
                  <a:pt x="69" y="147"/>
                </a:lnTo>
                <a:lnTo>
                  <a:pt x="69" y="120"/>
                </a:lnTo>
                <a:lnTo>
                  <a:pt x="86" y="101"/>
                </a:lnTo>
                <a:lnTo>
                  <a:pt x="232" y="90"/>
                </a:lnTo>
                <a:lnTo>
                  <a:pt x="230" y="67"/>
                </a:lnTo>
                <a:lnTo>
                  <a:pt x="278" y="69"/>
                </a:lnTo>
                <a:lnTo>
                  <a:pt x="715" y="29"/>
                </a:lnTo>
                <a:lnTo>
                  <a:pt x="932" y="0"/>
                </a:lnTo>
                <a:lnTo>
                  <a:pt x="894" y="74"/>
                </a:lnTo>
                <a:lnTo>
                  <a:pt x="833" y="88"/>
                </a:lnTo>
                <a:lnTo>
                  <a:pt x="806" y="124"/>
                </a:lnTo>
                <a:lnTo>
                  <a:pt x="700" y="187"/>
                </a:lnTo>
                <a:lnTo>
                  <a:pt x="694" y="209"/>
                </a:lnTo>
                <a:lnTo>
                  <a:pt x="668" y="223"/>
                </a:lnTo>
                <a:lnTo>
                  <a:pt x="668" y="253"/>
                </a:lnTo>
                <a:lnTo>
                  <a:pt x="523" y="268"/>
                </a:lnTo>
                <a:lnTo>
                  <a:pt x="234" y="295"/>
                </a:lnTo>
                <a:lnTo>
                  <a:pt x="0" y="308"/>
                </a:lnTo>
                <a:lnTo>
                  <a:pt x="17" y="253"/>
                </a:lnTo>
                <a:close/>
              </a:path>
            </a:pathLst>
          </a:custGeom>
          <a:solidFill>
            <a:srgbClr val="000000"/>
          </a:solidFill>
          <a:ln w="9525">
            <a:solidFill>
              <a:schemeClr val="tx1"/>
            </a:solidFill>
            <a:round/>
            <a:headEnd/>
            <a:tailEnd/>
          </a:ln>
        </p:spPr>
        <p:txBody>
          <a:bodyPr/>
          <a:lstStyle/>
          <a:p>
            <a:endParaRPr lang="en-US" dirty="0"/>
          </a:p>
        </p:txBody>
      </p:sp>
      <p:sp>
        <p:nvSpPr>
          <p:cNvPr id="2070" name="Freeform 22"/>
          <p:cNvSpPr>
            <a:spLocks/>
          </p:cNvSpPr>
          <p:nvPr/>
        </p:nvSpPr>
        <p:spPr bwMode="auto">
          <a:xfrm>
            <a:off x="6264275" y="2403475"/>
            <a:ext cx="531813" cy="641350"/>
          </a:xfrm>
          <a:custGeom>
            <a:avLst/>
            <a:gdLst>
              <a:gd name="T0" fmla="*/ 0 w 458"/>
              <a:gd name="T1" fmla="*/ 2147483647 h 503"/>
              <a:gd name="T2" fmla="*/ 2147483647 w 458"/>
              <a:gd name="T3" fmla="*/ 2147483647 h 503"/>
              <a:gd name="T4" fmla="*/ 2147483647 w 458"/>
              <a:gd name="T5" fmla="*/ 2147483647 h 503"/>
              <a:gd name="T6" fmla="*/ 2147483647 w 458"/>
              <a:gd name="T7" fmla="*/ 2147483647 h 503"/>
              <a:gd name="T8" fmla="*/ 2147483647 w 458"/>
              <a:gd name="T9" fmla="*/ 2147483647 h 503"/>
              <a:gd name="T10" fmla="*/ 2147483647 w 458"/>
              <a:gd name="T11" fmla="*/ 2147483647 h 503"/>
              <a:gd name="T12" fmla="*/ 2147483647 w 458"/>
              <a:gd name="T13" fmla="*/ 2147483647 h 503"/>
              <a:gd name="T14" fmla="*/ 2147483647 w 458"/>
              <a:gd name="T15" fmla="*/ 2147483647 h 503"/>
              <a:gd name="T16" fmla="*/ 2147483647 w 458"/>
              <a:gd name="T17" fmla="*/ 2147483647 h 503"/>
              <a:gd name="T18" fmla="*/ 2147483647 w 458"/>
              <a:gd name="T19" fmla="*/ 2147483647 h 503"/>
              <a:gd name="T20" fmla="*/ 2147483647 w 458"/>
              <a:gd name="T21" fmla="*/ 2147483647 h 503"/>
              <a:gd name="T22" fmla="*/ 2147483647 w 458"/>
              <a:gd name="T23" fmla="*/ 2147483647 h 503"/>
              <a:gd name="T24" fmla="*/ 2147483647 w 458"/>
              <a:gd name="T25" fmla="*/ 2147483647 h 503"/>
              <a:gd name="T26" fmla="*/ 2147483647 w 458"/>
              <a:gd name="T27" fmla="*/ 2147483647 h 503"/>
              <a:gd name="T28" fmla="*/ 2147483647 w 458"/>
              <a:gd name="T29" fmla="*/ 2147483647 h 503"/>
              <a:gd name="T30" fmla="*/ 2147483647 w 458"/>
              <a:gd name="T31" fmla="*/ 0 h 503"/>
              <a:gd name="T32" fmla="*/ 2147483647 w 458"/>
              <a:gd name="T33" fmla="*/ 2147483647 h 503"/>
              <a:gd name="T34" fmla="*/ 2147483647 w 458"/>
              <a:gd name="T35" fmla="*/ 2147483647 h 503"/>
              <a:gd name="T36" fmla="*/ 2147483647 w 458"/>
              <a:gd name="T37" fmla="*/ 2147483647 h 503"/>
              <a:gd name="T38" fmla="*/ 2147483647 w 458"/>
              <a:gd name="T39" fmla="*/ 2147483647 h 503"/>
              <a:gd name="T40" fmla="*/ 2147483647 w 458"/>
              <a:gd name="T41" fmla="*/ 2147483647 h 503"/>
              <a:gd name="T42" fmla="*/ 0 w 458"/>
              <a:gd name="T43" fmla="*/ 2147483647 h 503"/>
              <a:gd name="T44" fmla="*/ 0 w 458"/>
              <a:gd name="T45" fmla="*/ 2147483647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8"/>
              <a:gd name="T70" fmla="*/ 0 h 503"/>
              <a:gd name="T71" fmla="*/ 458 w 458"/>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8" h="503">
                <a:moveTo>
                  <a:pt x="0" y="91"/>
                </a:moveTo>
                <a:lnTo>
                  <a:pt x="38" y="439"/>
                </a:lnTo>
                <a:lnTo>
                  <a:pt x="95" y="446"/>
                </a:lnTo>
                <a:lnTo>
                  <a:pt x="163" y="486"/>
                </a:lnTo>
                <a:lnTo>
                  <a:pt x="213" y="484"/>
                </a:lnTo>
                <a:lnTo>
                  <a:pt x="236" y="469"/>
                </a:lnTo>
                <a:lnTo>
                  <a:pt x="289" y="503"/>
                </a:lnTo>
                <a:lnTo>
                  <a:pt x="323" y="473"/>
                </a:lnTo>
                <a:lnTo>
                  <a:pt x="329" y="420"/>
                </a:lnTo>
                <a:lnTo>
                  <a:pt x="352" y="429"/>
                </a:lnTo>
                <a:lnTo>
                  <a:pt x="361" y="385"/>
                </a:lnTo>
                <a:lnTo>
                  <a:pt x="439" y="319"/>
                </a:lnTo>
                <a:lnTo>
                  <a:pt x="452" y="209"/>
                </a:lnTo>
                <a:lnTo>
                  <a:pt x="443" y="186"/>
                </a:lnTo>
                <a:lnTo>
                  <a:pt x="458" y="175"/>
                </a:lnTo>
                <a:lnTo>
                  <a:pt x="430" y="0"/>
                </a:lnTo>
                <a:lnTo>
                  <a:pt x="352" y="40"/>
                </a:lnTo>
                <a:lnTo>
                  <a:pt x="312" y="81"/>
                </a:lnTo>
                <a:lnTo>
                  <a:pt x="283" y="83"/>
                </a:lnTo>
                <a:lnTo>
                  <a:pt x="239" y="106"/>
                </a:lnTo>
                <a:lnTo>
                  <a:pt x="139" y="70"/>
                </a:lnTo>
                <a:lnTo>
                  <a:pt x="0" y="91"/>
                </a:lnTo>
                <a:close/>
              </a:path>
            </a:pathLst>
          </a:custGeom>
          <a:solidFill>
            <a:srgbClr val="000000"/>
          </a:solidFill>
          <a:ln w="9525">
            <a:solidFill>
              <a:schemeClr val="tx1"/>
            </a:solidFill>
            <a:round/>
            <a:headEnd/>
            <a:tailEnd/>
          </a:ln>
        </p:spPr>
        <p:txBody>
          <a:bodyPr/>
          <a:lstStyle/>
          <a:p>
            <a:endParaRPr lang="en-US" dirty="0"/>
          </a:p>
        </p:txBody>
      </p:sp>
      <p:sp>
        <p:nvSpPr>
          <p:cNvPr id="2071" name="Freeform 23"/>
          <p:cNvSpPr>
            <a:spLocks/>
          </p:cNvSpPr>
          <p:nvPr/>
        </p:nvSpPr>
        <p:spPr bwMode="auto">
          <a:xfrm>
            <a:off x="6599238" y="2625725"/>
            <a:ext cx="571500" cy="601663"/>
          </a:xfrm>
          <a:custGeom>
            <a:avLst/>
            <a:gdLst>
              <a:gd name="T0" fmla="*/ 0 w 490"/>
              <a:gd name="T1" fmla="*/ 2147483647 h 473"/>
              <a:gd name="T2" fmla="*/ 2147483647 w 490"/>
              <a:gd name="T3" fmla="*/ 2147483647 h 473"/>
              <a:gd name="T4" fmla="*/ 2147483647 w 490"/>
              <a:gd name="T5" fmla="*/ 2147483647 h 473"/>
              <a:gd name="T6" fmla="*/ 2147483647 w 490"/>
              <a:gd name="T7" fmla="*/ 2147483647 h 473"/>
              <a:gd name="T8" fmla="*/ 2147483647 w 490"/>
              <a:gd name="T9" fmla="*/ 2147483647 h 473"/>
              <a:gd name="T10" fmla="*/ 2147483647 w 490"/>
              <a:gd name="T11" fmla="*/ 2147483647 h 473"/>
              <a:gd name="T12" fmla="*/ 2147483647 w 490"/>
              <a:gd name="T13" fmla="*/ 2147483647 h 473"/>
              <a:gd name="T14" fmla="*/ 2147483647 w 490"/>
              <a:gd name="T15" fmla="*/ 2147483647 h 473"/>
              <a:gd name="T16" fmla="*/ 2147483647 w 490"/>
              <a:gd name="T17" fmla="*/ 2147483647 h 473"/>
              <a:gd name="T18" fmla="*/ 2147483647 w 490"/>
              <a:gd name="T19" fmla="*/ 2147483647 h 473"/>
              <a:gd name="T20" fmla="*/ 2147483647 w 490"/>
              <a:gd name="T21" fmla="*/ 2147483647 h 473"/>
              <a:gd name="T22" fmla="*/ 2147483647 w 490"/>
              <a:gd name="T23" fmla="*/ 2147483647 h 473"/>
              <a:gd name="T24" fmla="*/ 2147483647 w 490"/>
              <a:gd name="T25" fmla="*/ 2147483647 h 473"/>
              <a:gd name="T26" fmla="*/ 2147483647 w 490"/>
              <a:gd name="T27" fmla="*/ 2147483647 h 473"/>
              <a:gd name="T28" fmla="*/ 2147483647 w 490"/>
              <a:gd name="T29" fmla="*/ 2147483647 h 473"/>
              <a:gd name="T30" fmla="*/ 2147483647 w 490"/>
              <a:gd name="T31" fmla="*/ 2147483647 h 473"/>
              <a:gd name="T32" fmla="*/ 2147483647 w 490"/>
              <a:gd name="T33" fmla="*/ 2147483647 h 473"/>
              <a:gd name="T34" fmla="*/ 2147483647 w 490"/>
              <a:gd name="T35" fmla="*/ 2147483647 h 473"/>
              <a:gd name="T36" fmla="*/ 2147483647 w 490"/>
              <a:gd name="T37" fmla="*/ 2147483647 h 473"/>
              <a:gd name="T38" fmla="*/ 2147483647 w 490"/>
              <a:gd name="T39" fmla="*/ 0 h 473"/>
              <a:gd name="T40" fmla="*/ 2147483647 w 490"/>
              <a:gd name="T41" fmla="*/ 2147483647 h 473"/>
              <a:gd name="T42" fmla="*/ 2147483647 w 490"/>
              <a:gd name="T43" fmla="*/ 2147483647 h 473"/>
              <a:gd name="T44" fmla="*/ 2147483647 w 490"/>
              <a:gd name="T45" fmla="*/ 2147483647 h 473"/>
              <a:gd name="T46" fmla="*/ 2147483647 w 490"/>
              <a:gd name="T47" fmla="*/ 2147483647 h 473"/>
              <a:gd name="T48" fmla="*/ 2147483647 w 490"/>
              <a:gd name="T49" fmla="*/ 2147483647 h 473"/>
              <a:gd name="T50" fmla="*/ 2147483647 w 490"/>
              <a:gd name="T51" fmla="*/ 2147483647 h 473"/>
              <a:gd name="T52" fmla="*/ 2147483647 w 490"/>
              <a:gd name="T53" fmla="*/ 2147483647 h 473"/>
              <a:gd name="T54" fmla="*/ 0 w 490"/>
              <a:gd name="T55" fmla="*/ 2147483647 h 473"/>
              <a:gd name="T56" fmla="*/ 0 w 490"/>
              <a:gd name="T57" fmla="*/ 2147483647 h 473"/>
              <a:gd name="T58" fmla="*/ 0 w 490"/>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90"/>
              <a:gd name="T91" fmla="*/ 0 h 473"/>
              <a:gd name="T92" fmla="*/ 490 w 490"/>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90" h="473">
                <a:moveTo>
                  <a:pt x="0" y="328"/>
                </a:moveTo>
                <a:lnTo>
                  <a:pt x="19" y="393"/>
                </a:lnTo>
                <a:lnTo>
                  <a:pt x="82" y="439"/>
                </a:lnTo>
                <a:lnTo>
                  <a:pt x="112" y="473"/>
                </a:lnTo>
                <a:lnTo>
                  <a:pt x="205" y="437"/>
                </a:lnTo>
                <a:lnTo>
                  <a:pt x="247" y="429"/>
                </a:lnTo>
                <a:lnTo>
                  <a:pt x="270" y="402"/>
                </a:lnTo>
                <a:lnTo>
                  <a:pt x="306" y="260"/>
                </a:lnTo>
                <a:lnTo>
                  <a:pt x="346" y="277"/>
                </a:lnTo>
                <a:lnTo>
                  <a:pt x="422" y="121"/>
                </a:lnTo>
                <a:lnTo>
                  <a:pt x="481" y="155"/>
                </a:lnTo>
                <a:lnTo>
                  <a:pt x="490" y="127"/>
                </a:lnTo>
                <a:lnTo>
                  <a:pt x="449" y="95"/>
                </a:lnTo>
                <a:lnTo>
                  <a:pt x="416" y="98"/>
                </a:lnTo>
                <a:lnTo>
                  <a:pt x="405" y="115"/>
                </a:lnTo>
                <a:lnTo>
                  <a:pt x="346" y="133"/>
                </a:lnTo>
                <a:lnTo>
                  <a:pt x="308" y="174"/>
                </a:lnTo>
                <a:lnTo>
                  <a:pt x="295" y="106"/>
                </a:lnTo>
                <a:lnTo>
                  <a:pt x="190" y="125"/>
                </a:lnTo>
                <a:lnTo>
                  <a:pt x="169" y="0"/>
                </a:lnTo>
                <a:lnTo>
                  <a:pt x="154" y="11"/>
                </a:lnTo>
                <a:lnTo>
                  <a:pt x="163" y="34"/>
                </a:lnTo>
                <a:lnTo>
                  <a:pt x="150" y="144"/>
                </a:lnTo>
                <a:lnTo>
                  <a:pt x="72" y="210"/>
                </a:lnTo>
                <a:lnTo>
                  <a:pt x="63" y="254"/>
                </a:lnTo>
                <a:lnTo>
                  <a:pt x="40" y="245"/>
                </a:lnTo>
                <a:lnTo>
                  <a:pt x="34" y="298"/>
                </a:lnTo>
                <a:lnTo>
                  <a:pt x="0" y="328"/>
                </a:lnTo>
                <a:close/>
              </a:path>
            </a:pathLst>
          </a:custGeom>
          <a:solidFill>
            <a:srgbClr val="000000"/>
          </a:solidFill>
          <a:ln w="9525">
            <a:solidFill>
              <a:schemeClr val="tx1"/>
            </a:solidFill>
            <a:round/>
            <a:headEnd/>
            <a:tailEnd/>
          </a:ln>
        </p:spPr>
        <p:txBody>
          <a:bodyPr/>
          <a:lstStyle/>
          <a:p>
            <a:endParaRPr lang="en-US" dirty="0"/>
          </a:p>
        </p:txBody>
      </p:sp>
      <p:sp>
        <p:nvSpPr>
          <p:cNvPr id="2072" name="Freeform 24"/>
          <p:cNvSpPr>
            <a:spLocks/>
          </p:cNvSpPr>
          <p:nvPr/>
        </p:nvSpPr>
        <p:spPr bwMode="auto">
          <a:xfrm>
            <a:off x="7481888" y="1668463"/>
            <a:ext cx="204787" cy="430212"/>
          </a:xfrm>
          <a:custGeom>
            <a:avLst/>
            <a:gdLst>
              <a:gd name="T0" fmla="*/ 2147483647 w 177"/>
              <a:gd name="T1" fmla="*/ 2147483647 h 338"/>
              <a:gd name="T2" fmla="*/ 2147483647 w 177"/>
              <a:gd name="T3" fmla="*/ 2147483647 h 338"/>
              <a:gd name="T4" fmla="*/ 2147483647 w 177"/>
              <a:gd name="T5" fmla="*/ 2147483647 h 338"/>
              <a:gd name="T6" fmla="*/ 2147483647 w 177"/>
              <a:gd name="T7" fmla="*/ 2147483647 h 338"/>
              <a:gd name="T8" fmla="*/ 2147483647 w 177"/>
              <a:gd name="T9" fmla="*/ 2147483647 h 338"/>
              <a:gd name="T10" fmla="*/ 2147483647 w 177"/>
              <a:gd name="T11" fmla="*/ 2147483647 h 338"/>
              <a:gd name="T12" fmla="*/ 2147483647 w 177"/>
              <a:gd name="T13" fmla="*/ 0 h 338"/>
              <a:gd name="T14" fmla="*/ 0 w 177"/>
              <a:gd name="T15" fmla="*/ 2147483647 h 338"/>
              <a:gd name="T16" fmla="*/ 2147483647 w 177"/>
              <a:gd name="T17" fmla="*/ 2147483647 h 338"/>
              <a:gd name="T18" fmla="*/ 2147483647 w 177"/>
              <a:gd name="T19" fmla="*/ 2147483647 h 3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8"/>
              <a:gd name="T32" fmla="*/ 177 w 177"/>
              <a:gd name="T33" fmla="*/ 338 h 3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8">
                <a:moveTo>
                  <a:pt x="29" y="139"/>
                </a:moveTo>
                <a:lnTo>
                  <a:pt x="37" y="199"/>
                </a:lnTo>
                <a:lnTo>
                  <a:pt x="80" y="338"/>
                </a:lnTo>
                <a:lnTo>
                  <a:pt x="160" y="321"/>
                </a:lnTo>
                <a:lnTo>
                  <a:pt x="154" y="123"/>
                </a:lnTo>
                <a:lnTo>
                  <a:pt x="173" y="83"/>
                </a:lnTo>
                <a:lnTo>
                  <a:pt x="177" y="0"/>
                </a:lnTo>
                <a:lnTo>
                  <a:pt x="0" y="42"/>
                </a:lnTo>
                <a:lnTo>
                  <a:pt x="29" y="139"/>
                </a:lnTo>
                <a:close/>
              </a:path>
            </a:pathLst>
          </a:custGeom>
          <a:solidFill>
            <a:srgbClr val="000000"/>
          </a:solidFill>
          <a:ln w="9525">
            <a:solidFill>
              <a:schemeClr val="tx1"/>
            </a:solidFill>
            <a:round/>
            <a:headEnd/>
            <a:tailEnd/>
          </a:ln>
        </p:spPr>
        <p:txBody>
          <a:bodyPr/>
          <a:lstStyle/>
          <a:p>
            <a:endParaRPr lang="en-US" dirty="0"/>
          </a:p>
        </p:txBody>
      </p:sp>
      <p:sp>
        <p:nvSpPr>
          <p:cNvPr id="2073" name="Freeform 25"/>
          <p:cNvSpPr>
            <a:spLocks/>
          </p:cNvSpPr>
          <p:nvPr/>
        </p:nvSpPr>
        <p:spPr bwMode="auto">
          <a:xfrm>
            <a:off x="1841500" y="887413"/>
            <a:ext cx="847725" cy="657225"/>
          </a:xfrm>
          <a:custGeom>
            <a:avLst/>
            <a:gdLst>
              <a:gd name="T0" fmla="*/ 2147483647 w 730"/>
              <a:gd name="T1" fmla="*/ 2147483647 h 517"/>
              <a:gd name="T2" fmla="*/ 2147483647 w 730"/>
              <a:gd name="T3" fmla="*/ 2147483647 h 517"/>
              <a:gd name="T4" fmla="*/ 2147483647 w 730"/>
              <a:gd name="T5" fmla="*/ 2147483647 h 517"/>
              <a:gd name="T6" fmla="*/ 2147483647 w 730"/>
              <a:gd name="T7" fmla="*/ 2147483647 h 517"/>
              <a:gd name="T8" fmla="*/ 2147483647 w 730"/>
              <a:gd name="T9" fmla="*/ 2147483647 h 517"/>
              <a:gd name="T10" fmla="*/ 0 w 730"/>
              <a:gd name="T11" fmla="*/ 2147483647 h 517"/>
              <a:gd name="T12" fmla="*/ 2147483647 w 730"/>
              <a:gd name="T13" fmla="*/ 2147483647 h 517"/>
              <a:gd name="T14" fmla="*/ 2147483647 w 730"/>
              <a:gd name="T15" fmla="*/ 2147483647 h 517"/>
              <a:gd name="T16" fmla="*/ 2147483647 w 730"/>
              <a:gd name="T17" fmla="*/ 2147483647 h 517"/>
              <a:gd name="T18" fmla="*/ 2147483647 w 730"/>
              <a:gd name="T19" fmla="*/ 2147483647 h 517"/>
              <a:gd name="T20" fmla="*/ 2147483647 w 730"/>
              <a:gd name="T21" fmla="*/ 2147483647 h 517"/>
              <a:gd name="T22" fmla="*/ 2147483647 w 730"/>
              <a:gd name="T23" fmla="*/ 2147483647 h 517"/>
              <a:gd name="T24" fmla="*/ 2147483647 w 730"/>
              <a:gd name="T25" fmla="*/ 2147483647 h 517"/>
              <a:gd name="T26" fmla="*/ 2147483647 w 730"/>
              <a:gd name="T27" fmla="*/ 2147483647 h 517"/>
              <a:gd name="T28" fmla="*/ 2147483647 w 730"/>
              <a:gd name="T29" fmla="*/ 2147483647 h 517"/>
              <a:gd name="T30" fmla="*/ 2147483647 w 730"/>
              <a:gd name="T31" fmla="*/ 2147483647 h 517"/>
              <a:gd name="T32" fmla="*/ 2147483647 w 730"/>
              <a:gd name="T33" fmla="*/ 2147483647 h 517"/>
              <a:gd name="T34" fmla="*/ 2147483647 w 730"/>
              <a:gd name="T35" fmla="*/ 0 h 517"/>
              <a:gd name="T36" fmla="*/ 2147483647 w 730"/>
              <a:gd name="T37" fmla="*/ 2147483647 h 517"/>
              <a:gd name="T38" fmla="*/ 2147483647 w 730"/>
              <a:gd name="T39" fmla="*/ 2147483647 h 517"/>
              <a:gd name="T40" fmla="*/ 2147483647 w 730"/>
              <a:gd name="T41" fmla="*/ 2147483647 h 517"/>
              <a:gd name="T42" fmla="*/ 2147483647 w 730"/>
              <a:gd name="T43" fmla="*/ 2147483647 h 517"/>
              <a:gd name="T44" fmla="*/ 2147483647 w 730"/>
              <a:gd name="T45" fmla="*/ 2147483647 h 517"/>
              <a:gd name="T46" fmla="*/ 2147483647 w 730"/>
              <a:gd name="T47" fmla="*/ 2147483647 h 517"/>
              <a:gd name="T48" fmla="*/ 2147483647 w 730"/>
              <a:gd name="T49" fmla="*/ 2147483647 h 517"/>
              <a:gd name="T50" fmla="*/ 2147483647 w 730"/>
              <a:gd name="T51" fmla="*/ 2147483647 h 517"/>
              <a:gd name="T52" fmla="*/ 2147483647 w 730"/>
              <a:gd name="T53" fmla="*/ 2147483647 h 517"/>
              <a:gd name="T54" fmla="*/ 2147483647 w 730"/>
              <a:gd name="T55" fmla="*/ 2147483647 h 517"/>
              <a:gd name="T56" fmla="*/ 2147483647 w 730"/>
              <a:gd name="T57" fmla="*/ 2147483647 h 517"/>
              <a:gd name="T58" fmla="*/ 2147483647 w 730"/>
              <a:gd name="T59" fmla="*/ 2147483647 h 517"/>
              <a:gd name="T60" fmla="*/ 2147483647 w 730"/>
              <a:gd name="T61" fmla="*/ 2147483647 h 517"/>
              <a:gd name="T62" fmla="*/ 2147483647 w 730"/>
              <a:gd name="T63" fmla="*/ 2147483647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solidFill>
            <a:schemeClr val="accent1"/>
          </a:solidFill>
          <a:ln w="9525">
            <a:solidFill>
              <a:schemeClr val="tx1"/>
            </a:solidFill>
            <a:round/>
            <a:headEnd/>
            <a:tailEnd/>
          </a:ln>
        </p:spPr>
        <p:txBody>
          <a:bodyPr/>
          <a:lstStyle/>
          <a:p>
            <a:endParaRPr lang="en-US" dirty="0"/>
          </a:p>
        </p:txBody>
      </p:sp>
      <p:sp>
        <p:nvSpPr>
          <p:cNvPr id="2074" name="Freeform 26"/>
          <p:cNvSpPr>
            <a:spLocks/>
          </p:cNvSpPr>
          <p:nvPr/>
        </p:nvSpPr>
        <p:spPr bwMode="auto">
          <a:xfrm>
            <a:off x="2039938" y="923925"/>
            <a:ext cx="41275" cy="49213"/>
          </a:xfrm>
          <a:custGeom>
            <a:avLst/>
            <a:gdLst>
              <a:gd name="T0" fmla="*/ 0 w 34"/>
              <a:gd name="T1" fmla="*/ 2147483647 h 38"/>
              <a:gd name="T2" fmla="*/ 2147483647 w 34"/>
              <a:gd name="T3" fmla="*/ 0 h 38"/>
              <a:gd name="T4" fmla="*/ 2147483647 w 34"/>
              <a:gd name="T5" fmla="*/ 2147483647 h 38"/>
              <a:gd name="T6" fmla="*/ 2147483647 w 34"/>
              <a:gd name="T7" fmla="*/ 2147483647 h 38"/>
              <a:gd name="T8" fmla="*/ 0 w 34"/>
              <a:gd name="T9" fmla="*/ 2147483647 h 38"/>
              <a:gd name="T10" fmla="*/ 0 w 34"/>
              <a:gd name="T11" fmla="*/ 2147483647 h 38"/>
              <a:gd name="T12" fmla="*/ 0 w 34"/>
              <a:gd name="T13" fmla="*/ 2147483647 h 38"/>
              <a:gd name="T14" fmla="*/ 0 60000 65536"/>
              <a:gd name="T15" fmla="*/ 0 60000 65536"/>
              <a:gd name="T16" fmla="*/ 0 60000 65536"/>
              <a:gd name="T17" fmla="*/ 0 60000 65536"/>
              <a:gd name="T18" fmla="*/ 0 60000 65536"/>
              <a:gd name="T19" fmla="*/ 0 60000 65536"/>
              <a:gd name="T20" fmla="*/ 0 60000 65536"/>
              <a:gd name="T21" fmla="*/ 0 w 34"/>
              <a:gd name="T22" fmla="*/ 0 h 38"/>
              <a:gd name="T23" fmla="*/ 34 w 3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8">
                <a:moveTo>
                  <a:pt x="0" y="18"/>
                </a:moveTo>
                <a:lnTo>
                  <a:pt x="27" y="0"/>
                </a:lnTo>
                <a:lnTo>
                  <a:pt x="34" y="18"/>
                </a:lnTo>
                <a:lnTo>
                  <a:pt x="28" y="38"/>
                </a:lnTo>
                <a:lnTo>
                  <a:pt x="0" y="18"/>
                </a:lnTo>
                <a:close/>
              </a:path>
            </a:pathLst>
          </a:custGeom>
          <a:solidFill>
            <a:srgbClr val="DFBBDF"/>
          </a:solidFill>
          <a:ln w="9525">
            <a:solidFill>
              <a:schemeClr val="tx1"/>
            </a:solidFill>
            <a:round/>
            <a:headEnd/>
            <a:tailEnd/>
          </a:ln>
        </p:spPr>
        <p:txBody>
          <a:bodyPr/>
          <a:lstStyle/>
          <a:p>
            <a:endParaRPr lang="en-US" dirty="0"/>
          </a:p>
        </p:txBody>
      </p:sp>
      <p:sp>
        <p:nvSpPr>
          <p:cNvPr id="2075" name="Freeform 27"/>
          <p:cNvSpPr>
            <a:spLocks/>
          </p:cNvSpPr>
          <p:nvPr/>
        </p:nvSpPr>
        <p:spPr bwMode="auto">
          <a:xfrm>
            <a:off x="2625725" y="2281238"/>
            <a:ext cx="717550" cy="958850"/>
          </a:xfrm>
          <a:custGeom>
            <a:avLst/>
            <a:gdLst>
              <a:gd name="T0" fmla="*/ 2147483647 w 618"/>
              <a:gd name="T1" fmla="*/ 0 h 752"/>
              <a:gd name="T2" fmla="*/ 2147483647 w 618"/>
              <a:gd name="T3" fmla="*/ 2147483647 h 752"/>
              <a:gd name="T4" fmla="*/ 2147483647 w 618"/>
              <a:gd name="T5" fmla="*/ 2147483647 h 752"/>
              <a:gd name="T6" fmla="*/ 2147483647 w 618"/>
              <a:gd name="T7" fmla="*/ 2147483647 h 752"/>
              <a:gd name="T8" fmla="*/ 2147483647 w 618"/>
              <a:gd name="T9" fmla="*/ 2147483647 h 752"/>
              <a:gd name="T10" fmla="*/ 0 w 618"/>
              <a:gd name="T11" fmla="*/ 2147483647 h 752"/>
              <a:gd name="T12" fmla="*/ 2147483647 w 618"/>
              <a:gd name="T13" fmla="*/ 0 h 752"/>
              <a:gd name="T14" fmla="*/ 2147483647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solidFill>
            <a:schemeClr val="accent1"/>
          </a:solidFill>
          <a:ln w="9525">
            <a:solidFill>
              <a:schemeClr val="tx1"/>
            </a:solidFill>
            <a:round/>
            <a:headEnd/>
            <a:tailEnd/>
          </a:ln>
        </p:spPr>
        <p:txBody>
          <a:bodyPr/>
          <a:lstStyle/>
          <a:p>
            <a:endParaRPr lang="en-US" dirty="0"/>
          </a:p>
        </p:txBody>
      </p:sp>
      <p:sp>
        <p:nvSpPr>
          <p:cNvPr id="2076" name="Freeform 28"/>
          <p:cNvSpPr>
            <a:spLocks/>
          </p:cNvSpPr>
          <p:nvPr/>
        </p:nvSpPr>
        <p:spPr bwMode="auto">
          <a:xfrm>
            <a:off x="1619250" y="1287463"/>
            <a:ext cx="1009650" cy="915987"/>
          </a:xfrm>
          <a:custGeom>
            <a:avLst/>
            <a:gdLst>
              <a:gd name="T0" fmla="*/ 0 w 871"/>
              <a:gd name="T1" fmla="*/ 2147483647 h 720"/>
              <a:gd name="T2" fmla="*/ 2147483647 w 871"/>
              <a:gd name="T3" fmla="*/ 2147483647 h 720"/>
              <a:gd name="T4" fmla="*/ 2147483647 w 871"/>
              <a:gd name="T5" fmla="*/ 2147483647 h 720"/>
              <a:gd name="T6" fmla="*/ 2147483647 w 871"/>
              <a:gd name="T7" fmla="*/ 0 h 720"/>
              <a:gd name="T8" fmla="*/ 2147483647 w 871"/>
              <a:gd name="T9" fmla="*/ 2147483647 h 720"/>
              <a:gd name="T10" fmla="*/ 2147483647 w 871"/>
              <a:gd name="T11" fmla="*/ 2147483647 h 720"/>
              <a:gd name="T12" fmla="*/ 2147483647 w 871"/>
              <a:gd name="T13" fmla="*/ 2147483647 h 720"/>
              <a:gd name="T14" fmla="*/ 2147483647 w 871"/>
              <a:gd name="T15" fmla="*/ 2147483647 h 720"/>
              <a:gd name="T16" fmla="*/ 2147483647 w 871"/>
              <a:gd name="T17" fmla="*/ 2147483647 h 720"/>
              <a:gd name="T18" fmla="*/ 2147483647 w 871"/>
              <a:gd name="T19" fmla="*/ 2147483647 h 720"/>
              <a:gd name="T20" fmla="*/ 2147483647 w 871"/>
              <a:gd name="T21" fmla="*/ 2147483647 h 720"/>
              <a:gd name="T22" fmla="*/ 2147483647 w 871"/>
              <a:gd name="T23" fmla="*/ 2147483647 h 720"/>
              <a:gd name="T24" fmla="*/ 2147483647 w 871"/>
              <a:gd name="T25" fmla="*/ 2147483647 h 720"/>
              <a:gd name="T26" fmla="*/ 2147483647 w 871"/>
              <a:gd name="T27" fmla="*/ 2147483647 h 720"/>
              <a:gd name="T28" fmla="*/ 2147483647 w 871"/>
              <a:gd name="T29" fmla="*/ 2147483647 h 720"/>
              <a:gd name="T30" fmla="*/ 2147483647 w 871"/>
              <a:gd name="T31" fmla="*/ 2147483647 h 720"/>
              <a:gd name="T32" fmla="*/ 2147483647 w 871"/>
              <a:gd name="T33" fmla="*/ 2147483647 h 720"/>
              <a:gd name="T34" fmla="*/ 2147483647 w 871"/>
              <a:gd name="T35" fmla="*/ 2147483647 h 720"/>
              <a:gd name="T36" fmla="*/ 2147483647 w 871"/>
              <a:gd name="T37" fmla="*/ 2147483647 h 720"/>
              <a:gd name="T38" fmla="*/ 2147483647 w 871"/>
              <a:gd name="T39" fmla="*/ 2147483647 h 720"/>
              <a:gd name="T40" fmla="*/ 2147483647 w 871"/>
              <a:gd name="T41" fmla="*/ 2147483647 h 720"/>
              <a:gd name="T42" fmla="*/ 2147483647 w 871"/>
              <a:gd name="T43" fmla="*/ 2147483647 h 720"/>
              <a:gd name="T44" fmla="*/ 0 w 871"/>
              <a:gd name="T45" fmla="*/ 2147483647 h 720"/>
              <a:gd name="T46" fmla="*/ 0 w 871"/>
              <a:gd name="T47" fmla="*/ 2147483647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solidFill>
            <a:schemeClr val="accent1"/>
          </a:solidFill>
          <a:ln w="9525">
            <a:solidFill>
              <a:schemeClr val="tx1"/>
            </a:solidFill>
            <a:round/>
            <a:headEnd/>
            <a:tailEnd/>
          </a:ln>
        </p:spPr>
        <p:txBody>
          <a:bodyPr/>
          <a:lstStyle/>
          <a:p>
            <a:endParaRPr lang="en-US" dirty="0"/>
          </a:p>
        </p:txBody>
      </p:sp>
      <p:sp>
        <p:nvSpPr>
          <p:cNvPr id="2077" name="Freeform 29"/>
          <p:cNvSpPr>
            <a:spLocks/>
          </p:cNvSpPr>
          <p:nvPr/>
        </p:nvSpPr>
        <p:spPr bwMode="auto">
          <a:xfrm>
            <a:off x="1524000" y="1971675"/>
            <a:ext cx="1004888" cy="1833563"/>
          </a:xfrm>
          <a:custGeom>
            <a:avLst/>
            <a:gdLst>
              <a:gd name="T0" fmla="*/ 2147483647 w 865"/>
              <a:gd name="T1" fmla="*/ 2147483647 h 1443"/>
              <a:gd name="T2" fmla="*/ 2147483647 w 865"/>
              <a:gd name="T3" fmla="*/ 2147483647 h 1443"/>
              <a:gd name="T4" fmla="*/ 2147483647 w 865"/>
              <a:gd name="T5" fmla="*/ 2147483647 h 1443"/>
              <a:gd name="T6" fmla="*/ 2147483647 w 865"/>
              <a:gd name="T7" fmla="*/ 2147483647 h 1443"/>
              <a:gd name="T8" fmla="*/ 2147483647 w 865"/>
              <a:gd name="T9" fmla="*/ 2147483647 h 1443"/>
              <a:gd name="T10" fmla="*/ 2147483647 w 865"/>
              <a:gd name="T11" fmla="*/ 2147483647 h 1443"/>
              <a:gd name="T12" fmla="*/ 2147483647 w 865"/>
              <a:gd name="T13" fmla="*/ 2147483647 h 1443"/>
              <a:gd name="T14" fmla="*/ 2147483647 w 865"/>
              <a:gd name="T15" fmla="*/ 2147483647 h 1443"/>
              <a:gd name="T16" fmla="*/ 2147483647 w 865"/>
              <a:gd name="T17" fmla="*/ 2147483647 h 1443"/>
              <a:gd name="T18" fmla="*/ 2147483647 w 865"/>
              <a:gd name="T19" fmla="*/ 2147483647 h 1443"/>
              <a:gd name="T20" fmla="*/ 2147483647 w 865"/>
              <a:gd name="T21" fmla="*/ 2147483647 h 1443"/>
              <a:gd name="T22" fmla="*/ 2147483647 w 865"/>
              <a:gd name="T23" fmla="*/ 2147483647 h 1443"/>
              <a:gd name="T24" fmla="*/ 2147483647 w 865"/>
              <a:gd name="T25" fmla="*/ 2147483647 h 1443"/>
              <a:gd name="T26" fmla="*/ 2147483647 w 865"/>
              <a:gd name="T27" fmla="*/ 2147483647 h 1443"/>
              <a:gd name="T28" fmla="*/ 2147483647 w 865"/>
              <a:gd name="T29" fmla="*/ 2147483647 h 1443"/>
              <a:gd name="T30" fmla="*/ 2147483647 w 865"/>
              <a:gd name="T31" fmla="*/ 2147483647 h 1443"/>
              <a:gd name="T32" fmla="*/ 2147483647 w 865"/>
              <a:gd name="T33" fmla="*/ 2147483647 h 1443"/>
              <a:gd name="T34" fmla="*/ 2147483647 w 865"/>
              <a:gd name="T35" fmla="*/ 2147483647 h 1443"/>
              <a:gd name="T36" fmla="*/ 2147483647 w 865"/>
              <a:gd name="T37" fmla="*/ 2147483647 h 1443"/>
              <a:gd name="T38" fmla="*/ 2147483647 w 865"/>
              <a:gd name="T39" fmla="*/ 2147483647 h 1443"/>
              <a:gd name="T40" fmla="*/ 2147483647 w 865"/>
              <a:gd name="T41" fmla="*/ 2147483647 h 1443"/>
              <a:gd name="T42" fmla="*/ 2147483647 w 865"/>
              <a:gd name="T43" fmla="*/ 2147483647 h 1443"/>
              <a:gd name="T44" fmla="*/ 2147483647 w 865"/>
              <a:gd name="T45" fmla="*/ 2147483647 h 1443"/>
              <a:gd name="T46" fmla="*/ 2147483647 w 865"/>
              <a:gd name="T47" fmla="*/ 2147483647 h 1443"/>
              <a:gd name="T48" fmla="*/ 2147483647 w 865"/>
              <a:gd name="T49" fmla="*/ 2147483647 h 1443"/>
              <a:gd name="T50" fmla="*/ 2147483647 w 865"/>
              <a:gd name="T51" fmla="*/ 2147483647 h 1443"/>
              <a:gd name="T52" fmla="*/ 2147483647 w 865"/>
              <a:gd name="T53" fmla="*/ 2147483647 h 1443"/>
              <a:gd name="T54" fmla="*/ 2147483647 w 865"/>
              <a:gd name="T55" fmla="*/ 0 h 1443"/>
              <a:gd name="T56" fmla="*/ 2147483647 w 865"/>
              <a:gd name="T57" fmla="*/ 2147483647 h 1443"/>
              <a:gd name="T58" fmla="*/ 0 w 865"/>
              <a:gd name="T59" fmla="*/ 2147483647 h 1443"/>
              <a:gd name="T60" fmla="*/ 2147483647 w 865"/>
              <a:gd name="T61" fmla="*/ 2147483647 h 1443"/>
              <a:gd name="T62" fmla="*/ 2147483647 w 865"/>
              <a:gd name="T63" fmla="*/ 2147483647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solidFill>
            <a:schemeClr val="accent1"/>
          </a:solidFill>
          <a:ln w="9525">
            <a:solidFill>
              <a:schemeClr val="tx1"/>
            </a:solidFill>
            <a:round/>
            <a:headEnd/>
            <a:tailEnd/>
          </a:ln>
        </p:spPr>
        <p:txBody>
          <a:bodyPr/>
          <a:lstStyle/>
          <a:p>
            <a:endParaRPr lang="en-US" dirty="0"/>
          </a:p>
        </p:txBody>
      </p:sp>
      <p:sp>
        <p:nvSpPr>
          <p:cNvPr id="2078" name="Freeform 30"/>
          <p:cNvSpPr>
            <a:spLocks/>
          </p:cNvSpPr>
          <p:nvPr/>
        </p:nvSpPr>
        <p:spPr bwMode="auto">
          <a:xfrm>
            <a:off x="1974850" y="2114550"/>
            <a:ext cx="808038" cy="1328738"/>
          </a:xfrm>
          <a:custGeom>
            <a:avLst/>
            <a:gdLst>
              <a:gd name="T0" fmla="*/ 0 w 696"/>
              <a:gd name="T1" fmla="*/ 2147483647 h 1047"/>
              <a:gd name="T2" fmla="*/ 2147483647 w 696"/>
              <a:gd name="T3" fmla="*/ 2147483647 h 1047"/>
              <a:gd name="T4" fmla="*/ 2147483647 w 696"/>
              <a:gd name="T5" fmla="*/ 2147483647 h 1047"/>
              <a:gd name="T6" fmla="*/ 2147483647 w 696"/>
              <a:gd name="T7" fmla="*/ 2147483647 h 1047"/>
              <a:gd name="T8" fmla="*/ 2147483647 w 696"/>
              <a:gd name="T9" fmla="*/ 2147483647 h 1047"/>
              <a:gd name="T10" fmla="*/ 2147483647 w 696"/>
              <a:gd name="T11" fmla="*/ 2147483647 h 1047"/>
              <a:gd name="T12" fmla="*/ 2147483647 w 696"/>
              <a:gd name="T13" fmla="*/ 2147483647 h 1047"/>
              <a:gd name="T14" fmla="*/ 2147483647 w 696"/>
              <a:gd name="T15" fmla="*/ 2147483647 h 1047"/>
              <a:gd name="T16" fmla="*/ 2147483647 w 696"/>
              <a:gd name="T17" fmla="*/ 0 h 1047"/>
              <a:gd name="T18" fmla="*/ 0 w 696"/>
              <a:gd name="T19" fmla="*/ 2147483647 h 1047"/>
              <a:gd name="T20" fmla="*/ 0 w 696"/>
              <a:gd name="T21" fmla="*/ 2147483647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solidFill>
            <a:schemeClr val="accent1"/>
          </a:solidFill>
          <a:ln w="9525">
            <a:solidFill>
              <a:schemeClr val="tx1"/>
            </a:solidFill>
            <a:round/>
            <a:headEnd/>
            <a:tailEnd/>
          </a:ln>
        </p:spPr>
        <p:txBody>
          <a:bodyPr/>
          <a:lstStyle/>
          <a:p>
            <a:endParaRPr lang="en-US" dirty="0"/>
          </a:p>
        </p:txBody>
      </p:sp>
      <p:sp>
        <p:nvSpPr>
          <p:cNvPr id="2079" name="Freeform 31"/>
          <p:cNvSpPr>
            <a:spLocks/>
          </p:cNvSpPr>
          <p:nvPr/>
        </p:nvSpPr>
        <p:spPr bwMode="auto">
          <a:xfrm>
            <a:off x="2436813" y="1049338"/>
            <a:ext cx="758825" cy="1303337"/>
          </a:xfrm>
          <a:custGeom>
            <a:avLst/>
            <a:gdLst>
              <a:gd name="T0" fmla="*/ 0 w 654"/>
              <a:gd name="T1" fmla="*/ 2147483647 h 1027"/>
              <a:gd name="T2" fmla="*/ 2147483647 w 654"/>
              <a:gd name="T3" fmla="*/ 2147483647 h 1027"/>
              <a:gd name="T4" fmla="*/ 2147483647 w 654"/>
              <a:gd name="T5" fmla="*/ 2147483647 h 1027"/>
              <a:gd name="T6" fmla="*/ 2147483647 w 654"/>
              <a:gd name="T7" fmla="*/ 2147483647 h 1027"/>
              <a:gd name="T8" fmla="*/ 2147483647 w 654"/>
              <a:gd name="T9" fmla="*/ 2147483647 h 1027"/>
              <a:gd name="T10" fmla="*/ 2147483647 w 654"/>
              <a:gd name="T11" fmla="*/ 2147483647 h 1027"/>
              <a:gd name="T12" fmla="*/ 2147483647 w 654"/>
              <a:gd name="T13" fmla="*/ 2147483647 h 1027"/>
              <a:gd name="T14" fmla="*/ 2147483647 w 654"/>
              <a:gd name="T15" fmla="*/ 2147483647 h 1027"/>
              <a:gd name="T16" fmla="*/ 2147483647 w 654"/>
              <a:gd name="T17" fmla="*/ 2147483647 h 1027"/>
              <a:gd name="T18" fmla="*/ 2147483647 w 654"/>
              <a:gd name="T19" fmla="*/ 2147483647 h 1027"/>
              <a:gd name="T20" fmla="*/ 2147483647 w 654"/>
              <a:gd name="T21" fmla="*/ 0 h 1027"/>
              <a:gd name="T22" fmla="*/ 2147483647 w 654"/>
              <a:gd name="T23" fmla="*/ 2147483647 h 1027"/>
              <a:gd name="T24" fmla="*/ 2147483647 w 654"/>
              <a:gd name="T25" fmla="*/ 2147483647 h 1027"/>
              <a:gd name="T26" fmla="*/ 2147483647 w 654"/>
              <a:gd name="T27" fmla="*/ 2147483647 h 1027"/>
              <a:gd name="T28" fmla="*/ 2147483647 w 654"/>
              <a:gd name="T29" fmla="*/ 2147483647 h 1027"/>
              <a:gd name="T30" fmla="*/ 2147483647 w 654"/>
              <a:gd name="T31" fmla="*/ 2147483647 h 1027"/>
              <a:gd name="T32" fmla="*/ 2147483647 w 654"/>
              <a:gd name="T33" fmla="*/ 2147483647 h 1027"/>
              <a:gd name="T34" fmla="*/ 2147483647 w 654"/>
              <a:gd name="T35" fmla="*/ 2147483647 h 1027"/>
              <a:gd name="T36" fmla="*/ 2147483647 w 654"/>
              <a:gd name="T37" fmla="*/ 2147483647 h 1027"/>
              <a:gd name="T38" fmla="*/ 2147483647 w 654"/>
              <a:gd name="T39" fmla="*/ 2147483647 h 1027"/>
              <a:gd name="T40" fmla="*/ 2147483647 w 654"/>
              <a:gd name="T41" fmla="*/ 2147483647 h 1027"/>
              <a:gd name="T42" fmla="*/ 2147483647 w 654"/>
              <a:gd name="T43" fmla="*/ 2147483647 h 1027"/>
              <a:gd name="T44" fmla="*/ 2147483647 w 654"/>
              <a:gd name="T45" fmla="*/ 2147483647 h 1027"/>
              <a:gd name="T46" fmla="*/ 2147483647 w 654"/>
              <a:gd name="T47" fmla="*/ 2147483647 h 1027"/>
              <a:gd name="T48" fmla="*/ 2147483647 w 654"/>
              <a:gd name="T49" fmla="*/ 2147483647 h 1027"/>
              <a:gd name="T50" fmla="*/ 2147483647 w 654"/>
              <a:gd name="T51" fmla="*/ 2147483647 h 1027"/>
              <a:gd name="T52" fmla="*/ 2147483647 w 654"/>
              <a:gd name="T53" fmla="*/ 2147483647 h 1027"/>
              <a:gd name="T54" fmla="*/ 2147483647 w 654"/>
              <a:gd name="T55" fmla="*/ 2147483647 h 1027"/>
              <a:gd name="T56" fmla="*/ 2147483647 w 654"/>
              <a:gd name="T57" fmla="*/ 2147483647 h 1027"/>
              <a:gd name="T58" fmla="*/ 2147483647 w 654"/>
              <a:gd name="T59" fmla="*/ 2147483647 h 1027"/>
              <a:gd name="T60" fmla="*/ 2147483647 w 654"/>
              <a:gd name="T61" fmla="*/ 2147483647 h 1027"/>
              <a:gd name="T62" fmla="*/ 0 w 654"/>
              <a:gd name="T63" fmla="*/ 2147483647 h 1027"/>
              <a:gd name="T64" fmla="*/ 0 w 654"/>
              <a:gd name="T65" fmla="*/ 2147483647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solidFill>
            <a:schemeClr val="accent1"/>
          </a:solidFill>
          <a:ln w="9525">
            <a:solidFill>
              <a:schemeClr val="tx1"/>
            </a:solidFill>
            <a:round/>
            <a:headEnd/>
            <a:tailEnd/>
          </a:ln>
        </p:spPr>
        <p:txBody>
          <a:bodyPr/>
          <a:lstStyle/>
          <a:p>
            <a:endParaRPr lang="en-US" dirty="0"/>
          </a:p>
        </p:txBody>
      </p:sp>
      <p:sp>
        <p:nvSpPr>
          <p:cNvPr id="2080" name="Freeform 32"/>
          <p:cNvSpPr>
            <a:spLocks/>
          </p:cNvSpPr>
          <p:nvPr/>
        </p:nvSpPr>
        <p:spPr bwMode="auto">
          <a:xfrm>
            <a:off x="2754313" y="1071563"/>
            <a:ext cx="1300162" cy="881062"/>
          </a:xfrm>
          <a:custGeom>
            <a:avLst/>
            <a:gdLst>
              <a:gd name="T0" fmla="*/ 2147483647 w 1118"/>
              <a:gd name="T1" fmla="*/ 2147483647 h 692"/>
              <a:gd name="T2" fmla="*/ 2147483647 w 1118"/>
              <a:gd name="T3" fmla="*/ 2147483647 h 692"/>
              <a:gd name="T4" fmla="*/ 2147483647 w 1118"/>
              <a:gd name="T5" fmla="*/ 2147483647 h 692"/>
              <a:gd name="T6" fmla="*/ 2147483647 w 1118"/>
              <a:gd name="T7" fmla="*/ 2147483647 h 692"/>
              <a:gd name="T8" fmla="*/ 2147483647 w 1118"/>
              <a:gd name="T9" fmla="*/ 2147483647 h 692"/>
              <a:gd name="T10" fmla="*/ 2147483647 w 1118"/>
              <a:gd name="T11" fmla="*/ 2147483647 h 692"/>
              <a:gd name="T12" fmla="*/ 2147483647 w 1118"/>
              <a:gd name="T13" fmla="*/ 2147483647 h 692"/>
              <a:gd name="T14" fmla="*/ 2147483647 w 1118"/>
              <a:gd name="T15" fmla="*/ 2147483647 h 692"/>
              <a:gd name="T16" fmla="*/ 2147483647 w 1118"/>
              <a:gd name="T17" fmla="*/ 2147483647 h 692"/>
              <a:gd name="T18" fmla="*/ 2147483647 w 1118"/>
              <a:gd name="T19" fmla="*/ 2147483647 h 692"/>
              <a:gd name="T20" fmla="*/ 2147483647 w 1118"/>
              <a:gd name="T21" fmla="*/ 2147483647 h 692"/>
              <a:gd name="T22" fmla="*/ 2147483647 w 1118"/>
              <a:gd name="T23" fmla="*/ 2147483647 h 692"/>
              <a:gd name="T24" fmla="*/ 2147483647 w 1118"/>
              <a:gd name="T25" fmla="*/ 2147483647 h 692"/>
              <a:gd name="T26" fmla="*/ 2147483647 w 1118"/>
              <a:gd name="T27" fmla="*/ 2147483647 h 692"/>
              <a:gd name="T28" fmla="*/ 2147483647 w 1118"/>
              <a:gd name="T29" fmla="*/ 2147483647 h 692"/>
              <a:gd name="T30" fmla="*/ 2147483647 w 1118"/>
              <a:gd name="T31" fmla="*/ 2147483647 h 692"/>
              <a:gd name="T32" fmla="*/ 2147483647 w 1118"/>
              <a:gd name="T33" fmla="*/ 2147483647 h 692"/>
              <a:gd name="T34" fmla="*/ 2147483647 w 1118"/>
              <a:gd name="T35" fmla="*/ 2147483647 h 692"/>
              <a:gd name="T36" fmla="*/ 2147483647 w 1118"/>
              <a:gd name="T37" fmla="*/ 2147483647 h 692"/>
              <a:gd name="T38" fmla="*/ 2147483647 w 1118"/>
              <a:gd name="T39" fmla="*/ 2147483647 h 692"/>
              <a:gd name="T40" fmla="*/ 2147483647 w 1118"/>
              <a:gd name="T41" fmla="*/ 2147483647 h 692"/>
              <a:gd name="T42" fmla="*/ 2147483647 w 1118"/>
              <a:gd name="T43" fmla="*/ 2147483647 h 692"/>
              <a:gd name="T44" fmla="*/ 2147483647 w 1118"/>
              <a:gd name="T45" fmla="*/ 2147483647 h 692"/>
              <a:gd name="T46" fmla="*/ 2147483647 w 1118"/>
              <a:gd name="T47" fmla="*/ 2147483647 h 692"/>
              <a:gd name="T48" fmla="*/ 2147483647 w 1118"/>
              <a:gd name="T49" fmla="*/ 0 h 692"/>
              <a:gd name="T50" fmla="*/ 0 w 1118"/>
              <a:gd name="T51" fmla="*/ 2147483647 h 692"/>
              <a:gd name="T52" fmla="*/ 2147483647 w 1118"/>
              <a:gd name="T53" fmla="*/ 2147483647 h 692"/>
              <a:gd name="T54" fmla="*/ 2147483647 w 1118"/>
              <a:gd name="T55" fmla="*/ 214748364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solidFill>
            <a:schemeClr val="accent1"/>
          </a:solidFill>
          <a:ln w="9525">
            <a:solidFill>
              <a:schemeClr val="tx1"/>
            </a:solidFill>
            <a:round/>
            <a:headEnd/>
            <a:tailEnd/>
          </a:ln>
        </p:spPr>
        <p:txBody>
          <a:bodyPr/>
          <a:lstStyle/>
          <a:p>
            <a:endParaRPr lang="en-US" dirty="0"/>
          </a:p>
        </p:txBody>
      </p:sp>
      <p:sp>
        <p:nvSpPr>
          <p:cNvPr id="2081" name="Freeform 33"/>
          <p:cNvSpPr>
            <a:spLocks/>
          </p:cNvSpPr>
          <p:nvPr/>
        </p:nvSpPr>
        <p:spPr bwMode="auto">
          <a:xfrm>
            <a:off x="2386013" y="3124200"/>
            <a:ext cx="863600" cy="1069975"/>
          </a:xfrm>
          <a:custGeom>
            <a:avLst/>
            <a:gdLst>
              <a:gd name="T0" fmla="*/ 2147483647 w 746"/>
              <a:gd name="T1" fmla="*/ 2147483647 h 840"/>
              <a:gd name="T2" fmla="*/ 2147483647 w 746"/>
              <a:gd name="T3" fmla="*/ 2147483647 h 840"/>
              <a:gd name="T4" fmla="*/ 2147483647 w 746"/>
              <a:gd name="T5" fmla="*/ 2147483647 h 840"/>
              <a:gd name="T6" fmla="*/ 2147483647 w 746"/>
              <a:gd name="T7" fmla="*/ 2147483647 h 840"/>
              <a:gd name="T8" fmla="*/ 2147483647 w 746"/>
              <a:gd name="T9" fmla="*/ 2147483647 h 840"/>
              <a:gd name="T10" fmla="*/ 2147483647 w 746"/>
              <a:gd name="T11" fmla="*/ 2147483647 h 840"/>
              <a:gd name="T12" fmla="*/ 2147483647 w 746"/>
              <a:gd name="T13" fmla="*/ 2147483647 h 840"/>
              <a:gd name="T14" fmla="*/ 2147483647 w 746"/>
              <a:gd name="T15" fmla="*/ 2147483647 h 840"/>
              <a:gd name="T16" fmla="*/ 2147483647 w 746"/>
              <a:gd name="T17" fmla="*/ 2147483647 h 840"/>
              <a:gd name="T18" fmla="*/ 2147483647 w 746"/>
              <a:gd name="T19" fmla="*/ 2147483647 h 840"/>
              <a:gd name="T20" fmla="*/ 2147483647 w 746"/>
              <a:gd name="T21" fmla="*/ 0 h 840"/>
              <a:gd name="T22" fmla="*/ 2147483647 w 746"/>
              <a:gd name="T23" fmla="*/ 2147483647 h 840"/>
              <a:gd name="T24" fmla="*/ 2147483647 w 746"/>
              <a:gd name="T25" fmla="*/ 2147483647 h 840"/>
              <a:gd name="T26" fmla="*/ 2147483647 w 746"/>
              <a:gd name="T27" fmla="*/ 2147483647 h 840"/>
              <a:gd name="T28" fmla="*/ 2147483647 w 746"/>
              <a:gd name="T29" fmla="*/ 2147483647 h 840"/>
              <a:gd name="T30" fmla="*/ 2147483647 w 746"/>
              <a:gd name="T31" fmla="*/ 2147483647 h 840"/>
              <a:gd name="T32" fmla="*/ 0 w 746"/>
              <a:gd name="T33" fmla="*/ 2147483647 h 840"/>
              <a:gd name="T34" fmla="*/ 2147483647 w 746"/>
              <a:gd name="T35" fmla="*/ 2147483647 h 840"/>
              <a:gd name="T36" fmla="*/ 2147483647 w 746"/>
              <a:gd name="T37" fmla="*/ 214748364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solidFill>
            <a:srgbClr val="008000"/>
          </a:solidFill>
          <a:ln w="9525">
            <a:solidFill>
              <a:schemeClr val="tx1"/>
            </a:solidFill>
            <a:round/>
            <a:headEnd/>
            <a:tailEnd/>
          </a:ln>
        </p:spPr>
        <p:txBody>
          <a:bodyPr/>
          <a:lstStyle/>
          <a:p>
            <a:endParaRPr lang="en-US" dirty="0"/>
          </a:p>
        </p:txBody>
      </p:sp>
      <p:sp>
        <p:nvSpPr>
          <p:cNvPr id="2082" name="Freeform 34"/>
          <p:cNvSpPr>
            <a:spLocks/>
          </p:cNvSpPr>
          <p:nvPr/>
        </p:nvSpPr>
        <p:spPr bwMode="auto">
          <a:xfrm>
            <a:off x="3103563" y="1844675"/>
            <a:ext cx="893762" cy="788988"/>
          </a:xfrm>
          <a:custGeom>
            <a:avLst/>
            <a:gdLst>
              <a:gd name="T0" fmla="*/ 0 w 770"/>
              <a:gd name="T1" fmla="*/ 2147483647 h 619"/>
              <a:gd name="T2" fmla="*/ 2147483647 w 770"/>
              <a:gd name="T3" fmla="*/ 0 h 619"/>
              <a:gd name="T4" fmla="*/ 2147483647 w 770"/>
              <a:gd name="T5" fmla="*/ 2147483647 h 619"/>
              <a:gd name="T6" fmla="*/ 2147483647 w 770"/>
              <a:gd name="T7" fmla="*/ 2147483647 h 619"/>
              <a:gd name="T8" fmla="*/ 2147483647 w 770"/>
              <a:gd name="T9" fmla="*/ 2147483647 h 619"/>
              <a:gd name="T10" fmla="*/ 2147483647 w 770"/>
              <a:gd name="T11" fmla="*/ 2147483647 h 619"/>
              <a:gd name="T12" fmla="*/ 2147483647 w 770"/>
              <a:gd name="T13" fmla="*/ 2147483647 h 619"/>
              <a:gd name="T14" fmla="*/ 0 w 770"/>
              <a:gd name="T15" fmla="*/ 2147483647 h 619"/>
              <a:gd name="T16" fmla="*/ 0 w 770"/>
              <a:gd name="T17" fmla="*/ 2147483647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solidFill>
            <a:schemeClr val="accent1"/>
          </a:solidFill>
          <a:ln w="9525">
            <a:solidFill>
              <a:schemeClr val="tx1"/>
            </a:solidFill>
            <a:round/>
            <a:headEnd/>
            <a:tailEnd/>
          </a:ln>
        </p:spPr>
        <p:txBody>
          <a:bodyPr/>
          <a:lstStyle/>
          <a:p>
            <a:endParaRPr lang="en-US" dirty="0"/>
          </a:p>
        </p:txBody>
      </p:sp>
      <p:sp>
        <p:nvSpPr>
          <p:cNvPr id="2083" name="Freeform 35"/>
          <p:cNvSpPr>
            <a:spLocks/>
          </p:cNvSpPr>
          <p:nvPr/>
        </p:nvSpPr>
        <p:spPr bwMode="auto">
          <a:xfrm>
            <a:off x="3249613" y="2562225"/>
            <a:ext cx="927100" cy="776288"/>
          </a:xfrm>
          <a:custGeom>
            <a:avLst/>
            <a:gdLst>
              <a:gd name="T0" fmla="*/ 2147483647 w 796"/>
              <a:gd name="T1" fmla="*/ 0 h 612"/>
              <a:gd name="T2" fmla="*/ 2147483647 w 796"/>
              <a:gd name="T3" fmla="*/ 2147483647 h 612"/>
              <a:gd name="T4" fmla="*/ 2147483647 w 796"/>
              <a:gd name="T5" fmla="*/ 2147483647 h 612"/>
              <a:gd name="T6" fmla="*/ 2147483647 w 796"/>
              <a:gd name="T7" fmla="*/ 2147483647 h 612"/>
              <a:gd name="T8" fmla="*/ 2147483647 w 796"/>
              <a:gd name="T9" fmla="*/ 2147483647 h 612"/>
              <a:gd name="T10" fmla="*/ 2147483647 w 796"/>
              <a:gd name="T11" fmla="*/ 2147483647 h 612"/>
              <a:gd name="T12" fmla="*/ 2147483647 w 796"/>
              <a:gd name="T13" fmla="*/ 2147483647 h 612"/>
              <a:gd name="T14" fmla="*/ 0 w 796"/>
              <a:gd name="T15" fmla="*/ 2147483647 h 612"/>
              <a:gd name="T16" fmla="*/ 2147483647 w 796"/>
              <a:gd name="T17" fmla="*/ 0 h 612"/>
              <a:gd name="T18" fmla="*/ 2147483647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solidFill>
            <a:schemeClr val="accent1"/>
          </a:solidFill>
          <a:ln w="9525">
            <a:solidFill>
              <a:schemeClr val="tx1"/>
            </a:solidFill>
            <a:round/>
            <a:headEnd/>
            <a:tailEnd/>
          </a:ln>
        </p:spPr>
        <p:txBody>
          <a:bodyPr/>
          <a:lstStyle/>
          <a:p>
            <a:endParaRPr lang="en-US" dirty="0"/>
          </a:p>
        </p:txBody>
      </p:sp>
      <p:sp>
        <p:nvSpPr>
          <p:cNvPr id="2084" name="Freeform 36"/>
          <p:cNvSpPr>
            <a:spLocks/>
          </p:cNvSpPr>
          <p:nvPr/>
        </p:nvSpPr>
        <p:spPr bwMode="auto">
          <a:xfrm>
            <a:off x="3119438" y="3240088"/>
            <a:ext cx="892175" cy="969962"/>
          </a:xfrm>
          <a:custGeom>
            <a:avLst/>
            <a:gdLst>
              <a:gd name="T0" fmla="*/ 2147483647 w 768"/>
              <a:gd name="T1" fmla="*/ 2147483647 h 764"/>
              <a:gd name="T2" fmla="*/ 2147483647 w 768"/>
              <a:gd name="T3" fmla="*/ 2147483647 h 764"/>
              <a:gd name="T4" fmla="*/ 2147483647 w 768"/>
              <a:gd name="T5" fmla="*/ 2147483647 h 764"/>
              <a:gd name="T6" fmla="*/ 2147483647 w 768"/>
              <a:gd name="T7" fmla="*/ 2147483647 h 764"/>
              <a:gd name="T8" fmla="*/ 2147483647 w 768"/>
              <a:gd name="T9" fmla="*/ 2147483647 h 764"/>
              <a:gd name="T10" fmla="*/ 2147483647 w 768"/>
              <a:gd name="T11" fmla="*/ 2147483647 h 764"/>
              <a:gd name="T12" fmla="*/ 2147483647 w 768"/>
              <a:gd name="T13" fmla="*/ 2147483647 h 764"/>
              <a:gd name="T14" fmla="*/ 2147483647 w 768"/>
              <a:gd name="T15" fmla="*/ 0 h 764"/>
              <a:gd name="T16" fmla="*/ 0 w 768"/>
              <a:gd name="T17" fmla="*/ 2147483647 h 764"/>
              <a:gd name="T18" fmla="*/ 2147483647 w 768"/>
              <a:gd name="T19" fmla="*/ 2147483647 h 764"/>
              <a:gd name="T20" fmla="*/ 2147483647 w 768"/>
              <a:gd name="T21" fmla="*/ 2147483647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solidFill>
            <a:schemeClr val="accent1"/>
          </a:solidFill>
          <a:ln w="9525">
            <a:solidFill>
              <a:schemeClr val="tx1"/>
            </a:solidFill>
            <a:round/>
            <a:headEnd/>
            <a:tailEnd/>
          </a:ln>
        </p:spPr>
        <p:txBody>
          <a:bodyPr/>
          <a:lstStyle/>
          <a:p>
            <a:endParaRPr lang="en-US" dirty="0"/>
          </a:p>
        </p:txBody>
      </p:sp>
      <p:sp>
        <p:nvSpPr>
          <p:cNvPr id="2085" name="Freeform 37"/>
          <p:cNvSpPr>
            <a:spLocks/>
          </p:cNvSpPr>
          <p:nvPr/>
        </p:nvSpPr>
        <p:spPr bwMode="auto">
          <a:xfrm>
            <a:off x="3459163" y="3416300"/>
            <a:ext cx="1771650" cy="1828800"/>
          </a:xfrm>
          <a:custGeom>
            <a:avLst/>
            <a:gdLst>
              <a:gd name="T0" fmla="*/ 0 w 1527"/>
              <a:gd name="T1" fmla="*/ 2147483647 h 1439"/>
              <a:gd name="T2" fmla="*/ 2147483647 w 1527"/>
              <a:gd name="T3" fmla="*/ 2147483647 h 1439"/>
              <a:gd name="T4" fmla="*/ 2147483647 w 1527"/>
              <a:gd name="T5" fmla="*/ 0 h 1439"/>
              <a:gd name="T6" fmla="*/ 2147483647 w 1527"/>
              <a:gd name="T7" fmla="*/ 2147483647 h 1439"/>
              <a:gd name="T8" fmla="*/ 2147483647 w 1527"/>
              <a:gd name="T9" fmla="*/ 2147483647 h 1439"/>
              <a:gd name="T10" fmla="*/ 2147483647 w 1527"/>
              <a:gd name="T11" fmla="*/ 2147483647 h 1439"/>
              <a:gd name="T12" fmla="*/ 2147483647 w 1527"/>
              <a:gd name="T13" fmla="*/ 2147483647 h 1439"/>
              <a:gd name="T14" fmla="*/ 2147483647 w 1527"/>
              <a:gd name="T15" fmla="*/ 2147483647 h 1439"/>
              <a:gd name="T16" fmla="*/ 2147483647 w 1527"/>
              <a:gd name="T17" fmla="*/ 2147483647 h 1439"/>
              <a:gd name="T18" fmla="*/ 2147483647 w 1527"/>
              <a:gd name="T19" fmla="*/ 2147483647 h 1439"/>
              <a:gd name="T20" fmla="*/ 2147483647 w 1527"/>
              <a:gd name="T21" fmla="*/ 2147483647 h 1439"/>
              <a:gd name="T22" fmla="*/ 2147483647 w 1527"/>
              <a:gd name="T23" fmla="*/ 2147483647 h 1439"/>
              <a:gd name="T24" fmla="*/ 2147483647 w 1527"/>
              <a:gd name="T25" fmla="*/ 2147483647 h 1439"/>
              <a:gd name="T26" fmla="*/ 2147483647 w 1527"/>
              <a:gd name="T27" fmla="*/ 2147483647 h 1439"/>
              <a:gd name="T28" fmla="*/ 2147483647 w 1527"/>
              <a:gd name="T29" fmla="*/ 2147483647 h 1439"/>
              <a:gd name="T30" fmla="*/ 2147483647 w 1527"/>
              <a:gd name="T31" fmla="*/ 2147483647 h 1439"/>
              <a:gd name="T32" fmla="*/ 2147483647 w 1527"/>
              <a:gd name="T33" fmla="*/ 2147483647 h 1439"/>
              <a:gd name="T34" fmla="*/ 2147483647 w 1527"/>
              <a:gd name="T35" fmla="*/ 2147483647 h 1439"/>
              <a:gd name="T36" fmla="*/ 2147483647 w 1527"/>
              <a:gd name="T37" fmla="*/ 2147483647 h 1439"/>
              <a:gd name="T38" fmla="*/ 2147483647 w 1527"/>
              <a:gd name="T39" fmla="*/ 2147483647 h 1439"/>
              <a:gd name="T40" fmla="*/ 2147483647 w 1527"/>
              <a:gd name="T41" fmla="*/ 2147483647 h 1439"/>
              <a:gd name="T42" fmla="*/ 2147483647 w 1527"/>
              <a:gd name="T43" fmla="*/ 2147483647 h 1439"/>
              <a:gd name="T44" fmla="*/ 2147483647 w 1527"/>
              <a:gd name="T45" fmla="*/ 2147483647 h 1439"/>
              <a:gd name="T46" fmla="*/ 2147483647 w 1527"/>
              <a:gd name="T47" fmla="*/ 2147483647 h 1439"/>
              <a:gd name="T48" fmla="*/ 2147483647 w 1527"/>
              <a:gd name="T49" fmla="*/ 2147483647 h 1439"/>
              <a:gd name="T50" fmla="*/ 2147483647 w 1527"/>
              <a:gd name="T51" fmla="*/ 2147483647 h 1439"/>
              <a:gd name="T52" fmla="*/ 2147483647 w 1527"/>
              <a:gd name="T53" fmla="*/ 2147483647 h 1439"/>
              <a:gd name="T54" fmla="*/ 2147483647 w 1527"/>
              <a:gd name="T55" fmla="*/ 2147483647 h 1439"/>
              <a:gd name="T56" fmla="*/ 2147483647 w 1527"/>
              <a:gd name="T57" fmla="*/ 2147483647 h 1439"/>
              <a:gd name="T58" fmla="*/ 2147483647 w 1527"/>
              <a:gd name="T59" fmla="*/ 2147483647 h 1439"/>
              <a:gd name="T60" fmla="*/ 2147483647 w 1527"/>
              <a:gd name="T61" fmla="*/ 2147483647 h 1439"/>
              <a:gd name="T62" fmla="*/ 2147483647 w 1527"/>
              <a:gd name="T63" fmla="*/ 2147483647 h 1439"/>
              <a:gd name="T64" fmla="*/ 2147483647 w 1527"/>
              <a:gd name="T65" fmla="*/ 2147483647 h 1439"/>
              <a:gd name="T66" fmla="*/ 2147483647 w 1527"/>
              <a:gd name="T67" fmla="*/ 2147483647 h 1439"/>
              <a:gd name="T68" fmla="*/ 2147483647 w 1527"/>
              <a:gd name="T69" fmla="*/ 2147483647 h 1439"/>
              <a:gd name="T70" fmla="*/ 2147483647 w 1527"/>
              <a:gd name="T71" fmla="*/ 2147483647 h 1439"/>
              <a:gd name="T72" fmla="*/ 2147483647 w 1527"/>
              <a:gd name="T73" fmla="*/ 2147483647 h 1439"/>
              <a:gd name="T74" fmla="*/ 2147483647 w 1527"/>
              <a:gd name="T75" fmla="*/ 2147483647 h 1439"/>
              <a:gd name="T76" fmla="*/ 2147483647 w 1527"/>
              <a:gd name="T77" fmla="*/ 2147483647 h 1439"/>
              <a:gd name="T78" fmla="*/ 2147483647 w 1527"/>
              <a:gd name="T79" fmla="*/ 2147483647 h 1439"/>
              <a:gd name="T80" fmla="*/ 2147483647 w 1527"/>
              <a:gd name="T81" fmla="*/ 2147483647 h 1439"/>
              <a:gd name="T82" fmla="*/ 2147483647 w 1527"/>
              <a:gd name="T83" fmla="*/ 2147483647 h 1439"/>
              <a:gd name="T84" fmla="*/ 2147483647 w 1527"/>
              <a:gd name="T85" fmla="*/ 2147483647 h 1439"/>
              <a:gd name="T86" fmla="*/ 2147483647 w 1527"/>
              <a:gd name="T87" fmla="*/ 2147483647 h 1439"/>
              <a:gd name="T88" fmla="*/ 2147483647 w 1527"/>
              <a:gd name="T89" fmla="*/ 2147483647 h 1439"/>
              <a:gd name="T90" fmla="*/ 2147483647 w 1527"/>
              <a:gd name="T91" fmla="*/ 2147483647 h 1439"/>
              <a:gd name="T92" fmla="*/ 2147483647 w 1527"/>
              <a:gd name="T93" fmla="*/ 2147483647 h 1439"/>
              <a:gd name="T94" fmla="*/ 2147483647 w 1527"/>
              <a:gd name="T95" fmla="*/ 2147483647 h 1439"/>
              <a:gd name="T96" fmla="*/ 2147483647 w 1527"/>
              <a:gd name="T97" fmla="*/ 2147483647 h 1439"/>
              <a:gd name="T98" fmla="*/ 2147483647 w 1527"/>
              <a:gd name="T99" fmla="*/ 2147483647 h 1439"/>
              <a:gd name="T100" fmla="*/ 0 w 1527"/>
              <a:gd name="T101" fmla="*/ 2147483647 h 1439"/>
              <a:gd name="T102" fmla="*/ 0 w 1527"/>
              <a:gd name="T103" fmla="*/ 2147483647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solidFill>
            <a:schemeClr val="accent1"/>
          </a:solidFill>
          <a:ln w="9525">
            <a:solidFill>
              <a:schemeClr val="tx1"/>
            </a:solidFill>
            <a:round/>
            <a:headEnd/>
            <a:tailEnd/>
          </a:ln>
        </p:spPr>
        <p:txBody>
          <a:bodyPr/>
          <a:lstStyle/>
          <a:p>
            <a:endParaRPr lang="en-US" dirty="0"/>
          </a:p>
        </p:txBody>
      </p:sp>
      <p:sp>
        <p:nvSpPr>
          <p:cNvPr id="2086" name="Freeform 38"/>
          <p:cNvSpPr>
            <a:spLocks/>
          </p:cNvSpPr>
          <p:nvPr/>
        </p:nvSpPr>
        <p:spPr bwMode="auto">
          <a:xfrm>
            <a:off x="4010025" y="1277938"/>
            <a:ext cx="835025" cy="558800"/>
          </a:xfrm>
          <a:custGeom>
            <a:avLst/>
            <a:gdLst>
              <a:gd name="T0" fmla="*/ 2147483647 w 718"/>
              <a:gd name="T1" fmla="*/ 0 h 441"/>
              <a:gd name="T2" fmla="*/ 2147483647 w 718"/>
              <a:gd name="T3" fmla="*/ 2147483647 h 441"/>
              <a:gd name="T4" fmla="*/ 2147483647 w 718"/>
              <a:gd name="T5" fmla="*/ 2147483647 h 441"/>
              <a:gd name="T6" fmla="*/ 2147483647 w 718"/>
              <a:gd name="T7" fmla="*/ 2147483647 h 441"/>
              <a:gd name="T8" fmla="*/ 2147483647 w 718"/>
              <a:gd name="T9" fmla="*/ 2147483647 h 441"/>
              <a:gd name="T10" fmla="*/ 2147483647 w 718"/>
              <a:gd name="T11" fmla="*/ 2147483647 h 441"/>
              <a:gd name="T12" fmla="*/ 2147483647 w 718"/>
              <a:gd name="T13" fmla="*/ 2147483647 h 441"/>
              <a:gd name="T14" fmla="*/ 0 w 718"/>
              <a:gd name="T15" fmla="*/ 2147483647 h 441"/>
              <a:gd name="T16" fmla="*/ 2147483647 w 718"/>
              <a:gd name="T17" fmla="*/ 0 h 441"/>
              <a:gd name="T18" fmla="*/ 2147483647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solidFill>
            <a:schemeClr val="accent1"/>
          </a:solidFill>
          <a:ln w="9525">
            <a:solidFill>
              <a:schemeClr val="tx1"/>
            </a:solidFill>
            <a:round/>
            <a:headEnd/>
            <a:tailEnd/>
          </a:ln>
        </p:spPr>
        <p:txBody>
          <a:bodyPr/>
          <a:lstStyle/>
          <a:p>
            <a:endParaRPr lang="en-US" dirty="0"/>
          </a:p>
        </p:txBody>
      </p:sp>
      <p:sp>
        <p:nvSpPr>
          <p:cNvPr id="2087" name="Freeform 39"/>
          <p:cNvSpPr>
            <a:spLocks/>
          </p:cNvSpPr>
          <p:nvPr/>
        </p:nvSpPr>
        <p:spPr bwMode="auto">
          <a:xfrm>
            <a:off x="3965575" y="1792288"/>
            <a:ext cx="892175" cy="636587"/>
          </a:xfrm>
          <a:custGeom>
            <a:avLst/>
            <a:gdLst>
              <a:gd name="T0" fmla="*/ 2147483647 w 768"/>
              <a:gd name="T1" fmla="*/ 0 h 502"/>
              <a:gd name="T2" fmla="*/ 2147483647 w 768"/>
              <a:gd name="T3" fmla="*/ 2147483647 h 502"/>
              <a:gd name="T4" fmla="*/ 2147483647 w 768"/>
              <a:gd name="T5" fmla="*/ 2147483647 h 502"/>
              <a:gd name="T6" fmla="*/ 2147483647 w 768"/>
              <a:gd name="T7" fmla="*/ 2147483647 h 502"/>
              <a:gd name="T8" fmla="*/ 2147483647 w 768"/>
              <a:gd name="T9" fmla="*/ 2147483647 h 502"/>
              <a:gd name="T10" fmla="*/ 2147483647 w 768"/>
              <a:gd name="T11" fmla="*/ 2147483647 h 502"/>
              <a:gd name="T12" fmla="*/ 2147483647 w 768"/>
              <a:gd name="T13" fmla="*/ 2147483647 h 502"/>
              <a:gd name="T14" fmla="*/ 2147483647 w 768"/>
              <a:gd name="T15" fmla="*/ 2147483647 h 502"/>
              <a:gd name="T16" fmla="*/ 2147483647 w 768"/>
              <a:gd name="T17" fmla="*/ 2147483647 h 502"/>
              <a:gd name="T18" fmla="*/ 2147483647 w 768"/>
              <a:gd name="T19" fmla="*/ 2147483647 h 502"/>
              <a:gd name="T20" fmla="*/ 2147483647 w 768"/>
              <a:gd name="T21" fmla="*/ 2147483647 h 502"/>
              <a:gd name="T22" fmla="*/ 2147483647 w 768"/>
              <a:gd name="T23" fmla="*/ 2147483647 h 502"/>
              <a:gd name="T24" fmla="*/ 2147483647 w 768"/>
              <a:gd name="T25" fmla="*/ 2147483647 h 502"/>
              <a:gd name="T26" fmla="*/ 2147483647 w 768"/>
              <a:gd name="T27" fmla="*/ 2147483647 h 502"/>
              <a:gd name="T28" fmla="*/ 2147483647 w 768"/>
              <a:gd name="T29" fmla="*/ 2147483647 h 502"/>
              <a:gd name="T30" fmla="*/ 2147483647 w 768"/>
              <a:gd name="T31" fmla="*/ 2147483647 h 502"/>
              <a:gd name="T32" fmla="*/ 0 w 768"/>
              <a:gd name="T33" fmla="*/ 2147483647 h 502"/>
              <a:gd name="T34" fmla="*/ 2147483647 w 768"/>
              <a:gd name="T35" fmla="*/ 0 h 502"/>
              <a:gd name="T36" fmla="*/ 2147483647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solidFill>
            <a:schemeClr val="accent1"/>
          </a:solidFill>
          <a:ln w="9525">
            <a:solidFill>
              <a:schemeClr val="tx1"/>
            </a:solidFill>
            <a:round/>
            <a:headEnd/>
            <a:tailEnd/>
          </a:ln>
        </p:spPr>
        <p:txBody>
          <a:bodyPr/>
          <a:lstStyle/>
          <a:p>
            <a:endParaRPr lang="en-US" dirty="0"/>
          </a:p>
        </p:txBody>
      </p:sp>
      <p:sp>
        <p:nvSpPr>
          <p:cNvPr id="2088" name="Freeform 40"/>
          <p:cNvSpPr>
            <a:spLocks/>
          </p:cNvSpPr>
          <p:nvPr/>
        </p:nvSpPr>
        <p:spPr bwMode="auto">
          <a:xfrm>
            <a:off x="3937000" y="2292350"/>
            <a:ext cx="1047750" cy="558800"/>
          </a:xfrm>
          <a:custGeom>
            <a:avLst/>
            <a:gdLst>
              <a:gd name="T0" fmla="*/ 2147483647 w 901"/>
              <a:gd name="T1" fmla="*/ 0 h 439"/>
              <a:gd name="T2" fmla="*/ 2147483647 w 901"/>
              <a:gd name="T3" fmla="*/ 2147483647 h 439"/>
              <a:gd name="T4" fmla="*/ 2147483647 w 901"/>
              <a:gd name="T5" fmla="*/ 2147483647 h 439"/>
              <a:gd name="T6" fmla="*/ 2147483647 w 901"/>
              <a:gd name="T7" fmla="*/ 2147483647 h 439"/>
              <a:gd name="T8" fmla="*/ 2147483647 w 901"/>
              <a:gd name="T9" fmla="*/ 2147483647 h 439"/>
              <a:gd name="T10" fmla="*/ 2147483647 w 901"/>
              <a:gd name="T11" fmla="*/ 2147483647 h 439"/>
              <a:gd name="T12" fmla="*/ 2147483647 w 901"/>
              <a:gd name="T13" fmla="*/ 2147483647 h 439"/>
              <a:gd name="T14" fmla="*/ 2147483647 w 901"/>
              <a:gd name="T15" fmla="*/ 2147483647 h 439"/>
              <a:gd name="T16" fmla="*/ 2147483647 w 901"/>
              <a:gd name="T17" fmla="*/ 2147483647 h 439"/>
              <a:gd name="T18" fmla="*/ 2147483647 w 901"/>
              <a:gd name="T19" fmla="*/ 2147483647 h 439"/>
              <a:gd name="T20" fmla="*/ 2147483647 w 901"/>
              <a:gd name="T21" fmla="*/ 2147483647 h 439"/>
              <a:gd name="T22" fmla="*/ 2147483647 w 901"/>
              <a:gd name="T23" fmla="*/ 2147483647 h 439"/>
              <a:gd name="T24" fmla="*/ 2147483647 w 901"/>
              <a:gd name="T25" fmla="*/ 2147483647 h 439"/>
              <a:gd name="T26" fmla="*/ 2147483647 w 901"/>
              <a:gd name="T27" fmla="*/ 2147483647 h 439"/>
              <a:gd name="T28" fmla="*/ 2147483647 w 901"/>
              <a:gd name="T29" fmla="*/ 2147483647 h 439"/>
              <a:gd name="T30" fmla="*/ 2147483647 w 901"/>
              <a:gd name="T31" fmla="*/ 2147483647 h 439"/>
              <a:gd name="T32" fmla="*/ 2147483647 w 901"/>
              <a:gd name="T33" fmla="*/ 2147483647 h 439"/>
              <a:gd name="T34" fmla="*/ 0 w 901"/>
              <a:gd name="T35" fmla="*/ 2147483647 h 439"/>
              <a:gd name="T36" fmla="*/ 2147483647 w 901"/>
              <a:gd name="T37" fmla="*/ 0 h 439"/>
              <a:gd name="T38" fmla="*/ 2147483647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solidFill>
            <a:srgbClr val="008000"/>
          </a:solidFill>
          <a:ln w="9525">
            <a:solidFill>
              <a:schemeClr val="tx1"/>
            </a:solidFill>
            <a:round/>
            <a:headEnd/>
            <a:tailEnd/>
          </a:ln>
        </p:spPr>
        <p:txBody>
          <a:bodyPr/>
          <a:lstStyle/>
          <a:p>
            <a:endParaRPr lang="en-US" dirty="0"/>
          </a:p>
        </p:txBody>
      </p:sp>
      <p:sp>
        <p:nvSpPr>
          <p:cNvPr id="2089" name="Freeform 41"/>
          <p:cNvSpPr>
            <a:spLocks/>
          </p:cNvSpPr>
          <p:nvPr/>
        </p:nvSpPr>
        <p:spPr bwMode="auto">
          <a:xfrm>
            <a:off x="4133850" y="2824163"/>
            <a:ext cx="942975" cy="539750"/>
          </a:xfrm>
          <a:custGeom>
            <a:avLst/>
            <a:gdLst>
              <a:gd name="T0" fmla="*/ 2147483647 w 812"/>
              <a:gd name="T1" fmla="*/ 0 h 426"/>
              <a:gd name="T2" fmla="*/ 2147483647 w 812"/>
              <a:gd name="T3" fmla="*/ 2147483647 h 426"/>
              <a:gd name="T4" fmla="*/ 2147483647 w 812"/>
              <a:gd name="T5" fmla="*/ 2147483647 h 426"/>
              <a:gd name="T6" fmla="*/ 2147483647 w 812"/>
              <a:gd name="T7" fmla="*/ 2147483647 h 426"/>
              <a:gd name="T8" fmla="*/ 2147483647 w 812"/>
              <a:gd name="T9" fmla="*/ 2147483647 h 426"/>
              <a:gd name="T10" fmla="*/ 2147483647 w 812"/>
              <a:gd name="T11" fmla="*/ 2147483647 h 426"/>
              <a:gd name="T12" fmla="*/ 2147483647 w 812"/>
              <a:gd name="T13" fmla="*/ 2147483647 h 426"/>
              <a:gd name="T14" fmla="*/ 2147483647 w 812"/>
              <a:gd name="T15" fmla="*/ 2147483647 h 426"/>
              <a:gd name="T16" fmla="*/ 2147483647 w 812"/>
              <a:gd name="T17" fmla="*/ 2147483647 h 426"/>
              <a:gd name="T18" fmla="*/ 2147483647 w 812"/>
              <a:gd name="T19" fmla="*/ 2147483647 h 426"/>
              <a:gd name="T20" fmla="*/ 2147483647 w 812"/>
              <a:gd name="T21" fmla="*/ 2147483647 h 426"/>
              <a:gd name="T22" fmla="*/ 2147483647 w 812"/>
              <a:gd name="T23" fmla="*/ 2147483647 h 426"/>
              <a:gd name="T24" fmla="*/ 0 w 812"/>
              <a:gd name="T25" fmla="*/ 2147483647 h 426"/>
              <a:gd name="T26" fmla="*/ 2147483647 w 812"/>
              <a:gd name="T27" fmla="*/ 0 h 426"/>
              <a:gd name="T28" fmla="*/ 2147483647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rgbClr val="008000"/>
          </a:solidFill>
          <a:ln w="9525">
            <a:solidFill>
              <a:schemeClr val="tx1"/>
            </a:solidFill>
            <a:round/>
            <a:headEnd/>
            <a:tailEnd/>
          </a:ln>
        </p:spPr>
        <p:txBody>
          <a:bodyPr/>
          <a:lstStyle/>
          <a:p>
            <a:endParaRPr lang="en-US" dirty="0"/>
          </a:p>
        </p:txBody>
      </p:sp>
      <p:sp>
        <p:nvSpPr>
          <p:cNvPr id="2090" name="Freeform 42"/>
          <p:cNvSpPr>
            <a:spLocks/>
          </p:cNvSpPr>
          <p:nvPr/>
        </p:nvSpPr>
        <p:spPr bwMode="auto">
          <a:xfrm>
            <a:off x="4003675" y="3328988"/>
            <a:ext cx="1096963" cy="606425"/>
          </a:xfrm>
          <a:custGeom>
            <a:avLst/>
            <a:gdLst>
              <a:gd name="T0" fmla="*/ 2147483647 w 943"/>
              <a:gd name="T1" fmla="*/ 0 h 479"/>
              <a:gd name="T2" fmla="*/ 2147483647 w 943"/>
              <a:gd name="T3" fmla="*/ 2147483647 h 479"/>
              <a:gd name="T4" fmla="*/ 2147483647 w 943"/>
              <a:gd name="T5" fmla="*/ 2147483647 h 479"/>
              <a:gd name="T6" fmla="*/ 2147483647 w 943"/>
              <a:gd name="T7" fmla="*/ 2147483647 h 479"/>
              <a:gd name="T8" fmla="*/ 2147483647 w 943"/>
              <a:gd name="T9" fmla="*/ 2147483647 h 479"/>
              <a:gd name="T10" fmla="*/ 2147483647 w 943"/>
              <a:gd name="T11" fmla="*/ 2147483647 h 479"/>
              <a:gd name="T12" fmla="*/ 2147483647 w 943"/>
              <a:gd name="T13" fmla="*/ 2147483647 h 479"/>
              <a:gd name="T14" fmla="*/ 2147483647 w 943"/>
              <a:gd name="T15" fmla="*/ 2147483647 h 479"/>
              <a:gd name="T16" fmla="*/ 2147483647 w 943"/>
              <a:gd name="T17" fmla="*/ 2147483647 h 479"/>
              <a:gd name="T18" fmla="*/ 2147483647 w 943"/>
              <a:gd name="T19" fmla="*/ 2147483647 h 479"/>
              <a:gd name="T20" fmla="*/ 2147483647 w 943"/>
              <a:gd name="T21" fmla="*/ 2147483647 h 479"/>
              <a:gd name="T22" fmla="*/ 2147483647 w 943"/>
              <a:gd name="T23" fmla="*/ 2147483647 h 479"/>
              <a:gd name="T24" fmla="*/ 2147483647 w 943"/>
              <a:gd name="T25" fmla="*/ 2147483647 h 479"/>
              <a:gd name="T26" fmla="*/ 2147483647 w 943"/>
              <a:gd name="T27" fmla="*/ 2147483647 h 479"/>
              <a:gd name="T28" fmla="*/ 2147483647 w 943"/>
              <a:gd name="T29" fmla="*/ 2147483647 h 479"/>
              <a:gd name="T30" fmla="*/ 2147483647 w 943"/>
              <a:gd name="T31" fmla="*/ 2147483647 h 479"/>
              <a:gd name="T32" fmla="*/ 2147483647 w 943"/>
              <a:gd name="T33" fmla="*/ 2147483647 h 479"/>
              <a:gd name="T34" fmla="*/ 2147483647 w 943"/>
              <a:gd name="T35" fmla="*/ 2147483647 h 479"/>
              <a:gd name="T36" fmla="*/ 2147483647 w 943"/>
              <a:gd name="T37" fmla="*/ 2147483647 h 479"/>
              <a:gd name="T38" fmla="*/ 0 w 943"/>
              <a:gd name="T39" fmla="*/ 2147483647 h 479"/>
              <a:gd name="T40" fmla="*/ 2147483647 w 943"/>
              <a:gd name="T41" fmla="*/ 0 h 479"/>
              <a:gd name="T42" fmla="*/ 2147483647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solidFill>
            <a:schemeClr val="accent1"/>
          </a:solidFill>
          <a:ln w="9525">
            <a:solidFill>
              <a:schemeClr val="tx1"/>
            </a:solidFill>
            <a:round/>
            <a:headEnd/>
            <a:tailEnd/>
          </a:ln>
        </p:spPr>
        <p:txBody>
          <a:bodyPr/>
          <a:lstStyle/>
          <a:p>
            <a:endParaRPr lang="en-US" dirty="0"/>
          </a:p>
        </p:txBody>
      </p:sp>
      <p:sp>
        <p:nvSpPr>
          <p:cNvPr id="2091" name="Freeform 43"/>
          <p:cNvSpPr>
            <a:spLocks/>
          </p:cNvSpPr>
          <p:nvPr/>
        </p:nvSpPr>
        <p:spPr bwMode="auto">
          <a:xfrm>
            <a:off x="4779963" y="1273175"/>
            <a:ext cx="827087" cy="982663"/>
          </a:xfrm>
          <a:custGeom>
            <a:avLst/>
            <a:gdLst>
              <a:gd name="T0" fmla="*/ 2147483647 w 711"/>
              <a:gd name="T1" fmla="*/ 2147483647 h 774"/>
              <a:gd name="T2" fmla="*/ 2147483647 w 711"/>
              <a:gd name="T3" fmla="*/ 2147483647 h 774"/>
              <a:gd name="T4" fmla="*/ 2147483647 w 711"/>
              <a:gd name="T5" fmla="*/ 2147483647 h 774"/>
              <a:gd name="T6" fmla="*/ 2147483647 w 711"/>
              <a:gd name="T7" fmla="*/ 2147483647 h 774"/>
              <a:gd name="T8" fmla="*/ 2147483647 w 711"/>
              <a:gd name="T9" fmla="*/ 2147483647 h 774"/>
              <a:gd name="T10" fmla="*/ 2147483647 w 711"/>
              <a:gd name="T11" fmla="*/ 2147483647 h 774"/>
              <a:gd name="T12" fmla="*/ 2147483647 w 711"/>
              <a:gd name="T13" fmla="*/ 2147483647 h 774"/>
              <a:gd name="T14" fmla="*/ 2147483647 w 711"/>
              <a:gd name="T15" fmla="*/ 2147483647 h 774"/>
              <a:gd name="T16" fmla="*/ 2147483647 w 711"/>
              <a:gd name="T17" fmla="*/ 2147483647 h 774"/>
              <a:gd name="T18" fmla="*/ 2147483647 w 711"/>
              <a:gd name="T19" fmla="*/ 2147483647 h 774"/>
              <a:gd name="T20" fmla="*/ 2147483647 w 711"/>
              <a:gd name="T21" fmla="*/ 2147483647 h 774"/>
              <a:gd name="T22" fmla="*/ 2147483647 w 711"/>
              <a:gd name="T23" fmla="*/ 2147483647 h 774"/>
              <a:gd name="T24" fmla="*/ 2147483647 w 711"/>
              <a:gd name="T25" fmla="*/ 2147483647 h 774"/>
              <a:gd name="T26" fmla="*/ 2147483647 w 711"/>
              <a:gd name="T27" fmla="*/ 2147483647 h 774"/>
              <a:gd name="T28" fmla="*/ 2147483647 w 711"/>
              <a:gd name="T29" fmla="*/ 2147483647 h 774"/>
              <a:gd name="T30" fmla="*/ 2147483647 w 711"/>
              <a:gd name="T31" fmla="*/ 2147483647 h 774"/>
              <a:gd name="T32" fmla="*/ 2147483647 w 711"/>
              <a:gd name="T33" fmla="*/ 2147483647 h 774"/>
              <a:gd name="T34" fmla="*/ 2147483647 w 711"/>
              <a:gd name="T35" fmla="*/ 2147483647 h 774"/>
              <a:gd name="T36" fmla="*/ 2147483647 w 711"/>
              <a:gd name="T37" fmla="*/ 2147483647 h 774"/>
              <a:gd name="T38" fmla="*/ 2147483647 w 711"/>
              <a:gd name="T39" fmla="*/ 2147483647 h 774"/>
              <a:gd name="T40" fmla="*/ 2147483647 w 711"/>
              <a:gd name="T41" fmla="*/ 2147483647 h 774"/>
              <a:gd name="T42" fmla="*/ 2147483647 w 711"/>
              <a:gd name="T43" fmla="*/ 2147483647 h 774"/>
              <a:gd name="T44" fmla="*/ 2147483647 w 711"/>
              <a:gd name="T45" fmla="*/ 2147483647 h 774"/>
              <a:gd name="T46" fmla="*/ 2147483647 w 711"/>
              <a:gd name="T47" fmla="*/ 2147483647 h 774"/>
              <a:gd name="T48" fmla="*/ 2147483647 w 711"/>
              <a:gd name="T49" fmla="*/ 2147483647 h 774"/>
              <a:gd name="T50" fmla="*/ 2147483647 w 711"/>
              <a:gd name="T51" fmla="*/ 2147483647 h 774"/>
              <a:gd name="T52" fmla="*/ 2147483647 w 711"/>
              <a:gd name="T53" fmla="*/ 2147483647 h 774"/>
              <a:gd name="T54" fmla="*/ 2147483647 w 711"/>
              <a:gd name="T55" fmla="*/ 0 h 774"/>
              <a:gd name="T56" fmla="*/ 2147483647 w 711"/>
              <a:gd name="T57" fmla="*/ 0 h 774"/>
              <a:gd name="T58" fmla="*/ 2147483647 w 711"/>
              <a:gd name="T59" fmla="*/ 2147483647 h 774"/>
              <a:gd name="T60" fmla="*/ 0 w 711"/>
              <a:gd name="T61" fmla="*/ 2147483647 h 774"/>
              <a:gd name="T62" fmla="*/ 2147483647 w 711"/>
              <a:gd name="T63" fmla="*/ 2147483647 h 774"/>
              <a:gd name="T64" fmla="*/ 2147483647 w 711"/>
              <a:gd name="T65" fmla="*/ 2147483647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solidFill>
            <a:srgbClr val="7030A0"/>
          </a:solidFill>
          <a:ln w="9525">
            <a:solidFill>
              <a:schemeClr val="tx1"/>
            </a:solidFill>
            <a:round/>
            <a:headEnd/>
            <a:tailEnd/>
          </a:ln>
        </p:spPr>
        <p:txBody>
          <a:bodyPr/>
          <a:lstStyle/>
          <a:p>
            <a:endParaRPr lang="en-US" dirty="0"/>
          </a:p>
        </p:txBody>
      </p:sp>
      <p:sp>
        <p:nvSpPr>
          <p:cNvPr id="2092" name="Freeform 44"/>
          <p:cNvSpPr>
            <a:spLocks/>
          </p:cNvSpPr>
          <p:nvPr/>
        </p:nvSpPr>
        <p:spPr bwMode="auto">
          <a:xfrm>
            <a:off x="4838700" y="2244725"/>
            <a:ext cx="757238" cy="531813"/>
          </a:xfrm>
          <a:custGeom>
            <a:avLst/>
            <a:gdLst>
              <a:gd name="T0" fmla="*/ 2147483647 w 652"/>
              <a:gd name="T1" fmla="*/ 2147483647 h 420"/>
              <a:gd name="T2" fmla="*/ 2147483647 w 652"/>
              <a:gd name="T3" fmla="*/ 2147483647 h 420"/>
              <a:gd name="T4" fmla="*/ 2147483647 w 652"/>
              <a:gd name="T5" fmla="*/ 2147483647 h 420"/>
              <a:gd name="T6" fmla="*/ 2147483647 w 652"/>
              <a:gd name="T7" fmla="*/ 2147483647 h 420"/>
              <a:gd name="T8" fmla="*/ 2147483647 w 652"/>
              <a:gd name="T9" fmla="*/ 2147483647 h 420"/>
              <a:gd name="T10" fmla="*/ 2147483647 w 652"/>
              <a:gd name="T11" fmla="*/ 2147483647 h 420"/>
              <a:gd name="T12" fmla="*/ 2147483647 w 652"/>
              <a:gd name="T13" fmla="*/ 2147483647 h 420"/>
              <a:gd name="T14" fmla="*/ 2147483647 w 652"/>
              <a:gd name="T15" fmla="*/ 2147483647 h 420"/>
              <a:gd name="T16" fmla="*/ 2147483647 w 652"/>
              <a:gd name="T17" fmla="*/ 2147483647 h 420"/>
              <a:gd name="T18" fmla="*/ 2147483647 w 652"/>
              <a:gd name="T19" fmla="*/ 2147483647 h 420"/>
              <a:gd name="T20" fmla="*/ 2147483647 w 652"/>
              <a:gd name="T21" fmla="*/ 2147483647 h 420"/>
              <a:gd name="T22" fmla="*/ 2147483647 w 652"/>
              <a:gd name="T23" fmla="*/ 2147483647 h 420"/>
              <a:gd name="T24" fmla="*/ 2147483647 w 652"/>
              <a:gd name="T25" fmla="*/ 2147483647 h 420"/>
              <a:gd name="T26" fmla="*/ 2147483647 w 652"/>
              <a:gd name="T27" fmla="*/ 2147483647 h 420"/>
              <a:gd name="T28" fmla="*/ 2147483647 w 652"/>
              <a:gd name="T29" fmla="*/ 2147483647 h 420"/>
              <a:gd name="T30" fmla="*/ 2147483647 w 652"/>
              <a:gd name="T31" fmla="*/ 2147483647 h 420"/>
              <a:gd name="T32" fmla="*/ 2147483647 w 652"/>
              <a:gd name="T33" fmla="*/ 2147483647 h 420"/>
              <a:gd name="T34" fmla="*/ 2147483647 w 652"/>
              <a:gd name="T35" fmla="*/ 2147483647 h 420"/>
              <a:gd name="T36" fmla="*/ 2147483647 w 652"/>
              <a:gd name="T37" fmla="*/ 0 h 420"/>
              <a:gd name="T38" fmla="*/ 2147483647 w 652"/>
              <a:gd name="T39" fmla="*/ 2147483647 h 420"/>
              <a:gd name="T40" fmla="*/ 0 w 652"/>
              <a:gd name="T41" fmla="*/ 2147483647 h 420"/>
              <a:gd name="T42" fmla="*/ 2147483647 w 652"/>
              <a:gd name="T43" fmla="*/ 2147483647 h 420"/>
              <a:gd name="T44" fmla="*/ 2147483647 w 652"/>
              <a:gd name="T45" fmla="*/ 2147483647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solidFill>
            <a:srgbClr val="008000"/>
          </a:solidFill>
          <a:ln w="9525">
            <a:solidFill>
              <a:schemeClr val="tx1"/>
            </a:solidFill>
            <a:round/>
            <a:headEnd/>
            <a:tailEnd/>
          </a:ln>
        </p:spPr>
        <p:txBody>
          <a:bodyPr/>
          <a:lstStyle/>
          <a:p>
            <a:endParaRPr lang="en-US" dirty="0"/>
          </a:p>
        </p:txBody>
      </p:sp>
      <p:sp>
        <p:nvSpPr>
          <p:cNvPr id="2093" name="Freeform 45"/>
          <p:cNvSpPr>
            <a:spLocks/>
          </p:cNvSpPr>
          <p:nvPr/>
        </p:nvSpPr>
        <p:spPr bwMode="auto">
          <a:xfrm>
            <a:off x="4933950" y="2735263"/>
            <a:ext cx="842963" cy="784225"/>
          </a:xfrm>
          <a:custGeom>
            <a:avLst/>
            <a:gdLst>
              <a:gd name="T0" fmla="*/ 2147483647 w 727"/>
              <a:gd name="T1" fmla="*/ 2147483647 h 616"/>
              <a:gd name="T2" fmla="*/ 2147483647 w 727"/>
              <a:gd name="T3" fmla="*/ 2147483647 h 616"/>
              <a:gd name="T4" fmla="*/ 2147483647 w 727"/>
              <a:gd name="T5" fmla="*/ 2147483647 h 616"/>
              <a:gd name="T6" fmla="*/ 2147483647 w 727"/>
              <a:gd name="T7" fmla="*/ 2147483647 h 616"/>
              <a:gd name="T8" fmla="*/ 2147483647 w 727"/>
              <a:gd name="T9" fmla="*/ 2147483647 h 616"/>
              <a:gd name="T10" fmla="*/ 2147483647 w 727"/>
              <a:gd name="T11" fmla="*/ 2147483647 h 616"/>
              <a:gd name="T12" fmla="*/ 2147483647 w 727"/>
              <a:gd name="T13" fmla="*/ 2147483647 h 616"/>
              <a:gd name="T14" fmla="*/ 2147483647 w 727"/>
              <a:gd name="T15" fmla="*/ 2147483647 h 616"/>
              <a:gd name="T16" fmla="*/ 2147483647 w 727"/>
              <a:gd name="T17" fmla="*/ 2147483647 h 616"/>
              <a:gd name="T18" fmla="*/ 2147483647 w 727"/>
              <a:gd name="T19" fmla="*/ 2147483647 h 616"/>
              <a:gd name="T20" fmla="*/ 2147483647 w 727"/>
              <a:gd name="T21" fmla="*/ 2147483647 h 616"/>
              <a:gd name="T22" fmla="*/ 2147483647 w 727"/>
              <a:gd name="T23" fmla="*/ 2147483647 h 616"/>
              <a:gd name="T24" fmla="*/ 2147483647 w 727"/>
              <a:gd name="T25" fmla="*/ 2147483647 h 616"/>
              <a:gd name="T26" fmla="*/ 2147483647 w 727"/>
              <a:gd name="T27" fmla="*/ 2147483647 h 616"/>
              <a:gd name="T28" fmla="*/ 2147483647 w 727"/>
              <a:gd name="T29" fmla="*/ 2147483647 h 616"/>
              <a:gd name="T30" fmla="*/ 2147483647 w 727"/>
              <a:gd name="T31" fmla="*/ 2147483647 h 616"/>
              <a:gd name="T32" fmla="*/ 2147483647 w 727"/>
              <a:gd name="T33" fmla="*/ 2147483647 h 616"/>
              <a:gd name="T34" fmla="*/ 2147483647 w 727"/>
              <a:gd name="T35" fmla="*/ 2147483647 h 616"/>
              <a:gd name="T36" fmla="*/ 2147483647 w 727"/>
              <a:gd name="T37" fmla="*/ 2147483647 h 616"/>
              <a:gd name="T38" fmla="*/ 2147483647 w 727"/>
              <a:gd name="T39" fmla="*/ 2147483647 h 616"/>
              <a:gd name="T40" fmla="*/ 2147483647 w 727"/>
              <a:gd name="T41" fmla="*/ 2147483647 h 616"/>
              <a:gd name="T42" fmla="*/ 2147483647 w 727"/>
              <a:gd name="T43" fmla="*/ 2147483647 h 616"/>
              <a:gd name="T44" fmla="*/ 2147483647 w 727"/>
              <a:gd name="T45" fmla="*/ 2147483647 h 616"/>
              <a:gd name="T46" fmla="*/ 2147483647 w 727"/>
              <a:gd name="T47" fmla="*/ 2147483647 h 616"/>
              <a:gd name="T48" fmla="*/ 2147483647 w 727"/>
              <a:gd name="T49" fmla="*/ 2147483647 h 616"/>
              <a:gd name="T50" fmla="*/ 2147483647 w 727"/>
              <a:gd name="T51" fmla="*/ 2147483647 h 616"/>
              <a:gd name="T52" fmla="*/ 2147483647 w 727"/>
              <a:gd name="T53" fmla="*/ 2147483647 h 616"/>
              <a:gd name="T54" fmla="*/ 2147483647 w 727"/>
              <a:gd name="T55" fmla="*/ 2147483647 h 616"/>
              <a:gd name="T56" fmla="*/ 2147483647 w 727"/>
              <a:gd name="T57" fmla="*/ 2147483647 h 616"/>
              <a:gd name="T58" fmla="*/ 2147483647 w 727"/>
              <a:gd name="T59" fmla="*/ 2147483647 h 616"/>
              <a:gd name="T60" fmla="*/ 2147483647 w 727"/>
              <a:gd name="T61" fmla="*/ 2147483647 h 616"/>
              <a:gd name="T62" fmla="*/ 2147483647 w 727"/>
              <a:gd name="T63" fmla="*/ 2147483647 h 616"/>
              <a:gd name="T64" fmla="*/ 2147483647 w 727"/>
              <a:gd name="T65" fmla="*/ 2147483647 h 616"/>
              <a:gd name="T66" fmla="*/ 2147483647 w 727"/>
              <a:gd name="T67" fmla="*/ 0 h 616"/>
              <a:gd name="T68" fmla="*/ 0 w 727"/>
              <a:gd name="T69" fmla="*/ 2147483647 h 616"/>
              <a:gd name="T70" fmla="*/ 2147483647 w 727"/>
              <a:gd name="T71" fmla="*/ 2147483647 h 616"/>
              <a:gd name="T72" fmla="*/ 2147483647 w 727"/>
              <a:gd name="T73" fmla="*/ 2147483647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solidFill>
            <a:schemeClr val="accent1"/>
          </a:solidFill>
          <a:ln w="9525">
            <a:solidFill>
              <a:schemeClr val="tx1"/>
            </a:solidFill>
            <a:round/>
            <a:headEnd/>
            <a:tailEnd/>
          </a:ln>
        </p:spPr>
        <p:txBody>
          <a:bodyPr/>
          <a:lstStyle/>
          <a:p>
            <a:endParaRPr lang="en-US" dirty="0"/>
          </a:p>
        </p:txBody>
      </p:sp>
      <p:sp>
        <p:nvSpPr>
          <p:cNvPr id="2094" name="Freeform 46"/>
          <p:cNvSpPr>
            <a:spLocks/>
          </p:cNvSpPr>
          <p:nvPr/>
        </p:nvSpPr>
        <p:spPr bwMode="auto">
          <a:xfrm>
            <a:off x="5076825" y="3433763"/>
            <a:ext cx="639763" cy="609600"/>
          </a:xfrm>
          <a:custGeom>
            <a:avLst/>
            <a:gdLst>
              <a:gd name="T0" fmla="*/ 2147483647 w 551"/>
              <a:gd name="T1" fmla="*/ 2147483647 h 481"/>
              <a:gd name="T2" fmla="*/ 2147483647 w 551"/>
              <a:gd name="T3" fmla="*/ 2147483647 h 481"/>
              <a:gd name="T4" fmla="*/ 2147483647 w 551"/>
              <a:gd name="T5" fmla="*/ 2147483647 h 481"/>
              <a:gd name="T6" fmla="*/ 2147483647 w 551"/>
              <a:gd name="T7" fmla="*/ 2147483647 h 481"/>
              <a:gd name="T8" fmla="*/ 2147483647 w 551"/>
              <a:gd name="T9" fmla="*/ 2147483647 h 481"/>
              <a:gd name="T10" fmla="*/ 2147483647 w 551"/>
              <a:gd name="T11" fmla="*/ 2147483647 h 481"/>
              <a:gd name="T12" fmla="*/ 2147483647 w 551"/>
              <a:gd name="T13" fmla="*/ 2147483647 h 481"/>
              <a:gd name="T14" fmla="*/ 2147483647 w 551"/>
              <a:gd name="T15" fmla="*/ 2147483647 h 481"/>
              <a:gd name="T16" fmla="*/ 2147483647 w 551"/>
              <a:gd name="T17" fmla="*/ 2147483647 h 481"/>
              <a:gd name="T18" fmla="*/ 2147483647 w 551"/>
              <a:gd name="T19" fmla="*/ 2147483647 h 481"/>
              <a:gd name="T20" fmla="*/ 2147483647 w 551"/>
              <a:gd name="T21" fmla="*/ 2147483647 h 481"/>
              <a:gd name="T22" fmla="*/ 2147483647 w 551"/>
              <a:gd name="T23" fmla="*/ 2147483647 h 481"/>
              <a:gd name="T24" fmla="*/ 2147483647 w 551"/>
              <a:gd name="T25" fmla="*/ 2147483647 h 481"/>
              <a:gd name="T26" fmla="*/ 2147483647 w 551"/>
              <a:gd name="T27" fmla="*/ 2147483647 h 481"/>
              <a:gd name="T28" fmla="*/ 2147483647 w 551"/>
              <a:gd name="T29" fmla="*/ 2147483647 h 481"/>
              <a:gd name="T30" fmla="*/ 2147483647 w 551"/>
              <a:gd name="T31" fmla="*/ 2147483647 h 481"/>
              <a:gd name="T32" fmla="*/ 2147483647 w 551"/>
              <a:gd name="T33" fmla="*/ 2147483647 h 481"/>
              <a:gd name="T34" fmla="*/ 2147483647 w 551"/>
              <a:gd name="T35" fmla="*/ 2147483647 h 481"/>
              <a:gd name="T36" fmla="*/ 2147483647 w 551"/>
              <a:gd name="T37" fmla="*/ 0 h 481"/>
              <a:gd name="T38" fmla="*/ 0 w 551"/>
              <a:gd name="T39" fmla="*/ 2147483647 h 481"/>
              <a:gd name="T40" fmla="*/ 2147483647 w 551"/>
              <a:gd name="T41" fmla="*/ 2147483647 h 481"/>
              <a:gd name="T42" fmla="*/ 2147483647 w 551"/>
              <a:gd name="T43" fmla="*/ 2147483647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rgbClr val="008000"/>
          </a:solidFill>
          <a:ln w="9525">
            <a:solidFill>
              <a:schemeClr val="tx1"/>
            </a:solidFill>
            <a:round/>
            <a:headEnd/>
            <a:tailEnd/>
          </a:ln>
        </p:spPr>
        <p:txBody>
          <a:bodyPr/>
          <a:lstStyle/>
          <a:p>
            <a:endParaRPr lang="en-US" dirty="0"/>
          </a:p>
        </p:txBody>
      </p:sp>
      <p:sp>
        <p:nvSpPr>
          <p:cNvPr id="2095" name="Freeform 47"/>
          <p:cNvSpPr>
            <a:spLocks/>
          </p:cNvSpPr>
          <p:nvPr/>
        </p:nvSpPr>
        <p:spPr bwMode="auto">
          <a:xfrm>
            <a:off x="5159375" y="4037013"/>
            <a:ext cx="723900" cy="673100"/>
          </a:xfrm>
          <a:custGeom>
            <a:avLst/>
            <a:gdLst>
              <a:gd name="T0" fmla="*/ 0 w 624"/>
              <a:gd name="T1" fmla="*/ 2147483647 h 529"/>
              <a:gd name="T2" fmla="*/ 2147483647 w 624"/>
              <a:gd name="T3" fmla="*/ 2147483647 h 529"/>
              <a:gd name="T4" fmla="*/ 2147483647 w 624"/>
              <a:gd name="T5" fmla="*/ 2147483647 h 529"/>
              <a:gd name="T6" fmla="*/ 2147483647 w 624"/>
              <a:gd name="T7" fmla="*/ 2147483647 h 529"/>
              <a:gd name="T8" fmla="*/ 2147483647 w 624"/>
              <a:gd name="T9" fmla="*/ 2147483647 h 529"/>
              <a:gd name="T10" fmla="*/ 2147483647 w 624"/>
              <a:gd name="T11" fmla="*/ 2147483647 h 529"/>
              <a:gd name="T12" fmla="*/ 2147483647 w 624"/>
              <a:gd name="T13" fmla="*/ 2147483647 h 529"/>
              <a:gd name="T14" fmla="*/ 2147483647 w 624"/>
              <a:gd name="T15" fmla="*/ 2147483647 h 529"/>
              <a:gd name="T16" fmla="*/ 2147483647 w 624"/>
              <a:gd name="T17" fmla="*/ 2147483647 h 529"/>
              <a:gd name="T18" fmla="*/ 2147483647 w 624"/>
              <a:gd name="T19" fmla="*/ 2147483647 h 529"/>
              <a:gd name="T20" fmla="*/ 2147483647 w 624"/>
              <a:gd name="T21" fmla="*/ 2147483647 h 529"/>
              <a:gd name="T22" fmla="*/ 2147483647 w 624"/>
              <a:gd name="T23" fmla="*/ 2147483647 h 529"/>
              <a:gd name="T24" fmla="*/ 2147483647 w 624"/>
              <a:gd name="T25" fmla="*/ 2147483647 h 529"/>
              <a:gd name="T26" fmla="*/ 2147483647 w 624"/>
              <a:gd name="T27" fmla="*/ 2147483647 h 529"/>
              <a:gd name="T28" fmla="*/ 2147483647 w 624"/>
              <a:gd name="T29" fmla="*/ 2147483647 h 529"/>
              <a:gd name="T30" fmla="*/ 2147483647 w 624"/>
              <a:gd name="T31" fmla="*/ 2147483647 h 529"/>
              <a:gd name="T32" fmla="*/ 2147483647 w 624"/>
              <a:gd name="T33" fmla="*/ 2147483647 h 529"/>
              <a:gd name="T34" fmla="*/ 2147483647 w 624"/>
              <a:gd name="T35" fmla="*/ 2147483647 h 529"/>
              <a:gd name="T36" fmla="*/ 2147483647 w 624"/>
              <a:gd name="T37" fmla="*/ 2147483647 h 529"/>
              <a:gd name="T38" fmla="*/ 2147483647 w 624"/>
              <a:gd name="T39" fmla="*/ 2147483647 h 529"/>
              <a:gd name="T40" fmla="*/ 2147483647 w 624"/>
              <a:gd name="T41" fmla="*/ 2147483647 h 529"/>
              <a:gd name="T42" fmla="*/ 2147483647 w 624"/>
              <a:gd name="T43" fmla="*/ 2147483647 h 529"/>
              <a:gd name="T44" fmla="*/ 2147483647 w 624"/>
              <a:gd name="T45" fmla="*/ 2147483647 h 529"/>
              <a:gd name="T46" fmla="*/ 2147483647 w 624"/>
              <a:gd name="T47" fmla="*/ 2147483647 h 529"/>
              <a:gd name="T48" fmla="*/ 2147483647 w 624"/>
              <a:gd name="T49" fmla="*/ 2147483647 h 529"/>
              <a:gd name="T50" fmla="*/ 2147483647 w 624"/>
              <a:gd name="T51" fmla="*/ 2147483647 h 529"/>
              <a:gd name="T52" fmla="*/ 2147483647 w 624"/>
              <a:gd name="T53" fmla="*/ 2147483647 h 529"/>
              <a:gd name="T54" fmla="*/ 2147483647 w 624"/>
              <a:gd name="T55" fmla="*/ 2147483647 h 529"/>
              <a:gd name="T56" fmla="*/ 2147483647 w 624"/>
              <a:gd name="T57" fmla="*/ 2147483647 h 529"/>
              <a:gd name="T58" fmla="*/ 2147483647 w 624"/>
              <a:gd name="T59" fmla="*/ 2147483647 h 529"/>
              <a:gd name="T60" fmla="*/ 2147483647 w 624"/>
              <a:gd name="T61" fmla="*/ 2147483647 h 529"/>
              <a:gd name="T62" fmla="*/ 2147483647 w 624"/>
              <a:gd name="T63" fmla="*/ 2147483647 h 529"/>
              <a:gd name="T64" fmla="*/ 2147483647 w 624"/>
              <a:gd name="T65" fmla="*/ 2147483647 h 529"/>
              <a:gd name="T66" fmla="*/ 2147483647 w 624"/>
              <a:gd name="T67" fmla="*/ 2147483647 h 529"/>
              <a:gd name="T68" fmla="*/ 2147483647 w 624"/>
              <a:gd name="T69" fmla="*/ 2147483647 h 529"/>
              <a:gd name="T70" fmla="*/ 2147483647 w 624"/>
              <a:gd name="T71" fmla="*/ 2147483647 h 529"/>
              <a:gd name="T72" fmla="*/ 2147483647 w 624"/>
              <a:gd name="T73" fmla="*/ 2147483647 h 529"/>
              <a:gd name="T74" fmla="*/ 2147483647 w 624"/>
              <a:gd name="T75" fmla="*/ 0 h 529"/>
              <a:gd name="T76" fmla="*/ 0 w 624"/>
              <a:gd name="T77" fmla="*/ 2147483647 h 529"/>
              <a:gd name="T78" fmla="*/ 0 w 624"/>
              <a:gd name="T79" fmla="*/ 2147483647 h 529"/>
              <a:gd name="T80" fmla="*/ 0 w 624"/>
              <a:gd name="T81" fmla="*/ 2147483647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solidFill>
            <a:srgbClr val="008000"/>
          </a:solidFill>
          <a:ln w="9525">
            <a:solidFill>
              <a:schemeClr val="tx1"/>
            </a:solidFill>
            <a:round/>
            <a:headEnd/>
            <a:tailEnd/>
          </a:ln>
        </p:spPr>
        <p:txBody>
          <a:bodyPr/>
          <a:lstStyle/>
          <a:p>
            <a:endParaRPr lang="en-US" dirty="0"/>
          </a:p>
        </p:txBody>
      </p:sp>
      <p:sp>
        <p:nvSpPr>
          <p:cNvPr id="2096" name="Freeform 48"/>
          <p:cNvSpPr>
            <a:spLocks/>
          </p:cNvSpPr>
          <p:nvPr/>
        </p:nvSpPr>
        <p:spPr bwMode="auto">
          <a:xfrm>
            <a:off x="5526088" y="1547813"/>
            <a:ext cx="722312" cy="393700"/>
          </a:xfrm>
          <a:custGeom>
            <a:avLst/>
            <a:gdLst>
              <a:gd name="T0" fmla="*/ 2147483647 w 622"/>
              <a:gd name="T1" fmla="*/ 2147483647 h 310"/>
              <a:gd name="T2" fmla="*/ 2147483647 w 622"/>
              <a:gd name="T3" fmla="*/ 2147483647 h 310"/>
              <a:gd name="T4" fmla="*/ 2147483647 w 622"/>
              <a:gd name="T5" fmla="*/ 2147483647 h 310"/>
              <a:gd name="T6" fmla="*/ 2147483647 w 622"/>
              <a:gd name="T7" fmla="*/ 2147483647 h 310"/>
              <a:gd name="T8" fmla="*/ 2147483647 w 622"/>
              <a:gd name="T9" fmla="*/ 2147483647 h 310"/>
              <a:gd name="T10" fmla="*/ 2147483647 w 622"/>
              <a:gd name="T11" fmla="*/ 2147483647 h 310"/>
              <a:gd name="T12" fmla="*/ 2147483647 w 622"/>
              <a:gd name="T13" fmla="*/ 2147483647 h 310"/>
              <a:gd name="T14" fmla="*/ 2147483647 w 622"/>
              <a:gd name="T15" fmla="*/ 2147483647 h 310"/>
              <a:gd name="T16" fmla="*/ 2147483647 w 622"/>
              <a:gd name="T17" fmla="*/ 2147483647 h 310"/>
              <a:gd name="T18" fmla="*/ 2147483647 w 622"/>
              <a:gd name="T19" fmla="*/ 2147483647 h 310"/>
              <a:gd name="T20" fmla="*/ 2147483647 w 622"/>
              <a:gd name="T21" fmla="*/ 2147483647 h 310"/>
              <a:gd name="T22" fmla="*/ 2147483647 w 622"/>
              <a:gd name="T23" fmla="*/ 2147483647 h 310"/>
              <a:gd name="T24" fmla="*/ 2147483647 w 622"/>
              <a:gd name="T25" fmla="*/ 2147483647 h 310"/>
              <a:gd name="T26" fmla="*/ 2147483647 w 622"/>
              <a:gd name="T27" fmla="*/ 2147483647 h 310"/>
              <a:gd name="T28" fmla="*/ 2147483647 w 622"/>
              <a:gd name="T29" fmla="*/ 2147483647 h 310"/>
              <a:gd name="T30" fmla="*/ 2147483647 w 622"/>
              <a:gd name="T31" fmla="*/ 2147483647 h 310"/>
              <a:gd name="T32" fmla="*/ 2147483647 w 622"/>
              <a:gd name="T33" fmla="*/ 2147483647 h 310"/>
              <a:gd name="T34" fmla="*/ 2147483647 w 622"/>
              <a:gd name="T35" fmla="*/ 2147483647 h 310"/>
              <a:gd name="T36" fmla="*/ 2147483647 w 622"/>
              <a:gd name="T37" fmla="*/ 2147483647 h 310"/>
              <a:gd name="T38" fmla="*/ 2147483647 w 622"/>
              <a:gd name="T39" fmla="*/ 2147483647 h 310"/>
              <a:gd name="T40" fmla="*/ 2147483647 w 622"/>
              <a:gd name="T41" fmla="*/ 2147483647 h 310"/>
              <a:gd name="T42" fmla="*/ 2147483647 w 622"/>
              <a:gd name="T43" fmla="*/ 2147483647 h 310"/>
              <a:gd name="T44" fmla="*/ 2147483647 w 622"/>
              <a:gd name="T45" fmla="*/ 2147483647 h 310"/>
              <a:gd name="T46" fmla="*/ 2147483647 w 622"/>
              <a:gd name="T47" fmla="*/ 0 h 310"/>
              <a:gd name="T48" fmla="*/ 2147483647 w 622"/>
              <a:gd name="T49" fmla="*/ 2147483647 h 310"/>
              <a:gd name="T50" fmla="*/ 2147483647 w 622"/>
              <a:gd name="T51" fmla="*/ 2147483647 h 310"/>
              <a:gd name="T52" fmla="*/ 2147483647 w 622"/>
              <a:gd name="T53" fmla="*/ 2147483647 h 310"/>
              <a:gd name="T54" fmla="*/ 0 w 622"/>
              <a:gd name="T55" fmla="*/ 2147483647 h 310"/>
              <a:gd name="T56" fmla="*/ 2147483647 w 622"/>
              <a:gd name="T57" fmla="*/ 2147483647 h 310"/>
              <a:gd name="T58" fmla="*/ 2147483647 w 622"/>
              <a:gd name="T59" fmla="*/ 2147483647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solidFill>
            <a:schemeClr val="accent1"/>
          </a:solidFill>
          <a:ln w="9525">
            <a:solidFill>
              <a:schemeClr val="tx1"/>
            </a:solidFill>
            <a:round/>
            <a:headEnd/>
            <a:tailEnd/>
          </a:ln>
        </p:spPr>
        <p:txBody>
          <a:bodyPr/>
          <a:lstStyle/>
          <a:p>
            <a:endParaRPr lang="en-US" dirty="0"/>
          </a:p>
        </p:txBody>
      </p:sp>
      <p:sp>
        <p:nvSpPr>
          <p:cNvPr id="2097" name="Freeform 49"/>
          <p:cNvSpPr>
            <a:spLocks/>
          </p:cNvSpPr>
          <p:nvPr/>
        </p:nvSpPr>
        <p:spPr bwMode="auto">
          <a:xfrm>
            <a:off x="5992813" y="1792288"/>
            <a:ext cx="490537" cy="711200"/>
          </a:xfrm>
          <a:custGeom>
            <a:avLst/>
            <a:gdLst>
              <a:gd name="T0" fmla="*/ 2147483647 w 422"/>
              <a:gd name="T1" fmla="*/ 2147483647 h 559"/>
              <a:gd name="T2" fmla="*/ 2147483647 w 422"/>
              <a:gd name="T3" fmla="*/ 2147483647 h 559"/>
              <a:gd name="T4" fmla="*/ 2147483647 w 422"/>
              <a:gd name="T5" fmla="*/ 2147483647 h 559"/>
              <a:gd name="T6" fmla="*/ 2147483647 w 422"/>
              <a:gd name="T7" fmla="*/ 2147483647 h 559"/>
              <a:gd name="T8" fmla="*/ 2147483647 w 422"/>
              <a:gd name="T9" fmla="*/ 2147483647 h 559"/>
              <a:gd name="T10" fmla="*/ 2147483647 w 422"/>
              <a:gd name="T11" fmla="*/ 2147483647 h 559"/>
              <a:gd name="T12" fmla="*/ 2147483647 w 422"/>
              <a:gd name="T13" fmla="*/ 2147483647 h 559"/>
              <a:gd name="T14" fmla="*/ 2147483647 w 422"/>
              <a:gd name="T15" fmla="*/ 2147483647 h 559"/>
              <a:gd name="T16" fmla="*/ 2147483647 w 422"/>
              <a:gd name="T17" fmla="*/ 2147483647 h 559"/>
              <a:gd name="T18" fmla="*/ 2147483647 w 422"/>
              <a:gd name="T19" fmla="*/ 2147483647 h 559"/>
              <a:gd name="T20" fmla="*/ 2147483647 w 422"/>
              <a:gd name="T21" fmla="*/ 0 h 559"/>
              <a:gd name="T22" fmla="*/ 2147483647 w 422"/>
              <a:gd name="T23" fmla="*/ 2147483647 h 559"/>
              <a:gd name="T24" fmla="*/ 2147483647 w 422"/>
              <a:gd name="T25" fmla="*/ 2147483647 h 559"/>
              <a:gd name="T26" fmla="*/ 2147483647 w 422"/>
              <a:gd name="T27" fmla="*/ 2147483647 h 559"/>
              <a:gd name="T28" fmla="*/ 2147483647 w 422"/>
              <a:gd name="T29" fmla="*/ 2147483647 h 559"/>
              <a:gd name="T30" fmla="*/ 2147483647 w 422"/>
              <a:gd name="T31" fmla="*/ 2147483647 h 559"/>
              <a:gd name="T32" fmla="*/ 2147483647 w 422"/>
              <a:gd name="T33" fmla="*/ 2147483647 h 559"/>
              <a:gd name="T34" fmla="*/ 2147483647 w 422"/>
              <a:gd name="T35" fmla="*/ 2147483647 h 559"/>
              <a:gd name="T36" fmla="*/ 2147483647 w 422"/>
              <a:gd name="T37" fmla="*/ 2147483647 h 559"/>
              <a:gd name="T38" fmla="*/ 2147483647 w 422"/>
              <a:gd name="T39" fmla="*/ 2147483647 h 559"/>
              <a:gd name="T40" fmla="*/ 2147483647 w 422"/>
              <a:gd name="T41" fmla="*/ 2147483647 h 559"/>
              <a:gd name="T42" fmla="*/ 2147483647 w 422"/>
              <a:gd name="T43" fmla="*/ 2147483647 h 559"/>
              <a:gd name="T44" fmla="*/ 2147483647 w 422"/>
              <a:gd name="T45" fmla="*/ 2147483647 h 559"/>
              <a:gd name="T46" fmla="*/ 2147483647 w 422"/>
              <a:gd name="T47" fmla="*/ 2147483647 h 559"/>
              <a:gd name="T48" fmla="*/ 2147483647 w 422"/>
              <a:gd name="T49" fmla="*/ 2147483647 h 559"/>
              <a:gd name="T50" fmla="*/ 2147483647 w 422"/>
              <a:gd name="T51" fmla="*/ 2147483647 h 559"/>
              <a:gd name="T52" fmla="*/ 2147483647 w 422"/>
              <a:gd name="T53" fmla="*/ 2147483647 h 559"/>
              <a:gd name="T54" fmla="*/ 2147483647 w 422"/>
              <a:gd name="T55" fmla="*/ 2147483647 h 559"/>
              <a:gd name="T56" fmla="*/ 2147483647 w 422"/>
              <a:gd name="T57" fmla="*/ 2147483647 h 559"/>
              <a:gd name="T58" fmla="*/ 0 w 422"/>
              <a:gd name="T59" fmla="*/ 2147483647 h 559"/>
              <a:gd name="T60" fmla="*/ 2147483647 w 422"/>
              <a:gd name="T61" fmla="*/ 2147483647 h 559"/>
              <a:gd name="T62" fmla="*/ 2147483647 w 422"/>
              <a:gd name="T63" fmla="*/ 2147483647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solidFill>
            <a:schemeClr val="accent1"/>
          </a:solidFill>
          <a:ln w="9525">
            <a:solidFill>
              <a:schemeClr val="tx1"/>
            </a:solidFill>
            <a:round/>
            <a:headEnd/>
            <a:tailEnd/>
          </a:ln>
        </p:spPr>
        <p:txBody>
          <a:bodyPr/>
          <a:lstStyle/>
          <a:p>
            <a:endParaRPr lang="en-US" dirty="0"/>
          </a:p>
        </p:txBody>
      </p:sp>
      <p:sp>
        <p:nvSpPr>
          <p:cNvPr id="2098" name="Freeform 50"/>
          <p:cNvSpPr>
            <a:spLocks/>
          </p:cNvSpPr>
          <p:nvPr/>
        </p:nvSpPr>
        <p:spPr bwMode="auto">
          <a:xfrm>
            <a:off x="5257800" y="1657350"/>
            <a:ext cx="669925" cy="752475"/>
          </a:xfrm>
          <a:custGeom>
            <a:avLst/>
            <a:gdLst>
              <a:gd name="T0" fmla="*/ 2147483647 w 578"/>
              <a:gd name="T1" fmla="*/ 2147483647 h 591"/>
              <a:gd name="T2" fmla="*/ 2147483647 w 578"/>
              <a:gd name="T3" fmla="*/ 2147483647 h 591"/>
              <a:gd name="T4" fmla="*/ 2147483647 w 578"/>
              <a:gd name="T5" fmla="*/ 2147483647 h 591"/>
              <a:gd name="T6" fmla="*/ 2147483647 w 578"/>
              <a:gd name="T7" fmla="*/ 2147483647 h 591"/>
              <a:gd name="T8" fmla="*/ 2147483647 w 578"/>
              <a:gd name="T9" fmla="*/ 2147483647 h 591"/>
              <a:gd name="T10" fmla="*/ 2147483647 w 578"/>
              <a:gd name="T11" fmla="*/ 2147483647 h 591"/>
              <a:gd name="T12" fmla="*/ 2147483647 w 578"/>
              <a:gd name="T13" fmla="*/ 2147483647 h 591"/>
              <a:gd name="T14" fmla="*/ 2147483647 w 578"/>
              <a:gd name="T15" fmla="*/ 2147483647 h 591"/>
              <a:gd name="T16" fmla="*/ 2147483647 w 578"/>
              <a:gd name="T17" fmla="*/ 2147483647 h 591"/>
              <a:gd name="T18" fmla="*/ 2147483647 w 578"/>
              <a:gd name="T19" fmla="*/ 2147483647 h 591"/>
              <a:gd name="T20" fmla="*/ 2147483647 w 578"/>
              <a:gd name="T21" fmla="*/ 2147483647 h 591"/>
              <a:gd name="T22" fmla="*/ 2147483647 w 578"/>
              <a:gd name="T23" fmla="*/ 2147483647 h 591"/>
              <a:gd name="T24" fmla="*/ 2147483647 w 578"/>
              <a:gd name="T25" fmla="*/ 2147483647 h 591"/>
              <a:gd name="T26" fmla="*/ 2147483647 w 578"/>
              <a:gd name="T27" fmla="*/ 2147483647 h 591"/>
              <a:gd name="T28" fmla="*/ 2147483647 w 578"/>
              <a:gd name="T29" fmla="*/ 2147483647 h 591"/>
              <a:gd name="T30" fmla="*/ 2147483647 w 578"/>
              <a:gd name="T31" fmla="*/ 2147483647 h 591"/>
              <a:gd name="T32" fmla="*/ 2147483647 w 578"/>
              <a:gd name="T33" fmla="*/ 2147483647 h 591"/>
              <a:gd name="T34" fmla="*/ 2147483647 w 578"/>
              <a:gd name="T35" fmla="*/ 2147483647 h 591"/>
              <a:gd name="T36" fmla="*/ 2147483647 w 578"/>
              <a:gd name="T37" fmla="*/ 2147483647 h 591"/>
              <a:gd name="T38" fmla="*/ 2147483647 w 578"/>
              <a:gd name="T39" fmla="*/ 2147483647 h 591"/>
              <a:gd name="T40" fmla="*/ 2147483647 w 578"/>
              <a:gd name="T41" fmla="*/ 2147483647 h 591"/>
              <a:gd name="T42" fmla="*/ 2147483647 w 578"/>
              <a:gd name="T43" fmla="*/ 2147483647 h 591"/>
              <a:gd name="T44" fmla="*/ 2147483647 w 578"/>
              <a:gd name="T45" fmla="*/ 2147483647 h 591"/>
              <a:gd name="T46" fmla="*/ 2147483647 w 578"/>
              <a:gd name="T47" fmla="*/ 2147483647 h 591"/>
              <a:gd name="T48" fmla="*/ 2147483647 w 578"/>
              <a:gd name="T49" fmla="*/ 2147483647 h 591"/>
              <a:gd name="T50" fmla="*/ 2147483647 w 578"/>
              <a:gd name="T51" fmla="*/ 2147483647 h 591"/>
              <a:gd name="T52" fmla="*/ 2147483647 w 578"/>
              <a:gd name="T53" fmla="*/ 2147483647 h 591"/>
              <a:gd name="T54" fmla="*/ 2147483647 w 578"/>
              <a:gd name="T55" fmla="*/ 2147483647 h 591"/>
              <a:gd name="T56" fmla="*/ 2147483647 w 578"/>
              <a:gd name="T57" fmla="*/ 2147483647 h 591"/>
              <a:gd name="T58" fmla="*/ 2147483647 w 578"/>
              <a:gd name="T59" fmla="*/ 0 h 591"/>
              <a:gd name="T60" fmla="*/ 2147483647 w 578"/>
              <a:gd name="T61" fmla="*/ 2147483647 h 591"/>
              <a:gd name="T62" fmla="*/ 2147483647 w 578"/>
              <a:gd name="T63" fmla="*/ 2147483647 h 591"/>
              <a:gd name="T64" fmla="*/ 2147483647 w 578"/>
              <a:gd name="T65" fmla="*/ 2147483647 h 591"/>
              <a:gd name="T66" fmla="*/ 2147483647 w 578"/>
              <a:gd name="T67" fmla="*/ 2147483647 h 591"/>
              <a:gd name="T68" fmla="*/ 2147483647 w 578"/>
              <a:gd name="T69" fmla="*/ 2147483647 h 591"/>
              <a:gd name="T70" fmla="*/ 0 w 578"/>
              <a:gd name="T71" fmla="*/ 2147483647 h 591"/>
              <a:gd name="T72" fmla="*/ 2147483647 w 578"/>
              <a:gd name="T73" fmla="*/ 2147483647 h 591"/>
              <a:gd name="T74" fmla="*/ 2147483647 w 578"/>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solidFill>
            <a:srgbClr val="008000"/>
          </a:solidFill>
          <a:ln w="9525">
            <a:solidFill>
              <a:schemeClr val="tx1"/>
            </a:solidFill>
            <a:round/>
            <a:headEnd/>
            <a:tailEnd/>
          </a:ln>
        </p:spPr>
        <p:txBody>
          <a:bodyPr/>
          <a:lstStyle/>
          <a:p>
            <a:endParaRPr lang="en-US" dirty="0"/>
          </a:p>
        </p:txBody>
      </p:sp>
      <p:sp>
        <p:nvSpPr>
          <p:cNvPr id="2099" name="Freeform 51"/>
          <p:cNvSpPr>
            <a:spLocks/>
          </p:cNvSpPr>
          <p:nvPr/>
        </p:nvSpPr>
        <p:spPr bwMode="auto">
          <a:xfrm>
            <a:off x="5449888" y="2386013"/>
            <a:ext cx="498475" cy="958850"/>
          </a:xfrm>
          <a:custGeom>
            <a:avLst/>
            <a:gdLst>
              <a:gd name="T0" fmla="*/ 2147483647 w 430"/>
              <a:gd name="T1" fmla="*/ 2147483647 h 753"/>
              <a:gd name="T2" fmla="*/ 2147483647 w 430"/>
              <a:gd name="T3" fmla="*/ 2147483647 h 753"/>
              <a:gd name="T4" fmla="*/ 2147483647 w 430"/>
              <a:gd name="T5" fmla="*/ 2147483647 h 753"/>
              <a:gd name="T6" fmla="*/ 2147483647 w 430"/>
              <a:gd name="T7" fmla="*/ 2147483647 h 753"/>
              <a:gd name="T8" fmla="*/ 2147483647 w 430"/>
              <a:gd name="T9" fmla="*/ 2147483647 h 753"/>
              <a:gd name="T10" fmla="*/ 2147483647 w 430"/>
              <a:gd name="T11" fmla="*/ 2147483647 h 753"/>
              <a:gd name="T12" fmla="*/ 2147483647 w 430"/>
              <a:gd name="T13" fmla="*/ 0 h 753"/>
              <a:gd name="T14" fmla="*/ 2147483647 w 430"/>
              <a:gd name="T15" fmla="*/ 2147483647 h 753"/>
              <a:gd name="T16" fmla="*/ 2147483647 w 430"/>
              <a:gd name="T17" fmla="*/ 2147483647 h 753"/>
              <a:gd name="T18" fmla="*/ 2147483647 w 430"/>
              <a:gd name="T19" fmla="*/ 2147483647 h 753"/>
              <a:gd name="T20" fmla="*/ 2147483647 w 430"/>
              <a:gd name="T21" fmla="*/ 2147483647 h 753"/>
              <a:gd name="T22" fmla="*/ 2147483647 w 430"/>
              <a:gd name="T23" fmla="*/ 2147483647 h 753"/>
              <a:gd name="T24" fmla="*/ 2147483647 w 430"/>
              <a:gd name="T25" fmla="*/ 2147483647 h 753"/>
              <a:gd name="T26" fmla="*/ 2147483647 w 430"/>
              <a:gd name="T27" fmla="*/ 2147483647 h 753"/>
              <a:gd name="T28" fmla="*/ 2147483647 w 430"/>
              <a:gd name="T29" fmla="*/ 2147483647 h 753"/>
              <a:gd name="T30" fmla="*/ 2147483647 w 430"/>
              <a:gd name="T31" fmla="*/ 2147483647 h 753"/>
              <a:gd name="T32" fmla="*/ 2147483647 w 430"/>
              <a:gd name="T33" fmla="*/ 2147483647 h 753"/>
              <a:gd name="T34" fmla="*/ 2147483647 w 430"/>
              <a:gd name="T35" fmla="*/ 2147483647 h 753"/>
              <a:gd name="T36" fmla="*/ 2147483647 w 430"/>
              <a:gd name="T37" fmla="*/ 2147483647 h 753"/>
              <a:gd name="T38" fmla="*/ 2147483647 w 430"/>
              <a:gd name="T39" fmla="*/ 2147483647 h 753"/>
              <a:gd name="T40" fmla="*/ 2147483647 w 430"/>
              <a:gd name="T41" fmla="*/ 2147483647 h 753"/>
              <a:gd name="T42" fmla="*/ 2147483647 w 430"/>
              <a:gd name="T43" fmla="*/ 2147483647 h 753"/>
              <a:gd name="T44" fmla="*/ 2147483647 w 430"/>
              <a:gd name="T45" fmla="*/ 2147483647 h 753"/>
              <a:gd name="T46" fmla="*/ 2147483647 w 430"/>
              <a:gd name="T47" fmla="*/ 2147483647 h 753"/>
              <a:gd name="T48" fmla="*/ 2147483647 w 430"/>
              <a:gd name="T49" fmla="*/ 2147483647 h 753"/>
              <a:gd name="T50" fmla="*/ 2147483647 w 430"/>
              <a:gd name="T51" fmla="*/ 2147483647 h 753"/>
              <a:gd name="T52" fmla="*/ 2147483647 w 430"/>
              <a:gd name="T53" fmla="*/ 2147483647 h 753"/>
              <a:gd name="T54" fmla="*/ 2147483647 w 430"/>
              <a:gd name="T55" fmla="*/ 2147483647 h 753"/>
              <a:gd name="T56" fmla="*/ 2147483647 w 430"/>
              <a:gd name="T57" fmla="*/ 2147483647 h 753"/>
              <a:gd name="T58" fmla="*/ 2147483647 w 430"/>
              <a:gd name="T59" fmla="*/ 2147483647 h 753"/>
              <a:gd name="T60" fmla="*/ 2147483647 w 430"/>
              <a:gd name="T61" fmla="*/ 2147483647 h 753"/>
              <a:gd name="T62" fmla="*/ 2147483647 w 430"/>
              <a:gd name="T63" fmla="*/ 2147483647 h 753"/>
              <a:gd name="T64" fmla="*/ 0 w 430"/>
              <a:gd name="T65" fmla="*/ 2147483647 h 753"/>
              <a:gd name="T66" fmla="*/ 2147483647 w 430"/>
              <a:gd name="T67" fmla="*/ 2147483647 h 753"/>
              <a:gd name="T68" fmla="*/ 2147483647 w 430"/>
              <a:gd name="T69" fmla="*/ 2147483647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solidFill>
            <a:schemeClr val="accent1"/>
          </a:solidFill>
          <a:ln w="9525">
            <a:solidFill>
              <a:schemeClr val="tx1"/>
            </a:solidFill>
            <a:round/>
            <a:headEnd/>
            <a:tailEnd/>
          </a:ln>
        </p:spPr>
        <p:txBody>
          <a:bodyPr/>
          <a:lstStyle/>
          <a:p>
            <a:endParaRPr lang="en-US" dirty="0"/>
          </a:p>
        </p:txBody>
      </p:sp>
      <p:sp>
        <p:nvSpPr>
          <p:cNvPr id="2100" name="Freeform 52"/>
          <p:cNvSpPr>
            <a:spLocks/>
          </p:cNvSpPr>
          <p:nvPr/>
        </p:nvSpPr>
        <p:spPr bwMode="auto">
          <a:xfrm>
            <a:off x="5888038" y="2473325"/>
            <a:ext cx="395287" cy="720725"/>
          </a:xfrm>
          <a:custGeom>
            <a:avLst/>
            <a:gdLst>
              <a:gd name="T0" fmla="*/ 2147483647 w 338"/>
              <a:gd name="T1" fmla="*/ 2147483647 h 566"/>
              <a:gd name="T2" fmla="*/ 2147483647 w 338"/>
              <a:gd name="T3" fmla="*/ 2147483647 h 566"/>
              <a:gd name="T4" fmla="*/ 2147483647 w 338"/>
              <a:gd name="T5" fmla="*/ 2147483647 h 566"/>
              <a:gd name="T6" fmla="*/ 2147483647 w 338"/>
              <a:gd name="T7" fmla="*/ 2147483647 h 566"/>
              <a:gd name="T8" fmla="*/ 2147483647 w 338"/>
              <a:gd name="T9" fmla="*/ 2147483647 h 566"/>
              <a:gd name="T10" fmla="*/ 2147483647 w 338"/>
              <a:gd name="T11" fmla="*/ 2147483647 h 566"/>
              <a:gd name="T12" fmla="*/ 2147483647 w 338"/>
              <a:gd name="T13" fmla="*/ 2147483647 h 566"/>
              <a:gd name="T14" fmla="*/ 2147483647 w 338"/>
              <a:gd name="T15" fmla="*/ 2147483647 h 566"/>
              <a:gd name="T16" fmla="*/ 2147483647 w 338"/>
              <a:gd name="T17" fmla="*/ 2147483647 h 566"/>
              <a:gd name="T18" fmla="*/ 2147483647 w 338"/>
              <a:gd name="T19" fmla="*/ 2147483647 h 566"/>
              <a:gd name="T20" fmla="*/ 2147483647 w 338"/>
              <a:gd name="T21" fmla="*/ 2147483647 h 566"/>
              <a:gd name="T22" fmla="*/ 2147483647 w 338"/>
              <a:gd name="T23" fmla="*/ 2147483647 h 566"/>
              <a:gd name="T24" fmla="*/ 2147483647 w 338"/>
              <a:gd name="T25" fmla="*/ 0 h 566"/>
              <a:gd name="T26" fmla="*/ 2147483647 w 338"/>
              <a:gd name="T27" fmla="*/ 2147483647 h 566"/>
              <a:gd name="T28" fmla="*/ 2147483647 w 338"/>
              <a:gd name="T29" fmla="*/ 2147483647 h 566"/>
              <a:gd name="T30" fmla="*/ 2147483647 w 338"/>
              <a:gd name="T31" fmla="*/ 2147483647 h 566"/>
              <a:gd name="T32" fmla="*/ 2147483647 w 338"/>
              <a:gd name="T33" fmla="*/ 2147483647 h 566"/>
              <a:gd name="T34" fmla="*/ 2147483647 w 338"/>
              <a:gd name="T35" fmla="*/ 2147483647 h 566"/>
              <a:gd name="T36" fmla="*/ 2147483647 w 338"/>
              <a:gd name="T37" fmla="*/ 2147483647 h 566"/>
              <a:gd name="T38" fmla="*/ 2147483647 w 338"/>
              <a:gd name="T39" fmla="*/ 2147483647 h 566"/>
              <a:gd name="T40" fmla="*/ 2147483647 w 338"/>
              <a:gd name="T41" fmla="*/ 2147483647 h 566"/>
              <a:gd name="T42" fmla="*/ 0 w 338"/>
              <a:gd name="T43" fmla="*/ 2147483647 h 566"/>
              <a:gd name="T44" fmla="*/ 2147483647 w 338"/>
              <a:gd name="T45" fmla="*/ 2147483647 h 566"/>
              <a:gd name="T46" fmla="*/ 2147483647 w 338"/>
              <a:gd name="T47" fmla="*/ 2147483647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solidFill>
            <a:schemeClr val="accent1"/>
          </a:solidFill>
          <a:ln w="9525">
            <a:solidFill>
              <a:schemeClr val="tx1"/>
            </a:solidFill>
            <a:round/>
            <a:headEnd/>
            <a:tailEnd/>
          </a:ln>
        </p:spPr>
        <p:txBody>
          <a:bodyPr/>
          <a:lstStyle/>
          <a:p>
            <a:endParaRPr lang="en-US" dirty="0"/>
          </a:p>
        </p:txBody>
      </p:sp>
      <p:sp>
        <p:nvSpPr>
          <p:cNvPr id="2101" name="Freeform 53"/>
          <p:cNvSpPr>
            <a:spLocks/>
          </p:cNvSpPr>
          <p:nvPr/>
        </p:nvSpPr>
        <p:spPr bwMode="auto">
          <a:xfrm>
            <a:off x="5743575" y="2925763"/>
            <a:ext cx="919163" cy="501650"/>
          </a:xfrm>
          <a:custGeom>
            <a:avLst/>
            <a:gdLst>
              <a:gd name="T0" fmla="*/ 2147483647 w 791"/>
              <a:gd name="T1" fmla="*/ 2147483647 h 396"/>
              <a:gd name="T2" fmla="*/ 2147483647 w 791"/>
              <a:gd name="T3" fmla="*/ 2147483647 h 396"/>
              <a:gd name="T4" fmla="*/ 2147483647 w 791"/>
              <a:gd name="T5" fmla="*/ 2147483647 h 396"/>
              <a:gd name="T6" fmla="*/ 2147483647 w 791"/>
              <a:gd name="T7" fmla="*/ 2147483647 h 396"/>
              <a:gd name="T8" fmla="*/ 2147483647 w 791"/>
              <a:gd name="T9" fmla="*/ 2147483647 h 396"/>
              <a:gd name="T10" fmla="*/ 2147483647 w 791"/>
              <a:gd name="T11" fmla="*/ 2147483647 h 396"/>
              <a:gd name="T12" fmla="*/ 2147483647 w 791"/>
              <a:gd name="T13" fmla="*/ 2147483647 h 396"/>
              <a:gd name="T14" fmla="*/ 2147483647 w 791"/>
              <a:gd name="T15" fmla="*/ 2147483647 h 396"/>
              <a:gd name="T16" fmla="*/ 2147483647 w 791"/>
              <a:gd name="T17" fmla="*/ 2147483647 h 396"/>
              <a:gd name="T18" fmla="*/ 2147483647 w 791"/>
              <a:gd name="T19" fmla="*/ 2147483647 h 396"/>
              <a:gd name="T20" fmla="*/ 2147483647 w 791"/>
              <a:gd name="T21" fmla="*/ 2147483647 h 396"/>
              <a:gd name="T22" fmla="*/ 2147483647 w 791"/>
              <a:gd name="T23" fmla="*/ 2147483647 h 396"/>
              <a:gd name="T24" fmla="*/ 2147483647 w 791"/>
              <a:gd name="T25" fmla="*/ 2147483647 h 396"/>
              <a:gd name="T26" fmla="*/ 2147483647 w 791"/>
              <a:gd name="T27" fmla="*/ 2147483647 h 396"/>
              <a:gd name="T28" fmla="*/ 2147483647 w 791"/>
              <a:gd name="T29" fmla="*/ 2147483647 h 396"/>
              <a:gd name="T30" fmla="*/ 2147483647 w 791"/>
              <a:gd name="T31" fmla="*/ 2147483647 h 396"/>
              <a:gd name="T32" fmla="*/ 2147483647 w 791"/>
              <a:gd name="T33" fmla="*/ 2147483647 h 396"/>
              <a:gd name="T34" fmla="*/ 2147483647 w 791"/>
              <a:gd name="T35" fmla="*/ 2147483647 h 396"/>
              <a:gd name="T36" fmla="*/ 2147483647 w 791"/>
              <a:gd name="T37" fmla="*/ 2147483647 h 396"/>
              <a:gd name="T38" fmla="*/ 2147483647 w 791"/>
              <a:gd name="T39" fmla="*/ 2147483647 h 396"/>
              <a:gd name="T40" fmla="*/ 2147483647 w 791"/>
              <a:gd name="T41" fmla="*/ 0 h 396"/>
              <a:gd name="T42" fmla="*/ 2147483647 w 791"/>
              <a:gd name="T43" fmla="*/ 2147483647 h 396"/>
              <a:gd name="T44" fmla="*/ 2147483647 w 791"/>
              <a:gd name="T45" fmla="*/ 2147483647 h 396"/>
              <a:gd name="T46" fmla="*/ 2147483647 w 791"/>
              <a:gd name="T47" fmla="*/ 2147483647 h 396"/>
              <a:gd name="T48" fmla="*/ 2147483647 w 791"/>
              <a:gd name="T49" fmla="*/ 2147483647 h 396"/>
              <a:gd name="T50" fmla="*/ 2147483647 w 791"/>
              <a:gd name="T51" fmla="*/ 2147483647 h 396"/>
              <a:gd name="T52" fmla="*/ 2147483647 w 791"/>
              <a:gd name="T53" fmla="*/ 2147483647 h 396"/>
              <a:gd name="T54" fmla="*/ 2147483647 w 791"/>
              <a:gd name="T55" fmla="*/ 2147483647 h 396"/>
              <a:gd name="T56" fmla="*/ 2147483647 w 791"/>
              <a:gd name="T57" fmla="*/ 2147483647 h 396"/>
              <a:gd name="T58" fmla="*/ 2147483647 w 791"/>
              <a:gd name="T59" fmla="*/ 2147483647 h 396"/>
              <a:gd name="T60" fmla="*/ 2147483647 w 791"/>
              <a:gd name="T61" fmla="*/ 2147483647 h 396"/>
              <a:gd name="T62" fmla="*/ 2147483647 w 791"/>
              <a:gd name="T63" fmla="*/ 2147483647 h 396"/>
              <a:gd name="T64" fmla="*/ 2147483647 w 791"/>
              <a:gd name="T65" fmla="*/ 2147483647 h 396"/>
              <a:gd name="T66" fmla="*/ 2147483647 w 791"/>
              <a:gd name="T67" fmla="*/ 2147483647 h 396"/>
              <a:gd name="T68" fmla="*/ 2147483647 w 791"/>
              <a:gd name="T69" fmla="*/ 2147483647 h 396"/>
              <a:gd name="T70" fmla="*/ 0 w 791"/>
              <a:gd name="T71" fmla="*/ 2147483647 h 396"/>
              <a:gd name="T72" fmla="*/ 2147483647 w 791"/>
              <a:gd name="T73" fmla="*/ 2147483647 h 396"/>
              <a:gd name="T74" fmla="*/ 2147483647 w 791"/>
              <a:gd name="T75" fmla="*/ 2147483647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solidFill>
            <a:schemeClr val="accent1"/>
          </a:solidFill>
          <a:ln w="9525">
            <a:solidFill>
              <a:schemeClr val="tx1"/>
            </a:solidFill>
            <a:round/>
            <a:headEnd/>
            <a:tailEnd/>
          </a:ln>
        </p:spPr>
        <p:txBody>
          <a:bodyPr/>
          <a:lstStyle/>
          <a:p>
            <a:endParaRPr lang="en-US" dirty="0"/>
          </a:p>
        </p:txBody>
      </p:sp>
      <p:sp>
        <p:nvSpPr>
          <p:cNvPr id="2102" name="Freeform 54"/>
          <p:cNvSpPr>
            <a:spLocks/>
          </p:cNvSpPr>
          <p:nvPr/>
        </p:nvSpPr>
        <p:spPr bwMode="auto">
          <a:xfrm>
            <a:off x="5641975" y="3298825"/>
            <a:ext cx="1082675" cy="390525"/>
          </a:xfrm>
          <a:custGeom>
            <a:avLst/>
            <a:gdLst>
              <a:gd name="T0" fmla="*/ 2147483647 w 931"/>
              <a:gd name="T1" fmla="*/ 2147483647 h 308"/>
              <a:gd name="T2" fmla="*/ 2147483647 w 931"/>
              <a:gd name="T3" fmla="*/ 2147483647 h 308"/>
              <a:gd name="T4" fmla="*/ 2147483647 w 931"/>
              <a:gd name="T5" fmla="*/ 2147483647 h 308"/>
              <a:gd name="T6" fmla="*/ 2147483647 w 931"/>
              <a:gd name="T7" fmla="*/ 2147483647 h 308"/>
              <a:gd name="T8" fmla="*/ 2147483647 w 931"/>
              <a:gd name="T9" fmla="*/ 2147483647 h 308"/>
              <a:gd name="T10" fmla="*/ 2147483647 w 931"/>
              <a:gd name="T11" fmla="*/ 2147483647 h 308"/>
              <a:gd name="T12" fmla="*/ 2147483647 w 931"/>
              <a:gd name="T13" fmla="*/ 2147483647 h 308"/>
              <a:gd name="T14" fmla="*/ 2147483647 w 931"/>
              <a:gd name="T15" fmla="*/ 2147483647 h 308"/>
              <a:gd name="T16" fmla="*/ 2147483647 w 931"/>
              <a:gd name="T17" fmla="*/ 2147483647 h 308"/>
              <a:gd name="T18" fmla="*/ 2147483647 w 931"/>
              <a:gd name="T19" fmla="*/ 2147483647 h 308"/>
              <a:gd name="T20" fmla="*/ 2147483647 w 931"/>
              <a:gd name="T21" fmla="*/ 2147483647 h 308"/>
              <a:gd name="T22" fmla="*/ 2147483647 w 931"/>
              <a:gd name="T23" fmla="*/ 2147483647 h 308"/>
              <a:gd name="T24" fmla="*/ 2147483647 w 931"/>
              <a:gd name="T25" fmla="*/ 0 h 308"/>
              <a:gd name="T26" fmla="*/ 2147483647 w 931"/>
              <a:gd name="T27" fmla="*/ 2147483647 h 308"/>
              <a:gd name="T28" fmla="*/ 2147483647 w 931"/>
              <a:gd name="T29" fmla="*/ 2147483647 h 308"/>
              <a:gd name="T30" fmla="*/ 2147483647 w 931"/>
              <a:gd name="T31" fmla="*/ 2147483647 h 308"/>
              <a:gd name="T32" fmla="*/ 2147483647 w 931"/>
              <a:gd name="T33" fmla="*/ 2147483647 h 308"/>
              <a:gd name="T34" fmla="*/ 2147483647 w 931"/>
              <a:gd name="T35" fmla="*/ 2147483647 h 308"/>
              <a:gd name="T36" fmla="*/ 2147483647 w 931"/>
              <a:gd name="T37" fmla="*/ 2147483647 h 308"/>
              <a:gd name="T38" fmla="*/ 2147483647 w 931"/>
              <a:gd name="T39" fmla="*/ 2147483647 h 308"/>
              <a:gd name="T40" fmla="*/ 2147483647 w 931"/>
              <a:gd name="T41" fmla="*/ 2147483647 h 308"/>
              <a:gd name="T42" fmla="*/ 2147483647 w 931"/>
              <a:gd name="T43" fmla="*/ 2147483647 h 308"/>
              <a:gd name="T44" fmla="*/ 0 w 931"/>
              <a:gd name="T45" fmla="*/ 2147483647 h 308"/>
              <a:gd name="T46" fmla="*/ 2147483647 w 931"/>
              <a:gd name="T47" fmla="*/ 2147483647 h 308"/>
              <a:gd name="T48" fmla="*/ 2147483647 w 931"/>
              <a:gd name="T49" fmla="*/ 2147483647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solidFill>
            <a:srgbClr val="008000"/>
          </a:solidFill>
          <a:ln w="9525">
            <a:solidFill>
              <a:schemeClr val="tx1"/>
            </a:solidFill>
            <a:round/>
            <a:headEnd/>
            <a:tailEnd/>
          </a:ln>
        </p:spPr>
        <p:txBody>
          <a:bodyPr/>
          <a:lstStyle/>
          <a:p>
            <a:endParaRPr lang="en-US" dirty="0"/>
          </a:p>
        </p:txBody>
      </p:sp>
      <p:sp>
        <p:nvSpPr>
          <p:cNvPr id="2103" name="Freeform 55"/>
          <p:cNvSpPr>
            <a:spLocks/>
          </p:cNvSpPr>
          <p:nvPr/>
        </p:nvSpPr>
        <p:spPr bwMode="auto">
          <a:xfrm>
            <a:off x="5494338" y="3675063"/>
            <a:ext cx="450850" cy="830262"/>
          </a:xfrm>
          <a:custGeom>
            <a:avLst/>
            <a:gdLst>
              <a:gd name="T0" fmla="*/ 2147483647 w 388"/>
              <a:gd name="T1" fmla="*/ 2147483647 h 654"/>
              <a:gd name="T2" fmla="*/ 2147483647 w 388"/>
              <a:gd name="T3" fmla="*/ 2147483647 h 654"/>
              <a:gd name="T4" fmla="*/ 2147483647 w 388"/>
              <a:gd name="T5" fmla="*/ 2147483647 h 654"/>
              <a:gd name="T6" fmla="*/ 2147483647 w 388"/>
              <a:gd name="T7" fmla="*/ 2147483647 h 654"/>
              <a:gd name="T8" fmla="*/ 2147483647 w 388"/>
              <a:gd name="T9" fmla="*/ 2147483647 h 654"/>
              <a:gd name="T10" fmla="*/ 2147483647 w 388"/>
              <a:gd name="T11" fmla="*/ 2147483647 h 654"/>
              <a:gd name="T12" fmla="*/ 2147483647 w 388"/>
              <a:gd name="T13" fmla="*/ 2147483647 h 654"/>
              <a:gd name="T14" fmla="*/ 2147483647 w 388"/>
              <a:gd name="T15" fmla="*/ 2147483647 h 654"/>
              <a:gd name="T16" fmla="*/ 2147483647 w 388"/>
              <a:gd name="T17" fmla="*/ 2147483647 h 654"/>
              <a:gd name="T18" fmla="*/ 2147483647 w 388"/>
              <a:gd name="T19" fmla="*/ 0 h 654"/>
              <a:gd name="T20" fmla="*/ 2147483647 w 388"/>
              <a:gd name="T21" fmla="*/ 2147483647 h 654"/>
              <a:gd name="T22" fmla="*/ 2147483647 w 388"/>
              <a:gd name="T23" fmla="*/ 2147483647 h 654"/>
              <a:gd name="T24" fmla="*/ 2147483647 w 388"/>
              <a:gd name="T25" fmla="*/ 2147483647 h 654"/>
              <a:gd name="T26" fmla="*/ 2147483647 w 388"/>
              <a:gd name="T27" fmla="*/ 2147483647 h 654"/>
              <a:gd name="T28" fmla="*/ 2147483647 w 388"/>
              <a:gd name="T29" fmla="*/ 2147483647 h 654"/>
              <a:gd name="T30" fmla="*/ 2147483647 w 388"/>
              <a:gd name="T31" fmla="*/ 2147483647 h 654"/>
              <a:gd name="T32" fmla="*/ 2147483647 w 388"/>
              <a:gd name="T33" fmla="*/ 2147483647 h 654"/>
              <a:gd name="T34" fmla="*/ 2147483647 w 388"/>
              <a:gd name="T35" fmla="*/ 2147483647 h 654"/>
              <a:gd name="T36" fmla="*/ 0 w 388"/>
              <a:gd name="T37" fmla="*/ 2147483647 h 654"/>
              <a:gd name="T38" fmla="*/ 2147483647 w 388"/>
              <a:gd name="T39" fmla="*/ 2147483647 h 654"/>
              <a:gd name="T40" fmla="*/ 2147483647 w 388"/>
              <a:gd name="T41" fmla="*/ 2147483647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solidFill>
            <a:srgbClr val="008000"/>
          </a:solidFill>
          <a:ln w="9525">
            <a:solidFill>
              <a:schemeClr val="tx1"/>
            </a:solidFill>
            <a:round/>
            <a:headEnd/>
            <a:tailEnd/>
          </a:ln>
        </p:spPr>
        <p:txBody>
          <a:bodyPr/>
          <a:lstStyle/>
          <a:p>
            <a:endParaRPr lang="en-US" dirty="0"/>
          </a:p>
        </p:txBody>
      </p:sp>
      <p:sp>
        <p:nvSpPr>
          <p:cNvPr id="2104" name="Freeform 56"/>
          <p:cNvSpPr>
            <a:spLocks/>
          </p:cNvSpPr>
          <p:nvPr/>
        </p:nvSpPr>
        <p:spPr bwMode="auto">
          <a:xfrm>
            <a:off x="5913438" y="3641725"/>
            <a:ext cx="484187" cy="838200"/>
          </a:xfrm>
          <a:custGeom>
            <a:avLst/>
            <a:gdLst>
              <a:gd name="T0" fmla="*/ 2147483647 w 416"/>
              <a:gd name="T1" fmla="*/ 2147483647 h 659"/>
              <a:gd name="T2" fmla="*/ 0 w 416"/>
              <a:gd name="T3" fmla="*/ 2147483647 h 659"/>
              <a:gd name="T4" fmla="*/ 2147483647 w 416"/>
              <a:gd name="T5" fmla="*/ 2147483647 h 659"/>
              <a:gd name="T6" fmla="*/ 2147483647 w 416"/>
              <a:gd name="T7" fmla="*/ 2147483647 h 659"/>
              <a:gd name="T8" fmla="*/ 2147483647 w 416"/>
              <a:gd name="T9" fmla="*/ 2147483647 h 659"/>
              <a:gd name="T10" fmla="*/ 2147483647 w 416"/>
              <a:gd name="T11" fmla="*/ 2147483647 h 659"/>
              <a:gd name="T12" fmla="*/ 2147483647 w 416"/>
              <a:gd name="T13" fmla="*/ 2147483647 h 659"/>
              <a:gd name="T14" fmla="*/ 2147483647 w 416"/>
              <a:gd name="T15" fmla="*/ 2147483647 h 659"/>
              <a:gd name="T16" fmla="*/ 2147483647 w 416"/>
              <a:gd name="T17" fmla="*/ 2147483647 h 659"/>
              <a:gd name="T18" fmla="*/ 2147483647 w 416"/>
              <a:gd name="T19" fmla="*/ 2147483647 h 659"/>
              <a:gd name="T20" fmla="*/ 2147483647 w 416"/>
              <a:gd name="T21" fmla="*/ 2147483647 h 659"/>
              <a:gd name="T22" fmla="*/ 2147483647 w 416"/>
              <a:gd name="T23" fmla="*/ 2147483647 h 659"/>
              <a:gd name="T24" fmla="*/ 2147483647 w 416"/>
              <a:gd name="T25" fmla="*/ 2147483647 h 659"/>
              <a:gd name="T26" fmla="*/ 2147483647 w 416"/>
              <a:gd name="T27" fmla="*/ 2147483647 h 659"/>
              <a:gd name="T28" fmla="*/ 2147483647 w 416"/>
              <a:gd name="T29" fmla="*/ 2147483647 h 659"/>
              <a:gd name="T30" fmla="*/ 2147483647 w 416"/>
              <a:gd name="T31" fmla="*/ 2147483647 h 659"/>
              <a:gd name="T32" fmla="*/ 2147483647 w 416"/>
              <a:gd name="T33" fmla="*/ 2147483647 h 659"/>
              <a:gd name="T34" fmla="*/ 2147483647 w 416"/>
              <a:gd name="T35" fmla="*/ 0 h 659"/>
              <a:gd name="T36" fmla="*/ 0 w 416"/>
              <a:gd name="T37" fmla="*/ 2147483647 h 659"/>
              <a:gd name="T38" fmla="*/ 2147483647 w 416"/>
              <a:gd name="T39" fmla="*/ 2147483647 h 659"/>
              <a:gd name="T40" fmla="*/ 2147483647 w 416"/>
              <a:gd name="T41" fmla="*/ 2147483647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solidFill>
            <a:srgbClr val="008000"/>
          </a:solidFill>
          <a:ln w="9525">
            <a:solidFill>
              <a:schemeClr val="tx1"/>
            </a:solidFill>
            <a:round/>
            <a:headEnd/>
            <a:tailEnd/>
          </a:ln>
        </p:spPr>
        <p:txBody>
          <a:bodyPr/>
          <a:lstStyle/>
          <a:p>
            <a:endParaRPr lang="en-US" dirty="0"/>
          </a:p>
        </p:txBody>
      </p:sp>
      <p:sp>
        <p:nvSpPr>
          <p:cNvPr id="2105" name="Freeform 57"/>
          <p:cNvSpPr>
            <a:spLocks/>
          </p:cNvSpPr>
          <p:nvPr/>
        </p:nvSpPr>
        <p:spPr bwMode="auto">
          <a:xfrm>
            <a:off x="6248400" y="3598863"/>
            <a:ext cx="682625" cy="766762"/>
          </a:xfrm>
          <a:custGeom>
            <a:avLst/>
            <a:gdLst>
              <a:gd name="T0" fmla="*/ 2147483647 w 587"/>
              <a:gd name="T1" fmla="*/ 2147483647 h 603"/>
              <a:gd name="T2" fmla="*/ 2147483647 w 587"/>
              <a:gd name="T3" fmla="*/ 2147483647 h 603"/>
              <a:gd name="T4" fmla="*/ 2147483647 w 587"/>
              <a:gd name="T5" fmla="*/ 2147483647 h 603"/>
              <a:gd name="T6" fmla="*/ 2147483647 w 587"/>
              <a:gd name="T7" fmla="*/ 2147483647 h 603"/>
              <a:gd name="T8" fmla="*/ 2147483647 w 587"/>
              <a:gd name="T9" fmla="*/ 2147483647 h 603"/>
              <a:gd name="T10" fmla="*/ 2147483647 w 587"/>
              <a:gd name="T11" fmla="*/ 2147483647 h 603"/>
              <a:gd name="T12" fmla="*/ 2147483647 w 587"/>
              <a:gd name="T13" fmla="*/ 2147483647 h 603"/>
              <a:gd name="T14" fmla="*/ 2147483647 w 587"/>
              <a:gd name="T15" fmla="*/ 2147483647 h 603"/>
              <a:gd name="T16" fmla="*/ 2147483647 w 587"/>
              <a:gd name="T17" fmla="*/ 2147483647 h 603"/>
              <a:gd name="T18" fmla="*/ 2147483647 w 587"/>
              <a:gd name="T19" fmla="*/ 2147483647 h 603"/>
              <a:gd name="T20" fmla="*/ 2147483647 w 587"/>
              <a:gd name="T21" fmla="*/ 2147483647 h 603"/>
              <a:gd name="T22" fmla="*/ 2147483647 w 587"/>
              <a:gd name="T23" fmla="*/ 2147483647 h 603"/>
              <a:gd name="T24" fmla="*/ 2147483647 w 587"/>
              <a:gd name="T25" fmla="*/ 2147483647 h 603"/>
              <a:gd name="T26" fmla="*/ 2147483647 w 587"/>
              <a:gd name="T27" fmla="*/ 2147483647 h 603"/>
              <a:gd name="T28" fmla="*/ 2147483647 w 587"/>
              <a:gd name="T29" fmla="*/ 2147483647 h 603"/>
              <a:gd name="T30" fmla="*/ 2147483647 w 587"/>
              <a:gd name="T31" fmla="*/ 2147483647 h 603"/>
              <a:gd name="T32" fmla="*/ 2147483647 w 587"/>
              <a:gd name="T33" fmla="*/ 2147483647 h 603"/>
              <a:gd name="T34" fmla="*/ 2147483647 w 587"/>
              <a:gd name="T35" fmla="*/ 2147483647 h 603"/>
              <a:gd name="T36" fmla="*/ 2147483647 w 587"/>
              <a:gd name="T37" fmla="*/ 2147483647 h 603"/>
              <a:gd name="T38" fmla="*/ 2147483647 w 587"/>
              <a:gd name="T39" fmla="*/ 0 h 603"/>
              <a:gd name="T40" fmla="*/ 2147483647 w 587"/>
              <a:gd name="T41" fmla="*/ 2147483647 h 603"/>
              <a:gd name="T42" fmla="*/ 0 w 587"/>
              <a:gd name="T43" fmla="*/ 2147483647 h 603"/>
              <a:gd name="T44" fmla="*/ 2147483647 w 587"/>
              <a:gd name="T45" fmla="*/ 2147483647 h 603"/>
              <a:gd name="T46" fmla="*/ 2147483647 w 587"/>
              <a:gd name="T47" fmla="*/ 2147483647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solidFill>
            <a:srgbClr val="008000"/>
          </a:solidFill>
          <a:ln w="9525">
            <a:solidFill>
              <a:schemeClr val="tx1"/>
            </a:solidFill>
            <a:round/>
            <a:headEnd/>
            <a:tailEnd/>
          </a:ln>
        </p:spPr>
        <p:txBody>
          <a:bodyPr/>
          <a:lstStyle/>
          <a:p>
            <a:endParaRPr lang="en-US" dirty="0"/>
          </a:p>
        </p:txBody>
      </p:sp>
      <p:sp>
        <p:nvSpPr>
          <p:cNvPr id="2106" name="Freeform 58"/>
          <p:cNvSpPr>
            <a:spLocks/>
          </p:cNvSpPr>
          <p:nvPr/>
        </p:nvSpPr>
        <p:spPr bwMode="auto">
          <a:xfrm>
            <a:off x="6043613" y="4281488"/>
            <a:ext cx="1149350" cy="930275"/>
          </a:xfrm>
          <a:custGeom>
            <a:avLst/>
            <a:gdLst>
              <a:gd name="T0" fmla="*/ 0 w 990"/>
              <a:gd name="T1" fmla="*/ 2147483647 h 732"/>
              <a:gd name="T2" fmla="*/ 2147483647 w 990"/>
              <a:gd name="T3" fmla="*/ 2147483647 h 732"/>
              <a:gd name="T4" fmla="*/ 2147483647 w 990"/>
              <a:gd name="T5" fmla="*/ 2147483647 h 732"/>
              <a:gd name="T6" fmla="*/ 2147483647 w 990"/>
              <a:gd name="T7" fmla="*/ 2147483647 h 732"/>
              <a:gd name="T8" fmla="*/ 2147483647 w 990"/>
              <a:gd name="T9" fmla="*/ 2147483647 h 732"/>
              <a:gd name="T10" fmla="*/ 2147483647 w 990"/>
              <a:gd name="T11" fmla="*/ 2147483647 h 732"/>
              <a:gd name="T12" fmla="*/ 2147483647 w 990"/>
              <a:gd name="T13" fmla="*/ 2147483647 h 732"/>
              <a:gd name="T14" fmla="*/ 2147483647 w 990"/>
              <a:gd name="T15" fmla="*/ 2147483647 h 732"/>
              <a:gd name="T16" fmla="*/ 2147483647 w 990"/>
              <a:gd name="T17" fmla="*/ 2147483647 h 732"/>
              <a:gd name="T18" fmla="*/ 2147483647 w 990"/>
              <a:gd name="T19" fmla="*/ 2147483647 h 732"/>
              <a:gd name="T20" fmla="*/ 2147483647 w 990"/>
              <a:gd name="T21" fmla="*/ 2147483647 h 732"/>
              <a:gd name="T22" fmla="*/ 2147483647 w 990"/>
              <a:gd name="T23" fmla="*/ 2147483647 h 732"/>
              <a:gd name="T24" fmla="*/ 2147483647 w 990"/>
              <a:gd name="T25" fmla="*/ 2147483647 h 732"/>
              <a:gd name="T26" fmla="*/ 2147483647 w 990"/>
              <a:gd name="T27" fmla="*/ 2147483647 h 732"/>
              <a:gd name="T28" fmla="*/ 2147483647 w 990"/>
              <a:gd name="T29" fmla="*/ 2147483647 h 732"/>
              <a:gd name="T30" fmla="*/ 2147483647 w 990"/>
              <a:gd name="T31" fmla="*/ 2147483647 h 732"/>
              <a:gd name="T32" fmla="*/ 2147483647 w 990"/>
              <a:gd name="T33" fmla="*/ 2147483647 h 732"/>
              <a:gd name="T34" fmla="*/ 2147483647 w 990"/>
              <a:gd name="T35" fmla="*/ 2147483647 h 732"/>
              <a:gd name="T36" fmla="*/ 2147483647 w 990"/>
              <a:gd name="T37" fmla="*/ 2147483647 h 732"/>
              <a:gd name="T38" fmla="*/ 2147483647 w 990"/>
              <a:gd name="T39" fmla="*/ 2147483647 h 732"/>
              <a:gd name="T40" fmla="*/ 2147483647 w 990"/>
              <a:gd name="T41" fmla="*/ 2147483647 h 732"/>
              <a:gd name="T42" fmla="*/ 2147483647 w 990"/>
              <a:gd name="T43" fmla="*/ 2147483647 h 732"/>
              <a:gd name="T44" fmla="*/ 2147483647 w 990"/>
              <a:gd name="T45" fmla="*/ 2147483647 h 732"/>
              <a:gd name="T46" fmla="*/ 2147483647 w 990"/>
              <a:gd name="T47" fmla="*/ 2147483647 h 732"/>
              <a:gd name="T48" fmla="*/ 2147483647 w 990"/>
              <a:gd name="T49" fmla="*/ 2147483647 h 732"/>
              <a:gd name="T50" fmla="*/ 2147483647 w 990"/>
              <a:gd name="T51" fmla="*/ 2147483647 h 732"/>
              <a:gd name="T52" fmla="*/ 2147483647 w 990"/>
              <a:gd name="T53" fmla="*/ 2147483647 h 732"/>
              <a:gd name="T54" fmla="*/ 2147483647 w 990"/>
              <a:gd name="T55" fmla="*/ 2147483647 h 732"/>
              <a:gd name="T56" fmla="*/ 2147483647 w 990"/>
              <a:gd name="T57" fmla="*/ 2147483647 h 732"/>
              <a:gd name="T58" fmla="*/ 2147483647 w 990"/>
              <a:gd name="T59" fmla="*/ 2147483647 h 732"/>
              <a:gd name="T60" fmla="*/ 2147483647 w 990"/>
              <a:gd name="T61" fmla="*/ 2147483647 h 732"/>
              <a:gd name="T62" fmla="*/ 2147483647 w 990"/>
              <a:gd name="T63" fmla="*/ 2147483647 h 732"/>
              <a:gd name="T64" fmla="*/ 2147483647 w 990"/>
              <a:gd name="T65" fmla="*/ 2147483647 h 732"/>
              <a:gd name="T66" fmla="*/ 2147483647 w 990"/>
              <a:gd name="T67" fmla="*/ 2147483647 h 732"/>
              <a:gd name="T68" fmla="*/ 2147483647 w 990"/>
              <a:gd name="T69" fmla="*/ 2147483647 h 732"/>
              <a:gd name="T70" fmla="*/ 2147483647 w 990"/>
              <a:gd name="T71" fmla="*/ 2147483647 h 732"/>
              <a:gd name="T72" fmla="*/ 2147483647 w 990"/>
              <a:gd name="T73" fmla="*/ 2147483647 h 732"/>
              <a:gd name="T74" fmla="*/ 2147483647 w 990"/>
              <a:gd name="T75" fmla="*/ 0 h 732"/>
              <a:gd name="T76" fmla="*/ 2147483647 w 990"/>
              <a:gd name="T77" fmla="*/ 2147483647 h 732"/>
              <a:gd name="T78" fmla="*/ 2147483647 w 990"/>
              <a:gd name="T79" fmla="*/ 2147483647 h 732"/>
              <a:gd name="T80" fmla="*/ 2147483647 w 990"/>
              <a:gd name="T81" fmla="*/ 2147483647 h 732"/>
              <a:gd name="T82" fmla="*/ 2147483647 w 990"/>
              <a:gd name="T83" fmla="*/ 2147483647 h 732"/>
              <a:gd name="T84" fmla="*/ 2147483647 w 990"/>
              <a:gd name="T85" fmla="*/ 2147483647 h 732"/>
              <a:gd name="T86" fmla="*/ 2147483647 w 990"/>
              <a:gd name="T87" fmla="*/ 2147483647 h 732"/>
              <a:gd name="T88" fmla="*/ 0 w 990"/>
              <a:gd name="T89" fmla="*/ 2147483647 h 732"/>
              <a:gd name="T90" fmla="*/ 0 w 990"/>
              <a:gd name="T91" fmla="*/ 2147483647 h 732"/>
              <a:gd name="T92" fmla="*/ 0 w 990"/>
              <a:gd name="T93" fmla="*/ 2147483647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solidFill>
            <a:schemeClr val="accent1"/>
          </a:solidFill>
          <a:ln w="9525">
            <a:solidFill>
              <a:schemeClr val="tx1"/>
            </a:solidFill>
            <a:round/>
            <a:headEnd/>
            <a:tailEnd/>
          </a:ln>
        </p:spPr>
        <p:txBody>
          <a:bodyPr/>
          <a:lstStyle/>
          <a:p>
            <a:endParaRPr lang="en-US" dirty="0"/>
          </a:p>
        </p:txBody>
      </p:sp>
      <p:sp>
        <p:nvSpPr>
          <p:cNvPr id="2107" name="Freeform 59"/>
          <p:cNvSpPr>
            <a:spLocks/>
          </p:cNvSpPr>
          <p:nvPr/>
        </p:nvSpPr>
        <p:spPr bwMode="auto">
          <a:xfrm>
            <a:off x="6991350" y="5287963"/>
            <a:ext cx="61913" cy="39687"/>
          </a:xfrm>
          <a:custGeom>
            <a:avLst/>
            <a:gdLst>
              <a:gd name="T0" fmla="*/ 0 w 54"/>
              <a:gd name="T1" fmla="*/ 2147483647 h 30"/>
              <a:gd name="T2" fmla="*/ 2147483647 w 54"/>
              <a:gd name="T3" fmla="*/ 2147483647 h 30"/>
              <a:gd name="T4" fmla="*/ 2147483647 w 54"/>
              <a:gd name="T5" fmla="*/ 2147483647 h 30"/>
              <a:gd name="T6" fmla="*/ 2147483647 w 54"/>
              <a:gd name="T7" fmla="*/ 0 h 30"/>
              <a:gd name="T8" fmla="*/ 2147483647 w 54"/>
              <a:gd name="T9" fmla="*/ 2147483647 h 30"/>
              <a:gd name="T10" fmla="*/ 2147483647 w 54"/>
              <a:gd name="T11" fmla="*/ 2147483647 h 30"/>
              <a:gd name="T12" fmla="*/ 2147483647 w 54"/>
              <a:gd name="T13" fmla="*/ 2147483647 h 30"/>
              <a:gd name="T14" fmla="*/ 2147483647 w 54"/>
              <a:gd name="T15" fmla="*/ 2147483647 h 30"/>
              <a:gd name="T16" fmla="*/ 0 w 54"/>
              <a:gd name="T17" fmla="*/ 2147483647 h 30"/>
              <a:gd name="T18" fmla="*/ 0 w 54"/>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30"/>
              <a:gd name="T32" fmla="*/ 54 w 5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30">
                <a:moveTo>
                  <a:pt x="0" y="29"/>
                </a:moveTo>
                <a:lnTo>
                  <a:pt x="4" y="15"/>
                </a:lnTo>
                <a:lnTo>
                  <a:pt x="21" y="11"/>
                </a:lnTo>
                <a:lnTo>
                  <a:pt x="46" y="0"/>
                </a:lnTo>
                <a:lnTo>
                  <a:pt x="54" y="10"/>
                </a:lnTo>
                <a:lnTo>
                  <a:pt x="25" y="17"/>
                </a:lnTo>
                <a:lnTo>
                  <a:pt x="18" y="17"/>
                </a:lnTo>
                <a:lnTo>
                  <a:pt x="18" y="30"/>
                </a:lnTo>
                <a:lnTo>
                  <a:pt x="0" y="29"/>
                </a:lnTo>
                <a:close/>
              </a:path>
            </a:pathLst>
          </a:custGeom>
          <a:solidFill>
            <a:srgbClr val="DFBBDF"/>
          </a:solidFill>
          <a:ln w="9525">
            <a:solidFill>
              <a:schemeClr val="tx1"/>
            </a:solidFill>
            <a:round/>
            <a:headEnd/>
            <a:tailEnd/>
          </a:ln>
        </p:spPr>
        <p:txBody>
          <a:bodyPr/>
          <a:lstStyle/>
          <a:p>
            <a:endParaRPr lang="en-US" dirty="0"/>
          </a:p>
        </p:txBody>
      </p:sp>
      <p:sp>
        <p:nvSpPr>
          <p:cNvPr id="2108" name="Freeform 60"/>
          <p:cNvSpPr>
            <a:spLocks/>
          </p:cNvSpPr>
          <p:nvPr/>
        </p:nvSpPr>
        <p:spPr bwMode="auto">
          <a:xfrm>
            <a:off x="7065963" y="5237163"/>
            <a:ext cx="79375" cy="57150"/>
          </a:xfrm>
          <a:custGeom>
            <a:avLst/>
            <a:gdLst>
              <a:gd name="T0" fmla="*/ 2147483647 w 69"/>
              <a:gd name="T1" fmla="*/ 2147483647 h 46"/>
              <a:gd name="T2" fmla="*/ 2147483647 w 69"/>
              <a:gd name="T3" fmla="*/ 0 h 46"/>
              <a:gd name="T4" fmla="*/ 0 w 69"/>
              <a:gd name="T5" fmla="*/ 2147483647 h 46"/>
              <a:gd name="T6" fmla="*/ 2147483647 w 69"/>
              <a:gd name="T7" fmla="*/ 2147483647 h 46"/>
              <a:gd name="T8" fmla="*/ 2147483647 w 69"/>
              <a:gd name="T9" fmla="*/ 2147483647 h 46"/>
              <a:gd name="T10" fmla="*/ 0 60000 65536"/>
              <a:gd name="T11" fmla="*/ 0 60000 65536"/>
              <a:gd name="T12" fmla="*/ 0 60000 65536"/>
              <a:gd name="T13" fmla="*/ 0 60000 65536"/>
              <a:gd name="T14" fmla="*/ 0 60000 65536"/>
              <a:gd name="T15" fmla="*/ 0 w 69"/>
              <a:gd name="T16" fmla="*/ 0 h 46"/>
              <a:gd name="T17" fmla="*/ 69 w 69"/>
              <a:gd name="T18" fmla="*/ 46 h 46"/>
            </a:gdLst>
            <a:ahLst/>
            <a:cxnLst>
              <a:cxn ang="T10">
                <a:pos x="T0" y="T1"/>
              </a:cxn>
              <a:cxn ang="T11">
                <a:pos x="T2" y="T3"/>
              </a:cxn>
              <a:cxn ang="T12">
                <a:pos x="T4" y="T5"/>
              </a:cxn>
              <a:cxn ang="T13">
                <a:pos x="T6" y="T7"/>
              </a:cxn>
              <a:cxn ang="T14">
                <a:pos x="T8" y="T9"/>
              </a:cxn>
            </a:cxnLst>
            <a:rect l="T15" t="T16" r="T17" b="T18"/>
            <a:pathLst>
              <a:path w="69" h="46">
                <a:moveTo>
                  <a:pt x="6" y="46"/>
                </a:moveTo>
                <a:lnTo>
                  <a:pt x="69" y="0"/>
                </a:lnTo>
                <a:lnTo>
                  <a:pt x="0" y="40"/>
                </a:lnTo>
                <a:lnTo>
                  <a:pt x="6" y="46"/>
                </a:lnTo>
                <a:close/>
              </a:path>
            </a:pathLst>
          </a:custGeom>
          <a:solidFill>
            <a:srgbClr val="DFBBDF"/>
          </a:solidFill>
          <a:ln w="9525">
            <a:solidFill>
              <a:schemeClr val="tx1"/>
            </a:solidFill>
            <a:round/>
            <a:headEnd/>
            <a:tailEnd/>
          </a:ln>
        </p:spPr>
        <p:txBody>
          <a:bodyPr/>
          <a:lstStyle/>
          <a:p>
            <a:endParaRPr lang="en-US" dirty="0"/>
          </a:p>
        </p:txBody>
      </p:sp>
      <p:sp>
        <p:nvSpPr>
          <p:cNvPr id="2109" name="Freeform 61"/>
          <p:cNvSpPr>
            <a:spLocks/>
          </p:cNvSpPr>
          <p:nvPr/>
        </p:nvSpPr>
        <p:spPr bwMode="auto">
          <a:xfrm>
            <a:off x="7146925" y="5186363"/>
            <a:ext cx="23813" cy="47625"/>
          </a:xfrm>
          <a:custGeom>
            <a:avLst/>
            <a:gdLst>
              <a:gd name="T0" fmla="*/ 2147483647 w 19"/>
              <a:gd name="T1" fmla="*/ 2147483647 h 38"/>
              <a:gd name="T2" fmla="*/ 2147483647 w 19"/>
              <a:gd name="T3" fmla="*/ 2147483647 h 38"/>
              <a:gd name="T4" fmla="*/ 2147483647 w 19"/>
              <a:gd name="T5" fmla="*/ 0 h 38"/>
              <a:gd name="T6" fmla="*/ 2147483647 w 19"/>
              <a:gd name="T7" fmla="*/ 2147483647 h 38"/>
              <a:gd name="T8" fmla="*/ 0 w 19"/>
              <a:gd name="T9" fmla="*/ 2147483647 h 38"/>
              <a:gd name="T10" fmla="*/ 2147483647 w 19"/>
              <a:gd name="T11" fmla="*/ 2147483647 h 38"/>
              <a:gd name="T12" fmla="*/ 2147483647 w 19"/>
              <a:gd name="T13" fmla="*/ 2147483647 h 38"/>
              <a:gd name="T14" fmla="*/ 0 60000 65536"/>
              <a:gd name="T15" fmla="*/ 0 60000 65536"/>
              <a:gd name="T16" fmla="*/ 0 60000 65536"/>
              <a:gd name="T17" fmla="*/ 0 60000 65536"/>
              <a:gd name="T18" fmla="*/ 0 60000 65536"/>
              <a:gd name="T19" fmla="*/ 0 60000 65536"/>
              <a:gd name="T20" fmla="*/ 0 60000 65536"/>
              <a:gd name="T21" fmla="*/ 0 w 19"/>
              <a:gd name="T22" fmla="*/ 0 h 38"/>
              <a:gd name="T23" fmla="*/ 19 w 1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8">
                <a:moveTo>
                  <a:pt x="6" y="38"/>
                </a:moveTo>
                <a:lnTo>
                  <a:pt x="16" y="29"/>
                </a:lnTo>
                <a:lnTo>
                  <a:pt x="19" y="0"/>
                </a:lnTo>
                <a:lnTo>
                  <a:pt x="10" y="27"/>
                </a:lnTo>
                <a:lnTo>
                  <a:pt x="0" y="34"/>
                </a:lnTo>
                <a:lnTo>
                  <a:pt x="6" y="38"/>
                </a:lnTo>
                <a:close/>
              </a:path>
            </a:pathLst>
          </a:custGeom>
          <a:solidFill>
            <a:srgbClr val="DFBBDF"/>
          </a:solidFill>
          <a:ln w="9525">
            <a:solidFill>
              <a:schemeClr val="tx1"/>
            </a:solidFill>
            <a:round/>
            <a:headEnd/>
            <a:tailEnd/>
          </a:ln>
        </p:spPr>
        <p:txBody>
          <a:bodyPr/>
          <a:lstStyle/>
          <a:p>
            <a:endParaRPr lang="en-US" dirty="0"/>
          </a:p>
        </p:txBody>
      </p:sp>
      <p:sp>
        <p:nvSpPr>
          <p:cNvPr id="2110" name="Freeform 62"/>
          <p:cNvSpPr>
            <a:spLocks/>
          </p:cNvSpPr>
          <p:nvPr/>
        </p:nvSpPr>
        <p:spPr bwMode="auto">
          <a:xfrm>
            <a:off x="6232525" y="2368550"/>
            <a:ext cx="530225" cy="636588"/>
          </a:xfrm>
          <a:custGeom>
            <a:avLst/>
            <a:gdLst>
              <a:gd name="T0" fmla="*/ 0 w 459"/>
              <a:gd name="T1" fmla="*/ 2147483647 h 504"/>
              <a:gd name="T2" fmla="*/ 2147483647 w 459"/>
              <a:gd name="T3" fmla="*/ 2147483647 h 504"/>
              <a:gd name="T4" fmla="*/ 2147483647 w 459"/>
              <a:gd name="T5" fmla="*/ 2147483647 h 504"/>
              <a:gd name="T6" fmla="*/ 2147483647 w 459"/>
              <a:gd name="T7" fmla="*/ 2147483647 h 504"/>
              <a:gd name="T8" fmla="*/ 2147483647 w 459"/>
              <a:gd name="T9" fmla="*/ 2147483647 h 504"/>
              <a:gd name="T10" fmla="*/ 2147483647 w 459"/>
              <a:gd name="T11" fmla="*/ 2147483647 h 504"/>
              <a:gd name="T12" fmla="*/ 2147483647 w 459"/>
              <a:gd name="T13" fmla="*/ 2147483647 h 504"/>
              <a:gd name="T14" fmla="*/ 2147483647 w 459"/>
              <a:gd name="T15" fmla="*/ 2147483647 h 504"/>
              <a:gd name="T16" fmla="*/ 2147483647 w 459"/>
              <a:gd name="T17" fmla="*/ 2147483647 h 504"/>
              <a:gd name="T18" fmla="*/ 2147483647 w 459"/>
              <a:gd name="T19" fmla="*/ 2147483647 h 504"/>
              <a:gd name="T20" fmla="*/ 2147483647 w 459"/>
              <a:gd name="T21" fmla="*/ 2147483647 h 504"/>
              <a:gd name="T22" fmla="*/ 2147483647 w 459"/>
              <a:gd name="T23" fmla="*/ 2147483647 h 504"/>
              <a:gd name="T24" fmla="*/ 2147483647 w 459"/>
              <a:gd name="T25" fmla="*/ 2147483647 h 504"/>
              <a:gd name="T26" fmla="*/ 2147483647 w 459"/>
              <a:gd name="T27" fmla="*/ 2147483647 h 504"/>
              <a:gd name="T28" fmla="*/ 2147483647 w 459"/>
              <a:gd name="T29" fmla="*/ 2147483647 h 504"/>
              <a:gd name="T30" fmla="*/ 2147483647 w 459"/>
              <a:gd name="T31" fmla="*/ 0 h 504"/>
              <a:gd name="T32" fmla="*/ 2147483647 w 459"/>
              <a:gd name="T33" fmla="*/ 2147483647 h 504"/>
              <a:gd name="T34" fmla="*/ 2147483647 w 459"/>
              <a:gd name="T35" fmla="*/ 2147483647 h 504"/>
              <a:gd name="T36" fmla="*/ 2147483647 w 459"/>
              <a:gd name="T37" fmla="*/ 2147483647 h 504"/>
              <a:gd name="T38" fmla="*/ 2147483647 w 459"/>
              <a:gd name="T39" fmla="*/ 2147483647 h 504"/>
              <a:gd name="T40" fmla="*/ 2147483647 w 459"/>
              <a:gd name="T41" fmla="*/ 2147483647 h 504"/>
              <a:gd name="T42" fmla="*/ 0 w 459"/>
              <a:gd name="T43" fmla="*/ 2147483647 h 504"/>
              <a:gd name="T44" fmla="*/ 0 w 459"/>
              <a:gd name="T45" fmla="*/ 2147483647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solidFill>
            <a:srgbClr val="008000"/>
          </a:solidFill>
          <a:ln w="9525">
            <a:solidFill>
              <a:schemeClr val="tx1"/>
            </a:solidFill>
            <a:round/>
            <a:headEnd/>
            <a:tailEnd/>
          </a:ln>
        </p:spPr>
        <p:txBody>
          <a:bodyPr/>
          <a:lstStyle/>
          <a:p>
            <a:endParaRPr lang="en-US" dirty="0"/>
          </a:p>
        </p:txBody>
      </p:sp>
      <p:sp>
        <p:nvSpPr>
          <p:cNvPr id="2111" name="Freeform 63"/>
          <p:cNvSpPr>
            <a:spLocks/>
          </p:cNvSpPr>
          <p:nvPr/>
        </p:nvSpPr>
        <p:spPr bwMode="auto">
          <a:xfrm>
            <a:off x="6569075" y="2592388"/>
            <a:ext cx="566738" cy="601662"/>
          </a:xfrm>
          <a:custGeom>
            <a:avLst/>
            <a:gdLst>
              <a:gd name="T0" fmla="*/ 0 w 489"/>
              <a:gd name="T1" fmla="*/ 2147483647 h 473"/>
              <a:gd name="T2" fmla="*/ 2147483647 w 489"/>
              <a:gd name="T3" fmla="*/ 2147483647 h 473"/>
              <a:gd name="T4" fmla="*/ 2147483647 w 489"/>
              <a:gd name="T5" fmla="*/ 2147483647 h 473"/>
              <a:gd name="T6" fmla="*/ 2147483647 w 489"/>
              <a:gd name="T7" fmla="*/ 2147483647 h 473"/>
              <a:gd name="T8" fmla="*/ 2147483647 w 489"/>
              <a:gd name="T9" fmla="*/ 2147483647 h 473"/>
              <a:gd name="T10" fmla="*/ 2147483647 w 489"/>
              <a:gd name="T11" fmla="*/ 2147483647 h 473"/>
              <a:gd name="T12" fmla="*/ 2147483647 w 489"/>
              <a:gd name="T13" fmla="*/ 2147483647 h 473"/>
              <a:gd name="T14" fmla="*/ 2147483647 w 489"/>
              <a:gd name="T15" fmla="*/ 2147483647 h 473"/>
              <a:gd name="T16" fmla="*/ 2147483647 w 489"/>
              <a:gd name="T17" fmla="*/ 2147483647 h 473"/>
              <a:gd name="T18" fmla="*/ 2147483647 w 489"/>
              <a:gd name="T19" fmla="*/ 2147483647 h 473"/>
              <a:gd name="T20" fmla="*/ 2147483647 w 489"/>
              <a:gd name="T21" fmla="*/ 2147483647 h 473"/>
              <a:gd name="T22" fmla="*/ 2147483647 w 489"/>
              <a:gd name="T23" fmla="*/ 2147483647 h 473"/>
              <a:gd name="T24" fmla="*/ 2147483647 w 489"/>
              <a:gd name="T25" fmla="*/ 2147483647 h 473"/>
              <a:gd name="T26" fmla="*/ 2147483647 w 489"/>
              <a:gd name="T27" fmla="*/ 2147483647 h 473"/>
              <a:gd name="T28" fmla="*/ 2147483647 w 489"/>
              <a:gd name="T29" fmla="*/ 2147483647 h 473"/>
              <a:gd name="T30" fmla="*/ 2147483647 w 489"/>
              <a:gd name="T31" fmla="*/ 2147483647 h 473"/>
              <a:gd name="T32" fmla="*/ 2147483647 w 489"/>
              <a:gd name="T33" fmla="*/ 2147483647 h 473"/>
              <a:gd name="T34" fmla="*/ 2147483647 w 489"/>
              <a:gd name="T35" fmla="*/ 2147483647 h 473"/>
              <a:gd name="T36" fmla="*/ 2147483647 w 489"/>
              <a:gd name="T37" fmla="*/ 2147483647 h 473"/>
              <a:gd name="T38" fmla="*/ 2147483647 w 489"/>
              <a:gd name="T39" fmla="*/ 0 h 473"/>
              <a:gd name="T40" fmla="*/ 2147483647 w 489"/>
              <a:gd name="T41" fmla="*/ 2147483647 h 473"/>
              <a:gd name="T42" fmla="*/ 2147483647 w 489"/>
              <a:gd name="T43" fmla="*/ 2147483647 h 473"/>
              <a:gd name="T44" fmla="*/ 2147483647 w 489"/>
              <a:gd name="T45" fmla="*/ 2147483647 h 473"/>
              <a:gd name="T46" fmla="*/ 2147483647 w 489"/>
              <a:gd name="T47" fmla="*/ 2147483647 h 473"/>
              <a:gd name="T48" fmla="*/ 2147483647 w 489"/>
              <a:gd name="T49" fmla="*/ 2147483647 h 473"/>
              <a:gd name="T50" fmla="*/ 2147483647 w 489"/>
              <a:gd name="T51" fmla="*/ 2147483647 h 473"/>
              <a:gd name="T52" fmla="*/ 2147483647 w 489"/>
              <a:gd name="T53" fmla="*/ 2147483647 h 473"/>
              <a:gd name="T54" fmla="*/ 0 w 489"/>
              <a:gd name="T55" fmla="*/ 2147483647 h 473"/>
              <a:gd name="T56" fmla="*/ 0 w 489"/>
              <a:gd name="T57" fmla="*/ 2147483647 h 473"/>
              <a:gd name="T58" fmla="*/ 0 w 489"/>
              <a:gd name="T59" fmla="*/ 2147483647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solidFill>
            <a:schemeClr val="accent1"/>
          </a:solidFill>
          <a:ln w="9525">
            <a:solidFill>
              <a:schemeClr val="tx1"/>
            </a:solidFill>
            <a:round/>
            <a:headEnd/>
            <a:tailEnd/>
          </a:ln>
        </p:spPr>
        <p:txBody>
          <a:bodyPr/>
          <a:lstStyle/>
          <a:p>
            <a:endParaRPr lang="en-US" dirty="0"/>
          </a:p>
        </p:txBody>
      </p:sp>
      <p:sp>
        <p:nvSpPr>
          <p:cNvPr id="2112" name="Freeform 64"/>
          <p:cNvSpPr>
            <a:spLocks/>
          </p:cNvSpPr>
          <p:nvPr/>
        </p:nvSpPr>
        <p:spPr bwMode="auto">
          <a:xfrm>
            <a:off x="6910388" y="2635250"/>
            <a:ext cx="577850" cy="304800"/>
          </a:xfrm>
          <a:custGeom>
            <a:avLst/>
            <a:gdLst>
              <a:gd name="T0" fmla="*/ 0 w 496"/>
              <a:gd name="T1" fmla="*/ 2147483647 h 240"/>
              <a:gd name="T2" fmla="*/ 2147483647 w 496"/>
              <a:gd name="T3" fmla="*/ 2147483647 h 240"/>
              <a:gd name="T4" fmla="*/ 2147483647 w 496"/>
              <a:gd name="T5" fmla="*/ 2147483647 h 240"/>
              <a:gd name="T6" fmla="*/ 2147483647 w 496"/>
              <a:gd name="T7" fmla="*/ 2147483647 h 240"/>
              <a:gd name="T8" fmla="*/ 2147483647 w 496"/>
              <a:gd name="T9" fmla="*/ 2147483647 h 240"/>
              <a:gd name="T10" fmla="*/ 2147483647 w 496"/>
              <a:gd name="T11" fmla="*/ 2147483647 h 240"/>
              <a:gd name="T12" fmla="*/ 2147483647 w 496"/>
              <a:gd name="T13" fmla="*/ 2147483647 h 240"/>
              <a:gd name="T14" fmla="*/ 2147483647 w 496"/>
              <a:gd name="T15" fmla="*/ 2147483647 h 240"/>
              <a:gd name="T16" fmla="*/ 2147483647 w 496"/>
              <a:gd name="T17" fmla="*/ 2147483647 h 240"/>
              <a:gd name="T18" fmla="*/ 2147483647 w 496"/>
              <a:gd name="T19" fmla="*/ 2147483647 h 240"/>
              <a:gd name="T20" fmla="*/ 2147483647 w 496"/>
              <a:gd name="T21" fmla="*/ 2147483647 h 240"/>
              <a:gd name="T22" fmla="*/ 2147483647 w 496"/>
              <a:gd name="T23" fmla="*/ 2147483647 h 240"/>
              <a:gd name="T24" fmla="*/ 2147483647 w 496"/>
              <a:gd name="T25" fmla="*/ 2147483647 h 240"/>
              <a:gd name="T26" fmla="*/ 2147483647 w 496"/>
              <a:gd name="T27" fmla="*/ 2147483647 h 240"/>
              <a:gd name="T28" fmla="*/ 2147483647 w 496"/>
              <a:gd name="T29" fmla="*/ 2147483647 h 240"/>
              <a:gd name="T30" fmla="*/ 2147483647 w 496"/>
              <a:gd name="T31" fmla="*/ 2147483647 h 240"/>
              <a:gd name="T32" fmla="*/ 2147483647 w 496"/>
              <a:gd name="T33" fmla="*/ 2147483647 h 240"/>
              <a:gd name="T34" fmla="*/ 2147483647 w 496"/>
              <a:gd name="T35" fmla="*/ 2147483647 h 240"/>
              <a:gd name="T36" fmla="*/ 2147483647 w 496"/>
              <a:gd name="T37" fmla="*/ 2147483647 h 240"/>
              <a:gd name="T38" fmla="*/ 2147483647 w 496"/>
              <a:gd name="T39" fmla="*/ 2147483647 h 240"/>
              <a:gd name="T40" fmla="*/ 2147483647 w 496"/>
              <a:gd name="T41" fmla="*/ 2147483647 h 240"/>
              <a:gd name="T42" fmla="*/ 2147483647 w 496"/>
              <a:gd name="T43" fmla="*/ 2147483647 h 240"/>
              <a:gd name="T44" fmla="*/ 2147483647 w 496"/>
              <a:gd name="T45" fmla="*/ 2147483647 h 240"/>
              <a:gd name="T46" fmla="*/ 2147483647 w 496"/>
              <a:gd name="T47" fmla="*/ 2147483647 h 240"/>
              <a:gd name="T48" fmla="*/ 2147483647 w 496"/>
              <a:gd name="T49" fmla="*/ 2147483647 h 240"/>
              <a:gd name="T50" fmla="*/ 2147483647 w 496"/>
              <a:gd name="T51" fmla="*/ 2147483647 h 240"/>
              <a:gd name="T52" fmla="*/ 2147483647 w 496"/>
              <a:gd name="T53" fmla="*/ 2147483647 h 240"/>
              <a:gd name="T54" fmla="*/ 2147483647 w 496"/>
              <a:gd name="T55" fmla="*/ 2147483647 h 240"/>
              <a:gd name="T56" fmla="*/ 2147483647 w 496"/>
              <a:gd name="T57" fmla="*/ 2147483647 h 240"/>
              <a:gd name="T58" fmla="*/ 2147483647 w 496"/>
              <a:gd name="T59" fmla="*/ 2147483647 h 240"/>
              <a:gd name="T60" fmla="*/ 2147483647 w 496"/>
              <a:gd name="T61" fmla="*/ 2147483647 h 240"/>
              <a:gd name="T62" fmla="*/ 2147483647 w 496"/>
              <a:gd name="T63" fmla="*/ 2147483647 h 240"/>
              <a:gd name="T64" fmla="*/ 2147483647 w 496"/>
              <a:gd name="T65" fmla="*/ 2147483647 h 240"/>
              <a:gd name="T66" fmla="*/ 2147483647 w 496"/>
              <a:gd name="T67" fmla="*/ 2147483647 h 240"/>
              <a:gd name="T68" fmla="*/ 2147483647 w 496"/>
              <a:gd name="T69" fmla="*/ 2147483647 h 240"/>
              <a:gd name="T70" fmla="*/ 2147483647 w 496"/>
              <a:gd name="T71" fmla="*/ 2147483647 h 240"/>
              <a:gd name="T72" fmla="*/ 2147483647 w 496"/>
              <a:gd name="T73" fmla="*/ 0 h 240"/>
              <a:gd name="T74" fmla="*/ 0 w 496"/>
              <a:gd name="T75" fmla="*/ 2147483647 h 240"/>
              <a:gd name="T76" fmla="*/ 0 w 496"/>
              <a:gd name="T77" fmla="*/ 2147483647 h 240"/>
              <a:gd name="T78" fmla="*/ 0 w 496"/>
              <a:gd name="T79" fmla="*/ 2147483647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solidFill>
            <a:schemeClr val="accent1"/>
          </a:solidFill>
          <a:ln w="9525">
            <a:solidFill>
              <a:schemeClr val="tx1"/>
            </a:solidFill>
            <a:round/>
            <a:headEnd/>
            <a:tailEnd/>
          </a:ln>
        </p:spPr>
        <p:txBody>
          <a:bodyPr/>
          <a:lstStyle/>
          <a:p>
            <a:endParaRPr lang="en-US" dirty="0"/>
          </a:p>
        </p:txBody>
      </p:sp>
      <p:sp>
        <p:nvSpPr>
          <p:cNvPr id="2113" name="Freeform 65"/>
          <p:cNvSpPr>
            <a:spLocks/>
          </p:cNvSpPr>
          <p:nvPr/>
        </p:nvSpPr>
        <p:spPr bwMode="auto">
          <a:xfrm>
            <a:off x="6472238" y="2746375"/>
            <a:ext cx="977900" cy="590550"/>
          </a:xfrm>
          <a:custGeom>
            <a:avLst/>
            <a:gdLst>
              <a:gd name="T0" fmla="*/ 2147483647 w 844"/>
              <a:gd name="T1" fmla="*/ 2147483647 h 463"/>
              <a:gd name="T2" fmla="*/ 2147483647 w 844"/>
              <a:gd name="T3" fmla="*/ 2147483647 h 463"/>
              <a:gd name="T4" fmla="*/ 2147483647 w 844"/>
              <a:gd name="T5" fmla="*/ 2147483647 h 463"/>
              <a:gd name="T6" fmla="*/ 2147483647 w 844"/>
              <a:gd name="T7" fmla="*/ 2147483647 h 463"/>
              <a:gd name="T8" fmla="*/ 2147483647 w 844"/>
              <a:gd name="T9" fmla="*/ 2147483647 h 463"/>
              <a:gd name="T10" fmla="*/ 2147483647 w 844"/>
              <a:gd name="T11" fmla="*/ 2147483647 h 463"/>
              <a:gd name="T12" fmla="*/ 2147483647 w 844"/>
              <a:gd name="T13" fmla="*/ 2147483647 h 463"/>
              <a:gd name="T14" fmla="*/ 2147483647 w 844"/>
              <a:gd name="T15" fmla="*/ 2147483647 h 463"/>
              <a:gd name="T16" fmla="*/ 2147483647 w 844"/>
              <a:gd name="T17" fmla="*/ 2147483647 h 463"/>
              <a:gd name="T18" fmla="*/ 2147483647 w 844"/>
              <a:gd name="T19" fmla="*/ 2147483647 h 463"/>
              <a:gd name="T20" fmla="*/ 2147483647 w 844"/>
              <a:gd name="T21" fmla="*/ 0 h 463"/>
              <a:gd name="T22" fmla="*/ 2147483647 w 844"/>
              <a:gd name="T23" fmla="*/ 2147483647 h 463"/>
              <a:gd name="T24" fmla="*/ 2147483647 w 844"/>
              <a:gd name="T25" fmla="*/ 2147483647 h 463"/>
              <a:gd name="T26" fmla="*/ 2147483647 w 844"/>
              <a:gd name="T27" fmla="*/ 2147483647 h 463"/>
              <a:gd name="T28" fmla="*/ 2147483647 w 844"/>
              <a:gd name="T29" fmla="*/ 2147483647 h 463"/>
              <a:gd name="T30" fmla="*/ 2147483647 w 844"/>
              <a:gd name="T31" fmla="*/ 2147483647 h 463"/>
              <a:gd name="T32" fmla="*/ 2147483647 w 844"/>
              <a:gd name="T33" fmla="*/ 2147483647 h 463"/>
              <a:gd name="T34" fmla="*/ 2147483647 w 844"/>
              <a:gd name="T35" fmla="*/ 2147483647 h 463"/>
              <a:gd name="T36" fmla="*/ 2147483647 w 844"/>
              <a:gd name="T37" fmla="*/ 2147483647 h 463"/>
              <a:gd name="T38" fmla="*/ 2147483647 w 844"/>
              <a:gd name="T39" fmla="*/ 2147483647 h 463"/>
              <a:gd name="T40" fmla="*/ 2147483647 w 844"/>
              <a:gd name="T41" fmla="*/ 2147483647 h 463"/>
              <a:gd name="T42" fmla="*/ 2147483647 w 844"/>
              <a:gd name="T43" fmla="*/ 2147483647 h 463"/>
              <a:gd name="T44" fmla="*/ 2147483647 w 844"/>
              <a:gd name="T45" fmla="*/ 2147483647 h 463"/>
              <a:gd name="T46" fmla="*/ 2147483647 w 844"/>
              <a:gd name="T47" fmla="*/ 2147483647 h 463"/>
              <a:gd name="T48" fmla="*/ 2147483647 w 844"/>
              <a:gd name="T49" fmla="*/ 2147483647 h 463"/>
              <a:gd name="T50" fmla="*/ 2147483647 w 844"/>
              <a:gd name="T51" fmla="*/ 2147483647 h 463"/>
              <a:gd name="T52" fmla="*/ 2147483647 w 844"/>
              <a:gd name="T53" fmla="*/ 2147483647 h 463"/>
              <a:gd name="T54" fmla="*/ 2147483647 w 844"/>
              <a:gd name="T55" fmla="*/ 2147483647 h 463"/>
              <a:gd name="T56" fmla="*/ 2147483647 w 844"/>
              <a:gd name="T57" fmla="*/ 2147483647 h 463"/>
              <a:gd name="T58" fmla="*/ 0 w 844"/>
              <a:gd name="T59" fmla="*/ 2147483647 h 463"/>
              <a:gd name="T60" fmla="*/ 2147483647 w 844"/>
              <a:gd name="T61" fmla="*/ 2147483647 h 463"/>
              <a:gd name="T62" fmla="*/ 2147483647 w 844"/>
              <a:gd name="T63" fmla="*/ 214748364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solidFill>
            <a:schemeClr val="accent1"/>
          </a:solidFill>
          <a:ln w="9525">
            <a:solidFill>
              <a:schemeClr val="tx1"/>
            </a:solidFill>
            <a:round/>
            <a:headEnd/>
            <a:tailEnd/>
          </a:ln>
        </p:spPr>
        <p:txBody>
          <a:bodyPr/>
          <a:lstStyle/>
          <a:p>
            <a:endParaRPr lang="en-US" dirty="0"/>
          </a:p>
        </p:txBody>
      </p:sp>
      <p:sp>
        <p:nvSpPr>
          <p:cNvPr id="2114" name="Freeform 66"/>
          <p:cNvSpPr>
            <a:spLocks/>
          </p:cNvSpPr>
          <p:nvPr/>
        </p:nvSpPr>
        <p:spPr bwMode="auto">
          <a:xfrm>
            <a:off x="6418263" y="3176588"/>
            <a:ext cx="1079500" cy="515937"/>
          </a:xfrm>
          <a:custGeom>
            <a:avLst/>
            <a:gdLst>
              <a:gd name="T0" fmla="*/ 0 w 932"/>
              <a:gd name="T1" fmla="*/ 2147483647 h 407"/>
              <a:gd name="T2" fmla="*/ 2147483647 w 932"/>
              <a:gd name="T3" fmla="*/ 2147483647 h 407"/>
              <a:gd name="T4" fmla="*/ 2147483647 w 932"/>
              <a:gd name="T5" fmla="*/ 2147483647 h 407"/>
              <a:gd name="T6" fmla="*/ 2147483647 w 932"/>
              <a:gd name="T7" fmla="*/ 2147483647 h 407"/>
              <a:gd name="T8" fmla="*/ 2147483647 w 932"/>
              <a:gd name="T9" fmla="*/ 2147483647 h 407"/>
              <a:gd name="T10" fmla="*/ 2147483647 w 932"/>
              <a:gd name="T11" fmla="*/ 2147483647 h 407"/>
              <a:gd name="T12" fmla="*/ 2147483647 w 932"/>
              <a:gd name="T13" fmla="*/ 2147483647 h 407"/>
              <a:gd name="T14" fmla="*/ 2147483647 w 932"/>
              <a:gd name="T15" fmla="*/ 2147483647 h 407"/>
              <a:gd name="T16" fmla="*/ 2147483647 w 932"/>
              <a:gd name="T17" fmla="*/ 2147483647 h 407"/>
              <a:gd name="T18" fmla="*/ 2147483647 w 932"/>
              <a:gd name="T19" fmla="*/ 2147483647 h 407"/>
              <a:gd name="T20" fmla="*/ 2147483647 w 932"/>
              <a:gd name="T21" fmla="*/ 2147483647 h 407"/>
              <a:gd name="T22" fmla="*/ 2147483647 w 932"/>
              <a:gd name="T23" fmla="*/ 2147483647 h 407"/>
              <a:gd name="T24" fmla="*/ 2147483647 w 932"/>
              <a:gd name="T25" fmla="*/ 2147483647 h 407"/>
              <a:gd name="T26" fmla="*/ 2147483647 w 932"/>
              <a:gd name="T27" fmla="*/ 2147483647 h 407"/>
              <a:gd name="T28" fmla="*/ 2147483647 w 932"/>
              <a:gd name="T29" fmla="*/ 2147483647 h 407"/>
              <a:gd name="T30" fmla="*/ 2147483647 w 932"/>
              <a:gd name="T31" fmla="*/ 2147483647 h 407"/>
              <a:gd name="T32" fmla="*/ 2147483647 w 932"/>
              <a:gd name="T33" fmla="*/ 2147483647 h 407"/>
              <a:gd name="T34" fmla="*/ 2147483647 w 932"/>
              <a:gd name="T35" fmla="*/ 2147483647 h 407"/>
              <a:gd name="T36" fmla="*/ 2147483647 w 932"/>
              <a:gd name="T37" fmla="*/ 2147483647 h 407"/>
              <a:gd name="T38" fmla="*/ 2147483647 w 932"/>
              <a:gd name="T39" fmla="*/ 2147483647 h 407"/>
              <a:gd name="T40" fmla="*/ 2147483647 w 932"/>
              <a:gd name="T41" fmla="*/ 2147483647 h 407"/>
              <a:gd name="T42" fmla="*/ 2147483647 w 932"/>
              <a:gd name="T43" fmla="*/ 2147483647 h 407"/>
              <a:gd name="T44" fmla="*/ 2147483647 w 932"/>
              <a:gd name="T45" fmla="*/ 2147483647 h 407"/>
              <a:gd name="T46" fmla="*/ 2147483647 w 932"/>
              <a:gd name="T47" fmla="*/ 2147483647 h 407"/>
              <a:gd name="T48" fmla="*/ 2147483647 w 932"/>
              <a:gd name="T49" fmla="*/ 2147483647 h 407"/>
              <a:gd name="T50" fmla="*/ 2147483647 w 932"/>
              <a:gd name="T51" fmla="*/ 2147483647 h 407"/>
              <a:gd name="T52" fmla="*/ 2147483647 w 932"/>
              <a:gd name="T53" fmla="*/ 2147483647 h 407"/>
              <a:gd name="T54" fmla="*/ 2147483647 w 932"/>
              <a:gd name="T55" fmla="*/ 0 h 407"/>
              <a:gd name="T56" fmla="*/ 2147483647 w 932"/>
              <a:gd name="T57" fmla="*/ 2147483647 h 407"/>
              <a:gd name="T58" fmla="*/ 2147483647 w 932"/>
              <a:gd name="T59" fmla="*/ 2147483647 h 407"/>
              <a:gd name="T60" fmla="*/ 2147483647 w 932"/>
              <a:gd name="T61" fmla="*/ 2147483647 h 407"/>
              <a:gd name="T62" fmla="*/ 2147483647 w 932"/>
              <a:gd name="T63" fmla="*/ 2147483647 h 407"/>
              <a:gd name="T64" fmla="*/ 2147483647 w 932"/>
              <a:gd name="T65" fmla="*/ 2147483647 h 407"/>
              <a:gd name="T66" fmla="*/ 2147483647 w 932"/>
              <a:gd name="T67" fmla="*/ 2147483647 h 407"/>
              <a:gd name="T68" fmla="*/ 2147483647 w 932"/>
              <a:gd name="T69" fmla="*/ 2147483647 h 407"/>
              <a:gd name="T70" fmla="*/ 0 w 932"/>
              <a:gd name="T71" fmla="*/ 2147483647 h 407"/>
              <a:gd name="T72" fmla="*/ 0 w 932"/>
              <a:gd name="T73" fmla="*/ 2147483647 h 407"/>
              <a:gd name="T74" fmla="*/ 0 w 932"/>
              <a:gd name="T75" fmla="*/ 2147483647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solidFill>
            <a:schemeClr val="accent1"/>
          </a:solidFill>
          <a:ln w="9525">
            <a:solidFill>
              <a:schemeClr val="tx1"/>
            </a:solidFill>
            <a:round/>
            <a:headEnd/>
            <a:tailEnd/>
          </a:ln>
        </p:spPr>
        <p:txBody>
          <a:bodyPr/>
          <a:lstStyle/>
          <a:p>
            <a:endParaRPr lang="en-US" dirty="0"/>
          </a:p>
        </p:txBody>
      </p:sp>
      <p:sp>
        <p:nvSpPr>
          <p:cNvPr id="2115" name="Freeform 67"/>
          <p:cNvSpPr>
            <a:spLocks/>
          </p:cNvSpPr>
          <p:nvPr/>
        </p:nvSpPr>
        <p:spPr bwMode="auto">
          <a:xfrm>
            <a:off x="6546850" y="3532188"/>
            <a:ext cx="642938" cy="523875"/>
          </a:xfrm>
          <a:custGeom>
            <a:avLst/>
            <a:gdLst>
              <a:gd name="T0" fmla="*/ 2147483647 w 556"/>
              <a:gd name="T1" fmla="*/ 2147483647 h 413"/>
              <a:gd name="T2" fmla="*/ 2147483647 w 556"/>
              <a:gd name="T3" fmla="*/ 2147483647 h 413"/>
              <a:gd name="T4" fmla="*/ 2147483647 w 556"/>
              <a:gd name="T5" fmla="*/ 0 h 413"/>
              <a:gd name="T6" fmla="*/ 2147483647 w 556"/>
              <a:gd name="T7" fmla="*/ 2147483647 h 413"/>
              <a:gd name="T8" fmla="*/ 2147483647 w 556"/>
              <a:gd name="T9" fmla="*/ 2147483647 h 413"/>
              <a:gd name="T10" fmla="*/ 2147483647 w 556"/>
              <a:gd name="T11" fmla="*/ 2147483647 h 413"/>
              <a:gd name="T12" fmla="*/ 2147483647 w 556"/>
              <a:gd name="T13" fmla="*/ 2147483647 h 413"/>
              <a:gd name="T14" fmla="*/ 2147483647 w 556"/>
              <a:gd name="T15" fmla="*/ 2147483647 h 413"/>
              <a:gd name="T16" fmla="*/ 2147483647 w 556"/>
              <a:gd name="T17" fmla="*/ 2147483647 h 413"/>
              <a:gd name="T18" fmla="*/ 2147483647 w 556"/>
              <a:gd name="T19" fmla="*/ 2147483647 h 413"/>
              <a:gd name="T20" fmla="*/ 2147483647 w 556"/>
              <a:gd name="T21" fmla="*/ 2147483647 h 413"/>
              <a:gd name="T22" fmla="*/ 2147483647 w 556"/>
              <a:gd name="T23" fmla="*/ 2147483647 h 413"/>
              <a:gd name="T24" fmla="*/ 2147483647 w 556"/>
              <a:gd name="T25" fmla="*/ 2147483647 h 413"/>
              <a:gd name="T26" fmla="*/ 2147483647 w 556"/>
              <a:gd name="T27" fmla="*/ 2147483647 h 413"/>
              <a:gd name="T28" fmla="*/ 2147483647 w 556"/>
              <a:gd name="T29" fmla="*/ 2147483647 h 413"/>
              <a:gd name="T30" fmla="*/ 2147483647 w 556"/>
              <a:gd name="T31" fmla="*/ 2147483647 h 413"/>
              <a:gd name="T32" fmla="*/ 2147483647 w 556"/>
              <a:gd name="T33" fmla="*/ 2147483647 h 413"/>
              <a:gd name="T34" fmla="*/ 0 w 556"/>
              <a:gd name="T35" fmla="*/ 2147483647 h 413"/>
              <a:gd name="T36" fmla="*/ 2147483647 w 556"/>
              <a:gd name="T37" fmla="*/ 2147483647 h 413"/>
              <a:gd name="T38" fmla="*/ 2147483647 w 556"/>
              <a:gd name="T39" fmla="*/ 2147483647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solidFill>
            <a:srgbClr val="008000"/>
          </a:solidFill>
          <a:ln w="9525">
            <a:solidFill>
              <a:schemeClr val="tx1"/>
            </a:solidFill>
            <a:round/>
            <a:headEnd/>
            <a:tailEnd/>
          </a:ln>
        </p:spPr>
        <p:txBody>
          <a:bodyPr/>
          <a:lstStyle/>
          <a:p>
            <a:endParaRPr lang="en-US" dirty="0"/>
          </a:p>
        </p:txBody>
      </p:sp>
      <p:sp>
        <p:nvSpPr>
          <p:cNvPr id="2116" name="Freeform 68"/>
          <p:cNvSpPr>
            <a:spLocks/>
          </p:cNvSpPr>
          <p:nvPr/>
        </p:nvSpPr>
        <p:spPr bwMode="auto">
          <a:xfrm>
            <a:off x="7353300" y="2614613"/>
            <a:ext cx="134938" cy="233362"/>
          </a:xfrm>
          <a:custGeom>
            <a:avLst/>
            <a:gdLst>
              <a:gd name="T0" fmla="*/ 0 w 116"/>
              <a:gd name="T1" fmla="*/ 2147483647 h 184"/>
              <a:gd name="T2" fmla="*/ 2147483647 w 116"/>
              <a:gd name="T3" fmla="*/ 0 h 184"/>
              <a:gd name="T4" fmla="*/ 2147483647 w 116"/>
              <a:gd name="T5" fmla="*/ 0 h 184"/>
              <a:gd name="T6" fmla="*/ 2147483647 w 116"/>
              <a:gd name="T7" fmla="*/ 2147483647 h 184"/>
              <a:gd name="T8" fmla="*/ 2147483647 w 116"/>
              <a:gd name="T9" fmla="*/ 2147483647 h 184"/>
              <a:gd name="T10" fmla="*/ 2147483647 w 116"/>
              <a:gd name="T11" fmla="*/ 2147483647 h 184"/>
              <a:gd name="T12" fmla="*/ 2147483647 w 116"/>
              <a:gd name="T13" fmla="*/ 2147483647 h 184"/>
              <a:gd name="T14" fmla="*/ 2147483647 w 116"/>
              <a:gd name="T15" fmla="*/ 2147483647 h 184"/>
              <a:gd name="T16" fmla="*/ 2147483647 w 116"/>
              <a:gd name="T17" fmla="*/ 2147483647 h 184"/>
              <a:gd name="T18" fmla="*/ 2147483647 w 116"/>
              <a:gd name="T19" fmla="*/ 2147483647 h 184"/>
              <a:gd name="T20" fmla="*/ 2147483647 w 116"/>
              <a:gd name="T21" fmla="*/ 2147483647 h 184"/>
              <a:gd name="T22" fmla="*/ 2147483647 w 116"/>
              <a:gd name="T23" fmla="*/ 2147483647 h 184"/>
              <a:gd name="T24" fmla="*/ 2147483647 w 116"/>
              <a:gd name="T25" fmla="*/ 2147483647 h 184"/>
              <a:gd name="T26" fmla="*/ 2147483647 w 116"/>
              <a:gd name="T27" fmla="*/ 2147483647 h 184"/>
              <a:gd name="T28" fmla="*/ 2147483647 w 116"/>
              <a:gd name="T29" fmla="*/ 2147483647 h 184"/>
              <a:gd name="T30" fmla="*/ 0 w 116"/>
              <a:gd name="T31" fmla="*/ 2147483647 h 184"/>
              <a:gd name="T32" fmla="*/ 0 w 116"/>
              <a:gd name="T33" fmla="*/ 2147483647 h 1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184"/>
              <a:gd name="T53" fmla="*/ 116 w 116"/>
              <a:gd name="T54" fmla="*/ 184 h 1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184">
                <a:moveTo>
                  <a:pt x="0" y="17"/>
                </a:moveTo>
                <a:lnTo>
                  <a:pt x="17" y="0"/>
                </a:lnTo>
                <a:lnTo>
                  <a:pt x="38" y="0"/>
                </a:lnTo>
                <a:lnTo>
                  <a:pt x="31" y="19"/>
                </a:lnTo>
                <a:lnTo>
                  <a:pt x="25" y="25"/>
                </a:lnTo>
                <a:lnTo>
                  <a:pt x="31" y="46"/>
                </a:lnTo>
                <a:lnTo>
                  <a:pt x="57" y="74"/>
                </a:lnTo>
                <a:lnTo>
                  <a:pt x="63" y="97"/>
                </a:lnTo>
                <a:lnTo>
                  <a:pt x="86" y="122"/>
                </a:lnTo>
                <a:lnTo>
                  <a:pt x="103" y="127"/>
                </a:lnTo>
                <a:lnTo>
                  <a:pt x="110" y="144"/>
                </a:lnTo>
                <a:lnTo>
                  <a:pt x="95" y="158"/>
                </a:lnTo>
                <a:lnTo>
                  <a:pt x="112" y="156"/>
                </a:lnTo>
                <a:lnTo>
                  <a:pt x="116" y="169"/>
                </a:lnTo>
                <a:lnTo>
                  <a:pt x="46" y="184"/>
                </a:lnTo>
                <a:lnTo>
                  <a:pt x="0" y="17"/>
                </a:lnTo>
                <a:close/>
              </a:path>
            </a:pathLst>
          </a:custGeom>
          <a:solidFill>
            <a:srgbClr val="008000"/>
          </a:solidFill>
          <a:ln w="9525">
            <a:solidFill>
              <a:schemeClr val="tx1"/>
            </a:solidFill>
            <a:round/>
            <a:headEnd/>
            <a:tailEnd/>
          </a:ln>
        </p:spPr>
        <p:txBody>
          <a:bodyPr/>
          <a:lstStyle/>
          <a:p>
            <a:endParaRPr lang="en-US" dirty="0"/>
          </a:p>
        </p:txBody>
      </p:sp>
      <p:sp>
        <p:nvSpPr>
          <p:cNvPr id="2117" name="Freeform 69"/>
          <p:cNvSpPr>
            <a:spLocks/>
          </p:cNvSpPr>
          <p:nvPr/>
        </p:nvSpPr>
        <p:spPr bwMode="auto">
          <a:xfrm>
            <a:off x="6731000" y="2244725"/>
            <a:ext cx="736600" cy="504825"/>
          </a:xfrm>
          <a:custGeom>
            <a:avLst/>
            <a:gdLst>
              <a:gd name="T0" fmla="*/ 2147483647 w 635"/>
              <a:gd name="T1" fmla="*/ 2147483647 h 397"/>
              <a:gd name="T2" fmla="*/ 2147483647 w 635"/>
              <a:gd name="T3" fmla="*/ 2147483647 h 397"/>
              <a:gd name="T4" fmla="*/ 2147483647 w 635"/>
              <a:gd name="T5" fmla="*/ 2147483647 h 397"/>
              <a:gd name="T6" fmla="*/ 2147483647 w 635"/>
              <a:gd name="T7" fmla="*/ 2147483647 h 397"/>
              <a:gd name="T8" fmla="*/ 2147483647 w 635"/>
              <a:gd name="T9" fmla="*/ 2147483647 h 397"/>
              <a:gd name="T10" fmla="*/ 2147483647 w 635"/>
              <a:gd name="T11" fmla="*/ 2147483647 h 397"/>
              <a:gd name="T12" fmla="*/ 2147483647 w 635"/>
              <a:gd name="T13" fmla="*/ 2147483647 h 397"/>
              <a:gd name="T14" fmla="*/ 2147483647 w 635"/>
              <a:gd name="T15" fmla="*/ 2147483647 h 397"/>
              <a:gd name="T16" fmla="*/ 2147483647 w 635"/>
              <a:gd name="T17" fmla="*/ 2147483647 h 397"/>
              <a:gd name="T18" fmla="*/ 2147483647 w 635"/>
              <a:gd name="T19" fmla="*/ 2147483647 h 397"/>
              <a:gd name="T20" fmla="*/ 2147483647 w 635"/>
              <a:gd name="T21" fmla="*/ 2147483647 h 397"/>
              <a:gd name="T22" fmla="*/ 2147483647 w 635"/>
              <a:gd name="T23" fmla="*/ 0 h 397"/>
              <a:gd name="T24" fmla="*/ 2147483647 w 635"/>
              <a:gd name="T25" fmla="*/ 2147483647 h 397"/>
              <a:gd name="T26" fmla="*/ 2147483647 w 635"/>
              <a:gd name="T27" fmla="*/ 2147483647 h 397"/>
              <a:gd name="T28" fmla="*/ 0 w 635"/>
              <a:gd name="T29" fmla="*/ 2147483647 h 397"/>
              <a:gd name="T30" fmla="*/ 2147483647 w 635"/>
              <a:gd name="T31" fmla="*/ 2147483647 h 397"/>
              <a:gd name="T32" fmla="*/ 2147483647 w 635"/>
              <a:gd name="T33" fmla="*/ 2147483647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solidFill>
            <a:srgbClr val="7030A0"/>
          </a:solidFill>
          <a:ln w="9525">
            <a:solidFill>
              <a:schemeClr val="tx1"/>
            </a:solidFill>
            <a:round/>
            <a:headEnd/>
            <a:tailEnd/>
          </a:ln>
        </p:spPr>
        <p:txBody>
          <a:bodyPr/>
          <a:lstStyle/>
          <a:p>
            <a:endParaRPr lang="en-US" dirty="0"/>
          </a:p>
        </p:txBody>
      </p:sp>
      <p:sp>
        <p:nvSpPr>
          <p:cNvPr id="2118" name="Freeform 70"/>
          <p:cNvSpPr>
            <a:spLocks/>
          </p:cNvSpPr>
          <p:nvPr/>
        </p:nvSpPr>
        <p:spPr bwMode="auto">
          <a:xfrm>
            <a:off x="7388225" y="2330450"/>
            <a:ext cx="158750" cy="412750"/>
          </a:xfrm>
          <a:custGeom>
            <a:avLst/>
            <a:gdLst>
              <a:gd name="T0" fmla="*/ 2147483647 w 137"/>
              <a:gd name="T1" fmla="*/ 2147483647 h 325"/>
              <a:gd name="T2" fmla="*/ 2147483647 w 137"/>
              <a:gd name="T3" fmla="*/ 2147483647 h 325"/>
              <a:gd name="T4" fmla="*/ 2147483647 w 137"/>
              <a:gd name="T5" fmla="*/ 2147483647 h 325"/>
              <a:gd name="T6" fmla="*/ 2147483647 w 137"/>
              <a:gd name="T7" fmla="*/ 2147483647 h 325"/>
              <a:gd name="T8" fmla="*/ 2147483647 w 137"/>
              <a:gd name="T9" fmla="*/ 2147483647 h 325"/>
              <a:gd name="T10" fmla="*/ 2147483647 w 137"/>
              <a:gd name="T11" fmla="*/ 0 h 325"/>
              <a:gd name="T12" fmla="*/ 2147483647 w 137"/>
              <a:gd name="T13" fmla="*/ 2147483647 h 325"/>
              <a:gd name="T14" fmla="*/ 2147483647 w 137"/>
              <a:gd name="T15" fmla="*/ 2147483647 h 325"/>
              <a:gd name="T16" fmla="*/ 2147483647 w 137"/>
              <a:gd name="T17" fmla="*/ 2147483647 h 325"/>
              <a:gd name="T18" fmla="*/ 2147483647 w 137"/>
              <a:gd name="T19" fmla="*/ 2147483647 h 325"/>
              <a:gd name="T20" fmla="*/ 2147483647 w 137"/>
              <a:gd name="T21" fmla="*/ 2147483647 h 325"/>
              <a:gd name="T22" fmla="*/ 2147483647 w 137"/>
              <a:gd name="T23" fmla="*/ 2147483647 h 325"/>
              <a:gd name="T24" fmla="*/ 2147483647 w 137"/>
              <a:gd name="T25" fmla="*/ 2147483647 h 325"/>
              <a:gd name="T26" fmla="*/ 2147483647 w 137"/>
              <a:gd name="T27" fmla="*/ 2147483647 h 325"/>
              <a:gd name="T28" fmla="*/ 2147483647 w 137"/>
              <a:gd name="T29" fmla="*/ 2147483647 h 325"/>
              <a:gd name="T30" fmla="*/ 2147483647 w 137"/>
              <a:gd name="T31" fmla="*/ 2147483647 h 325"/>
              <a:gd name="T32" fmla="*/ 2147483647 w 137"/>
              <a:gd name="T33" fmla="*/ 2147483647 h 325"/>
              <a:gd name="T34" fmla="*/ 2147483647 w 137"/>
              <a:gd name="T35" fmla="*/ 2147483647 h 325"/>
              <a:gd name="T36" fmla="*/ 2147483647 w 137"/>
              <a:gd name="T37" fmla="*/ 2147483647 h 325"/>
              <a:gd name="T38" fmla="*/ 2147483647 w 137"/>
              <a:gd name="T39" fmla="*/ 2147483647 h 325"/>
              <a:gd name="T40" fmla="*/ 2147483647 w 137"/>
              <a:gd name="T41" fmla="*/ 2147483647 h 325"/>
              <a:gd name="T42" fmla="*/ 2147483647 w 137"/>
              <a:gd name="T43" fmla="*/ 2147483647 h 325"/>
              <a:gd name="T44" fmla="*/ 2147483647 w 137"/>
              <a:gd name="T45" fmla="*/ 2147483647 h 325"/>
              <a:gd name="T46" fmla="*/ 2147483647 w 137"/>
              <a:gd name="T47" fmla="*/ 2147483647 h 325"/>
              <a:gd name="T48" fmla="*/ 0 w 137"/>
              <a:gd name="T49" fmla="*/ 2147483647 h 325"/>
              <a:gd name="T50" fmla="*/ 2147483647 w 137"/>
              <a:gd name="T51" fmla="*/ 2147483647 h 325"/>
              <a:gd name="T52" fmla="*/ 2147483647 w 137"/>
              <a:gd name="T53" fmla="*/ 2147483647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solidFill>
            <a:schemeClr val="accent1"/>
          </a:solidFill>
          <a:ln w="9525">
            <a:solidFill>
              <a:schemeClr val="tx1"/>
            </a:solidFill>
            <a:round/>
            <a:headEnd/>
            <a:tailEnd/>
          </a:ln>
        </p:spPr>
        <p:txBody>
          <a:bodyPr/>
          <a:lstStyle/>
          <a:p>
            <a:endParaRPr lang="en-US" dirty="0"/>
          </a:p>
        </p:txBody>
      </p:sp>
      <p:sp>
        <p:nvSpPr>
          <p:cNvPr id="2119" name="Freeform 71"/>
          <p:cNvSpPr>
            <a:spLocks/>
          </p:cNvSpPr>
          <p:nvPr/>
        </p:nvSpPr>
        <p:spPr bwMode="auto">
          <a:xfrm>
            <a:off x="6810375" y="1687513"/>
            <a:ext cx="752475" cy="715962"/>
          </a:xfrm>
          <a:custGeom>
            <a:avLst/>
            <a:gdLst>
              <a:gd name="T0" fmla="*/ 2147483647 w 648"/>
              <a:gd name="T1" fmla="*/ 2147483647 h 565"/>
              <a:gd name="T2" fmla="*/ 2147483647 w 648"/>
              <a:gd name="T3" fmla="*/ 2147483647 h 565"/>
              <a:gd name="T4" fmla="*/ 2147483647 w 648"/>
              <a:gd name="T5" fmla="*/ 2147483647 h 565"/>
              <a:gd name="T6" fmla="*/ 2147483647 w 648"/>
              <a:gd name="T7" fmla="*/ 2147483647 h 565"/>
              <a:gd name="T8" fmla="*/ 2147483647 w 648"/>
              <a:gd name="T9" fmla="*/ 2147483647 h 565"/>
              <a:gd name="T10" fmla="*/ 2147483647 w 648"/>
              <a:gd name="T11" fmla="*/ 2147483647 h 565"/>
              <a:gd name="T12" fmla="*/ 2147483647 w 648"/>
              <a:gd name="T13" fmla="*/ 2147483647 h 565"/>
              <a:gd name="T14" fmla="*/ 2147483647 w 648"/>
              <a:gd name="T15" fmla="*/ 2147483647 h 565"/>
              <a:gd name="T16" fmla="*/ 2147483647 w 648"/>
              <a:gd name="T17" fmla="*/ 2147483647 h 565"/>
              <a:gd name="T18" fmla="*/ 2147483647 w 648"/>
              <a:gd name="T19" fmla="*/ 2147483647 h 565"/>
              <a:gd name="T20" fmla="*/ 2147483647 w 648"/>
              <a:gd name="T21" fmla="*/ 2147483647 h 565"/>
              <a:gd name="T22" fmla="*/ 2147483647 w 648"/>
              <a:gd name="T23" fmla="*/ 2147483647 h 565"/>
              <a:gd name="T24" fmla="*/ 2147483647 w 648"/>
              <a:gd name="T25" fmla="*/ 0 h 565"/>
              <a:gd name="T26" fmla="*/ 2147483647 w 648"/>
              <a:gd name="T27" fmla="*/ 2147483647 h 565"/>
              <a:gd name="T28" fmla="*/ 2147483647 w 648"/>
              <a:gd name="T29" fmla="*/ 2147483647 h 565"/>
              <a:gd name="T30" fmla="*/ 2147483647 w 648"/>
              <a:gd name="T31" fmla="*/ 2147483647 h 565"/>
              <a:gd name="T32" fmla="*/ 2147483647 w 648"/>
              <a:gd name="T33" fmla="*/ 2147483647 h 565"/>
              <a:gd name="T34" fmla="*/ 2147483647 w 648"/>
              <a:gd name="T35" fmla="*/ 2147483647 h 565"/>
              <a:gd name="T36" fmla="*/ 2147483647 w 648"/>
              <a:gd name="T37" fmla="*/ 2147483647 h 565"/>
              <a:gd name="T38" fmla="*/ 2147483647 w 648"/>
              <a:gd name="T39" fmla="*/ 2147483647 h 565"/>
              <a:gd name="T40" fmla="*/ 2147483647 w 648"/>
              <a:gd name="T41" fmla="*/ 2147483647 h 565"/>
              <a:gd name="T42" fmla="*/ 2147483647 w 648"/>
              <a:gd name="T43" fmla="*/ 2147483647 h 565"/>
              <a:gd name="T44" fmla="*/ 2147483647 w 648"/>
              <a:gd name="T45" fmla="*/ 2147483647 h 565"/>
              <a:gd name="T46" fmla="*/ 2147483647 w 648"/>
              <a:gd name="T47" fmla="*/ 2147483647 h 565"/>
              <a:gd name="T48" fmla="*/ 2147483647 w 648"/>
              <a:gd name="T49" fmla="*/ 2147483647 h 565"/>
              <a:gd name="T50" fmla="*/ 2147483647 w 648"/>
              <a:gd name="T51" fmla="*/ 2147483647 h 565"/>
              <a:gd name="T52" fmla="*/ 2147483647 w 648"/>
              <a:gd name="T53" fmla="*/ 2147483647 h 565"/>
              <a:gd name="T54" fmla="*/ 2147483647 w 648"/>
              <a:gd name="T55" fmla="*/ 2147483647 h 565"/>
              <a:gd name="T56" fmla="*/ 2147483647 w 648"/>
              <a:gd name="T57" fmla="*/ 2147483647 h 565"/>
              <a:gd name="T58" fmla="*/ 2147483647 w 648"/>
              <a:gd name="T59" fmla="*/ 2147483647 h 565"/>
              <a:gd name="T60" fmla="*/ 2147483647 w 648"/>
              <a:gd name="T61" fmla="*/ 2147483647 h 565"/>
              <a:gd name="T62" fmla="*/ 2147483647 w 648"/>
              <a:gd name="T63" fmla="*/ 2147483647 h 565"/>
              <a:gd name="T64" fmla="*/ 2147483647 w 648"/>
              <a:gd name="T65" fmla="*/ 2147483647 h 565"/>
              <a:gd name="T66" fmla="*/ 2147483647 w 648"/>
              <a:gd name="T67" fmla="*/ 2147483647 h 565"/>
              <a:gd name="T68" fmla="*/ 0 w 648"/>
              <a:gd name="T69" fmla="*/ 2147483647 h 565"/>
              <a:gd name="T70" fmla="*/ 2147483647 w 648"/>
              <a:gd name="T71" fmla="*/ 2147483647 h 565"/>
              <a:gd name="T72" fmla="*/ 2147483647 w 648"/>
              <a:gd name="T73" fmla="*/ 2147483647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solidFill>
            <a:srgbClr val="008000"/>
          </a:solidFill>
          <a:ln w="9525">
            <a:solidFill>
              <a:schemeClr val="tx1"/>
            </a:solidFill>
            <a:round/>
            <a:headEnd/>
            <a:tailEnd/>
          </a:ln>
        </p:spPr>
        <p:txBody>
          <a:bodyPr/>
          <a:lstStyle/>
          <a:p>
            <a:endParaRPr lang="en-US" dirty="0"/>
          </a:p>
        </p:txBody>
      </p:sp>
      <p:sp>
        <p:nvSpPr>
          <p:cNvPr id="2120" name="Freeform 72"/>
          <p:cNvSpPr>
            <a:spLocks/>
          </p:cNvSpPr>
          <p:nvPr/>
        </p:nvSpPr>
        <p:spPr bwMode="auto">
          <a:xfrm>
            <a:off x="7532688" y="2297113"/>
            <a:ext cx="231775" cy="146050"/>
          </a:xfrm>
          <a:custGeom>
            <a:avLst/>
            <a:gdLst>
              <a:gd name="T0" fmla="*/ 2147483647 w 202"/>
              <a:gd name="T1" fmla="*/ 2147483647 h 116"/>
              <a:gd name="T2" fmla="*/ 2147483647 w 202"/>
              <a:gd name="T3" fmla="*/ 2147483647 h 116"/>
              <a:gd name="T4" fmla="*/ 2147483647 w 202"/>
              <a:gd name="T5" fmla="*/ 2147483647 h 116"/>
              <a:gd name="T6" fmla="*/ 2147483647 w 202"/>
              <a:gd name="T7" fmla="*/ 2147483647 h 116"/>
              <a:gd name="T8" fmla="*/ 2147483647 w 202"/>
              <a:gd name="T9" fmla="*/ 2147483647 h 116"/>
              <a:gd name="T10" fmla="*/ 2147483647 w 202"/>
              <a:gd name="T11" fmla="*/ 2147483647 h 116"/>
              <a:gd name="T12" fmla="*/ 2147483647 w 202"/>
              <a:gd name="T13" fmla="*/ 2147483647 h 116"/>
              <a:gd name="T14" fmla="*/ 2147483647 w 202"/>
              <a:gd name="T15" fmla="*/ 0 h 116"/>
              <a:gd name="T16" fmla="*/ 2147483647 w 202"/>
              <a:gd name="T17" fmla="*/ 2147483647 h 116"/>
              <a:gd name="T18" fmla="*/ 2147483647 w 202"/>
              <a:gd name="T19" fmla="*/ 2147483647 h 116"/>
              <a:gd name="T20" fmla="*/ 2147483647 w 202"/>
              <a:gd name="T21" fmla="*/ 2147483647 h 116"/>
              <a:gd name="T22" fmla="*/ 2147483647 w 202"/>
              <a:gd name="T23" fmla="*/ 2147483647 h 116"/>
              <a:gd name="T24" fmla="*/ 2147483647 w 202"/>
              <a:gd name="T25" fmla="*/ 0 h 116"/>
              <a:gd name="T26" fmla="*/ 2147483647 w 202"/>
              <a:gd name="T27" fmla="*/ 2147483647 h 116"/>
              <a:gd name="T28" fmla="*/ 2147483647 w 202"/>
              <a:gd name="T29" fmla="*/ 2147483647 h 116"/>
              <a:gd name="T30" fmla="*/ 2147483647 w 202"/>
              <a:gd name="T31" fmla="*/ 2147483647 h 116"/>
              <a:gd name="T32" fmla="*/ 2147483647 w 202"/>
              <a:gd name="T33" fmla="*/ 2147483647 h 116"/>
              <a:gd name="T34" fmla="*/ 0 w 202"/>
              <a:gd name="T35" fmla="*/ 2147483647 h 116"/>
              <a:gd name="T36" fmla="*/ 2147483647 w 202"/>
              <a:gd name="T37" fmla="*/ 2147483647 h 116"/>
              <a:gd name="T38" fmla="*/ 2147483647 w 202"/>
              <a:gd name="T39" fmla="*/ 2147483647 h 1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2"/>
              <a:gd name="T61" fmla="*/ 0 h 116"/>
              <a:gd name="T62" fmla="*/ 202 w 202"/>
              <a:gd name="T63" fmla="*/ 116 h 1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close/>
              </a:path>
            </a:pathLst>
          </a:custGeom>
          <a:solidFill>
            <a:srgbClr val="008000"/>
          </a:solidFill>
          <a:ln w="9525">
            <a:solidFill>
              <a:schemeClr val="tx1"/>
            </a:solidFill>
            <a:round/>
            <a:headEnd/>
            <a:tailEnd/>
          </a:ln>
        </p:spPr>
        <p:txBody>
          <a:bodyPr/>
          <a:lstStyle/>
          <a:p>
            <a:endParaRPr lang="en-US" dirty="0"/>
          </a:p>
        </p:txBody>
      </p:sp>
      <p:sp>
        <p:nvSpPr>
          <p:cNvPr id="2121" name="Freeform 73"/>
          <p:cNvSpPr>
            <a:spLocks/>
          </p:cNvSpPr>
          <p:nvPr/>
        </p:nvSpPr>
        <p:spPr bwMode="auto">
          <a:xfrm>
            <a:off x="7542213" y="2136775"/>
            <a:ext cx="219075" cy="223838"/>
          </a:xfrm>
          <a:custGeom>
            <a:avLst/>
            <a:gdLst>
              <a:gd name="T0" fmla="*/ 2147483647 w 188"/>
              <a:gd name="T1" fmla="*/ 2147483647 h 174"/>
              <a:gd name="T2" fmla="*/ 2147483647 w 188"/>
              <a:gd name="T3" fmla="*/ 2147483647 h 174"/>
              <a:gd name="T4" fmla="*/ 2147483647 w 188"/>
              <a:gd name="T5" fmla="*/ 2147483647 h 174"/>
              <a:gd name="T6" fmla="*/ 2147483647 w 188"/>
              <a:gd name="T7" fmla="*/ 2147483647 h 174"/>
              <a:gd name="T8" fmla="*/ 2147483647 w 188"/>
              <a:gd name="T9" fmla="*/ 2147483647 h 174"/>
              <a:gd name="T10" fmla="*/ 2147483647 w 188"/>
              <a:gd name="T11" fmla="*/ 2147483647 h 174"/>
              <a:gd name="T12" fmla="*/ 2147483647 w 188"/>
              <a:gd name="T13" fmla="*/ 2147483647 h 174"/>
              <a:gd name="T14" fmla="*/ 2147483647 w 188"/>
              <a:gd name="T15" fmla="*/ 2147483647 h 174"/>
              <a:gd name="T16" fmla="*/ 2147483647 w 188"/>
              <a:gd name="T17" fmla="*/ 2147483647 h 174"/>
              <a:gd name="T18" fmla="*/ 2147483647 w 188"/>
              <a:gd name="T19" fmla="*/ 2147483647 h 174"/>
              <a:gd name="T20" fmla="*/ 2147483647 w 188"/>
              <a:gd name="T21" fmla="*/ 2147483647 h 174"/>
              <a:gd name="T22" fmla="*/ 2147483647 w 188"/>
              <a:gd name="T23" fmla="*/ 2147483647 h 174"/>
              <a:gd name="T24" fmla="*/ 2147483647 w 188"/>
              <a:gd name="T25" fmla="*/ 0 h 174"/>
              <a:gd name="T26" fmla="*/ 0 w 188"/>
              <a:gd name="T27" fmla="*/ 2147483647 h 174"/>
              <a:gd name="T28" fmla="*/ 2147483647 w 188"/>
              <a:gd name="T29" fmla="*/ 2147483647 h 174"/>
              <a:gd name="T30" fmla="*/ 2147483647 w 188"/>
              <a:gd name="T31" fmla="*/ 2147483647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solidFill>
            <a:schemeClr val="accent1"/>
          </a:solidFill>
          <a:ln w="9525">
            <a:solidFill>
              <a:schemeClr val="tx1"/>
            </a:solidFill>
            <a:round/>
            <a:headEnd/>
            <a:tailEnd/>
          </a:ln>
        </p:spPr>
        <p:txBody>
          <a:bodyPr/>
          <a:lstStyle/>
          <a:p>
            <a:endParaRPr lang="en-US" dirty="0"/>
          </a:p>
        </p:txBody>
      </p:sp>
      <p:sp>
        <p:nvSpPr>
          <p:cNvPr id="2122" name="Freeform 74"/>
          <p:cNvSpPr>
            <a:spLocks/>
          </p:cNvSpPr>
          <p:nvPr/>
        </p:nvSpPr>
        <p:spPr bwMode="auto">
          <a:xfrm>
            <a:off x="7740650" y="2125663"/>
            <a:ext cx="98425" cy="125412"/>
          </a:xfrm>
          <a:custGeom>
            <a:avLst/>
            <a:gdLst>
              <a:gd name="T0" fmla="*/ 2147483647 w 85"/>
              <a:gd name="T1" fmla="*/ 2147483647 h 99"/>
              <a:gd name="T2" fmla="*/ 2147483647 w 85"/>
              <a:gd name="T3" fmla="*/ 2147483647 h 99"/>
              <a:gd name="T4" fmla="*/ 2147483647 w 85"/>
              <a:gd name="T5" fmla="*/ 2147483647 h 99"/>
              <a:gd name="T6" fmla="*/ 2147483647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2147483647 w 85"/>
              <a:gd name="T17" fmla="*/ 2147483647 h 99"/>
              <a:gd name="T18" fmla="*/ 2147483647 w 85"/>
              <a:gd name="T19" fmla="*/ 2147483647 h 99"/>
              <a:gd name="T20" fmla="*/ 2147483647 w 85"/>
              <a:gd name="T21" fmla="*/ 0 h 99"/>
              <a:gd name="T22" fmla="*/ 0 w 85"/>
              <a:gd name="T23" fmla="*/ 2147483647 h 99"/>
              <a:gd name="T24" fmla="*/ 2147483647 w 85"/>
              <a:gd name="T25" fmla="*/ 2147483647 h 99"/>
              <a:gd name="T26" fmla="*/ 2147483647 w 85"/>
              <a:gd name="T27" fmla="*/ 2147483647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solidFill>
            <a:schemeClr val="accent1"/>
          </a:solidFill>
          <a:ln w="9525">
            <a:solidFill>
              <a:schemeClr val="tx1"/>
            </a:solidFill>
            <a:round/>
            <a:headEnd/>
            <a:tailEnd/>
          </a:ln>
        </p:spPr>
        <p:txBody>
          <a:bodyPr/>
          <a:lstStyle/>
          <a:p>
            <a:endParaRPr lang="en-US" dirty="0"/>
          </a:p>
        </p:txBody>
      </p:sp>
      <p:sp>
        <p:nvSpPr>
          <p:cNvPr id="2123" name="Freeform 75"/>
          <p:cNvSpPr>
            <a:spLocks/>
          </p:cNvSpPr>
          <p:nvPr/>
        </p:nvSpPr>
        <p:spPr bwMode="auto">
          <a:xfrm>
            <a:off x="7542213" y="1968500"/>
            <a:ext cx="423862" cy="228600"/>
          </a:xfrm>
          <a:custGeom>
            <a:avLst/>
            <a:gdLst>
              <a:gd name="T0" fmla="*/ 0 w 365"/>
              <a:gd name="T1" fmla="*/ 2147483647 h 180"/>
              <a:gd name="T2" fmla="*/ 2147483647 w 365"/>
              <a:gd name="T3" fmla="*/ 2147483647 h 180"/>
              <a:gd name="T4" fmla="*/ 2147483647 w 365"/>
              <a:gd name="T5" fmla="*/ 2147483647 h 180"/>
              <a:gd name="T6" fmla="*/ 2147483647 w 365"/>
              <a:gd name="T7" fmla="*/ 2147483647 h 180"/>
              <a:gd name="T8" fmla="*/ 2147483647 w 365"/>
              <a:gd name="T9" fmla="*/ 2147483647 h 180"/>
              <a:gd name="T10" fmla="*/ 2147483647 w 365"/>
              <a:gd name="T11" fmla="*/ 2147483647 h 180"/>
              <a:gd name="T12" fmla="*/ 2147483647 w 365"/>
              <a:gd name="T13" fmla="*/ 2147483647 h 180"/>
              <a:gd name="T14" fmla="*/ 2147483647 w 365"/>
              <a:gd name="T15" fmla="*/ 2147483647 h 180"/>
              <a:gd name="T16" fmla="*/ 2147483647 w 365"/>
              <a:gd name="T17" fmla="*/ 2147483647 h 180"/>
              <a:gd name="T18" fmla="*/ 2147483647 w 365"/>
              <a:gd name="T19" fmla="*/ 2147483647 h 180"/>
              <a:gd name="T20" fmla="*/ 2147483647 w 365"/>
              <a:gd name="T21" fmla="*/ 2147483647 h 180"/>
              <a:gd name="T22" fmla="*/ 2147483647 w 365"/>
              <a:gd name="T23" fmla="*/ 2147483647 h 180"/>
              <a:gd name="T24" fmla="*/ 2147483647 w 365"/>
              <a:gd name="T25" fmla="*/ 2147483647 h 180"/>
              <a:gd name="T26" fmla="*/ 2147483647 w 365"/>
              <a:gd name="T27" fmla="*/ 2147483647 h 180"/>
              <a:gd name="T28" fmla="*/ 2147483647 w 365"/>
              <a:gd name="T29" fmla="*/ 2147483647 h 180"/>
              <a:gd name="T30" fmla="*/ 2147483647 w 365"/>
              <a:gd name="T31" fmla="*/ 2147483647 h 180"/>
              <a:gd name="T32" fmla="*/ 2147483647 w 365"/>
              <a:gd name="T33" fmla="*/ 2147483647 h 180"/>
              <a:gd name="T34" fmla="*/ 2147483647 w 365"/>
              <a:gd name="T35" fmla="*/ 2147483647 h 180"/>
              <a:gd name="T36" fmla="*/ 2147483647 w 365"/>
              <a:gd name="T37" fmla="*/ 2147483647 h 180"/>
              <a:gd name="T38" fmla="*/ 2147483647 w 365"/>
              <a:gd name="T39" fmla="*/ 2147483647 h 180"/>
              <a:gd name="T40" fmla="*/ 2147483647 w 365"/>
              <a:gd name="T41" fmla="*/ 2147483647 h 180"/>
              <a:gd name="T42" fmla="*/ 2147483647 w 365"/>
              <a:gd name="T43" fmla="*/ 2147483647 h 180"/>
              <a:gd name="T44" fmla="*/ 2147483647 w 365"/>
              <a:gd name="T45" fmla="*/ 2147483647 h 180"/>
              <a:gd name="T46" fmla="*/ 2147483647 w 365"/>
              <a:gd name="T47" fmla="*/ 2147483647 h 180"/>
              <a:gd name="T48" fmla="*/ 2147483647 w 365"/>
              <a:gd name="T49" fmla="*/ 2147483647 h 180"/>
              <a:gd name="T50" fmla="*/ 2147483647 w 365"/>
              <a:gd name="T51" fmla="*/ 2147483647 h 180"/>
              <a:gd name="T52" fmla="*/ 2147483647 w 365"/>
              <a:gd name="T53" fmla="*/ 2147483647 h 180"/>
              <a:gd name="T54" fmla="*/ 2147483647 w 365"/>
              <a:gd name="T55" fmla="*/ 0 h 180"/>
              <a:gd name="T56" fmla="*/ 2147483647 w 365"/>
              <a:gd name="T57" fmla="*/ 2147483647 h 180"/>
              <a:gd name="T58" fmla="*/ 2147483647 w 365"/>
              <a:gd name="T59" fmla="*/ 2147483647 h 180"/>
              <a:gd name="T60" fmla="*/ 0 w 365"/>
              <a:gd name="T61" fmla="*/ 2147483647 h 180"/>
              <a:gd name="T62" fmla="*/ 0 w 365"/>
              <a:gd name="T63" fmla="*/ 2147483647 h 180"/>
              <a:gd name="T64" fmla="*/ 0 w 365"/>
              <a:gd name="T65" fmla="*/ 2147483647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solidFill>
            <a:srgbClr val="3333FF"/>
          </a:solidFill>
          <a:ln w="9525">
            <a:solidFill>
              <a:schemeClr val="tx1"/>
            </a:solidFill>
            <a:round/>
            <a:headEnd/>
            <a:tailEnd/>
          </a:ln>
        </p:spPr>
        <p:txBody>
          <a:bodyPr/>
          <a:lstStyle/>
          <a:p>
            <a:endParaRPr lang="en-US" dirty="0"/>
          </a:p>
        </p:txBody>
      </p:sp>
      <p:sp>
        <p:nvSpPr>
          <p:cNvPr id="2124" name="Freeform 76"/>
          <p:cNvSpPr>
            <a:spLocks/>
          </p:cNvSpPr>
          <p:nvPr/>
        </p:nvSpPr>
        <p:spPr bwMode="auto">
          <a:xfrm>
            <a:off x="7446963" y="1633538"/>
            <a:ext cx="207962" cy="428625"/>
          </a:xfrm>
          <a:custGeom>
            <a:avLst/>
            <a:gdLst>
              <a:gd name="T0" fmla="*/ 2147483647 w 177"/>
              <a:gd name="T1" fmla="*/ 2147483647 h 339"/>
              <a:gd name="T2" fmla="*/ 2147483647 w 177"/>
              <a:gd name="T3" fmla="*/ 2147483647 h 339"/>
              <a:gd name="T4" fmla="*/ 2147483647 w 177"/>
              <a:gd name="T5" fmla="*/ 2147483647 h 339"/>
              <a:gd name="T6" fmla="*/ 2147483647 w 177"/>
              <a:gd name="T7" fmla="*/ 2147483647 h 339"/>
              <a:gd name="T8" fmla="*/ 2147483647 w 177"/>
              <a:gd name="T9" fmla="*/ 2147483647 h 339"/>
              <a:gd name="T10" fmla="*/ 2147483647 w 177"/>
              <a:gd name="T11" fmla="*/ 2147483647 h 339"/>
              <a:gd name="T12" fmla="*/ 2147483647 w 177"/>
              <a:gd name="T13" fmla="*/ 0 h 339"/>
              <a:gd name="T14" fmla="*/ 0 w 177"/>
              <a:gd name="T15" fmla="*/ 2147483647 h 339"/>
              <a:gd name="T16" fmla="*/ 2147483647 w 177"/>
              <a:gd name="T17" fmla="*/ 2147483647 h 339"/>
              <a:gd name="T18" fmla="*/ 2147483647 w 17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solidFill>
            <a:schemeClr val="accent1"/>
          </a:solidFill>
          <a:ln w="9525">
            <a:solidFill>
              <a:schemeClr val="tx1"/>
            </a:solidFill>
            <a:round/>
            <a:headEnd/>
            <a:tailEnd/>
          </a:ln>
        </p:spPr>
        <p:txBody>
          <a:bodyPr/>
          <a:lstStyle/>
          <a:p>
            <a:endParaRPr lang="en-US" dirty="0"/>
          </a:p>
        </p:txBody>
      </p:sp>
      <p:sp>
        <p:nvSpPr>
          <p:cNvPr id="2125" name="Freeform 77"/>
          <p:cNvSpPr>
            <a:spLocks/>
          </p:cNvSpPr>
          <p:nvPr/>
        </p:nvSpPr>
        <p:spPr bwMode="auto">
          <a:xfrm>
            <a:off x="7624763" y="1570038"/>
            <a:ext cx="190500" cy="469900"/>
          </a:xfrm>
          <a:custGeom>
            <a:avLst/>
            <a:gdLst>
              <a:gd name="T0" fmla="*/ 0 w 163"/>
              <a:gd name="T1" fmla="*/ 2147483647 h 371"/>
              <a:gd name="T2" fmla="*/ 2147483647 w 163"/>
              <a:gd name="T3" fmla="*/ 2147483647 h 371"/>
              <a:gd name="T4" fmla="*/ 2147483647 w 163"/>
              <a:gd name="T5" fmla="*/ 2147483647 h 371"/>
              <a:gd name="T6" fmla="*/ 2147483647 w 163"/>
              <a:gd name="T7" fmla="*/ 2147483647 h 371"/>
              <a:gd name="T8" fmla="*/ 2147483647 w 163"/>
              <a:gd name="T9" fmla="*/ 0 h 371"/>
              <a:gd name="T10" fmla="*/ 2147483647 w 163"/>
              <a:gd name="T11" fmla="*/ 2147483647 h 371"/>
              <a:gd name="T12" fmla="*/ 2147483647 w 163"/>
              <a:gd name="T13" fmla="*/ 2147483647 h 371"/>
              <a:gd name="T14" fmla="*/ 2147483647 w 163"/>
              <a:gd name="T15" fmla="*/ 2147483647 h 371"/>
              <a:gd name="T16" fmla="*/ 2147483647 w 163"/>
              <a:gd name="T17" fmla="*/ 2147483647 h 371"/>
              <a:gd name="T18" fmla="*/ 2147483647 w 163"/>
              <a:gd name="T19" fmla="*/ 2147483647 h 371"/>
              <a:gd name="T20" fmla="*/ 0 w 163"/>
              <a:gd name="T21" fmla="*/ 2147483647 h 371"/>
              <a:gd name="T22" fmla="*/ 0 w 163"/>
              <a:gd name="T23" fmla="*/ 2147483647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solidFill>
            <a:srgbClr val="3333FF"/>
          </a:solidFill>
          <a:ln w="9525">
            <a:solidFill>
              <a:schemeClr val="tx1"/>
            </a:solidFill>
            <a:round/>
            <a:headEnd/>
            <a:tailEnd/>
          </a:ln>
        </p:spPr>
        <p:txBody>
          <a:bodyPr/>
          <a:lstStyle/>
          <a:p>
            <a:endParaRPr lang="en-US" dirty="0"/>
          </a:p>
        </p:txBody>
      </p:sp>
      <p:sp>
        <p:nvSpPr>
          <p:cNvPr id="2126" name="Freeform 78"/>
          <p:cNvSpPr>
            <a:spLocks/>
          </p:cNvSpPr>
          <p:nvPr/>
        </p:nvSpPr>
        <p:spPr bwMode="auto">
          <a:xfrm>
            <a:off x="7688263" y="1152525"/>
            <a:ext cx="465137" cy="774700"/>
          </a:xfrm>
          <a:custGeom>
            <a:avLst/>
            <a:gdLst>
              <a:gd name="T0" fmla="*/ 0 w 399"/>
              <a:gd name="T1" fmla="*/ 2147483647 h 610"/>
              <a:gd name="T2" fmla="*/ 2147483647 w 399"/>
              <a:gd name="T3" fmla="*/ 2147483647 h 610"/>
              <a:gd name="T4" fmla="*/ 2147483647 w 399"/>
              <a:gd name="T5" fmla="*/ 2147483647 h 610"/>
              <a:gd name="T6" fmla="*/ 2147483647 w 399"/>
              <a:gd name="T7" fmla="*/ 2147483647 h 610"/>
              <a:gd name="T8" fmla="*/ 2147483647 w 399"/>
              <a:gd name="T9" fmla="*/ 2147483647 h 610"/>
              <a:gd name="T10" fmla="*/ 2147483647 w 399"/>
              <a:gd name="T11" fmla="*/ 2147483647 h 610"/>
              <a:gd name="T12" fmla="*/ 2147483647 w 399"/>
              <a:gd name="T13" fmla="*/ 2147483647 h 610"/>
              <a:gd name="T14" fmla="*/ 2147483647 w 399"/>
              <a:gd name="T15" fmla="*/ 2147483647 h 610"/>
              <a:gd name="T16" fmla="*/ 2147483647 w 399"/>
              <a:gd name="T17" fmla="*/ 2147483647 h 610"/>
              <a:gd name="T18" fmla="*/ 2147483647 w 399"/>
              <a:gd name="T19" fmla="*/ 0 h 610"/>
              <a:gd name="T20" fmla="*/ 2147483647 w 399"/>
              <a:gd name="T21" fmla="*/ 2147483647 h 610"/>
              <a:gd name="T22" fmla="*/ 2147483647 w 399"/>
              <a:gd name="T23" fmla="*/ 2147483647 h 610"/>
              <a:gd name="T24" fmla="*/ 2147483647 w 399"/>
              <a:gd name="T25" fmla="*/ 2147483647 h 610"/>
              <a:gd name="T26" fmla="*/ 2147483647 w 399"/>
              <a:gd name="T27" fmla="*/ 2147483647 h 610"/>
              <a:gd name="T28" fmla="*/ 2147483647 w 399"/>
              <a:gd name="T29" fmla="*/ 2147483647 h 610"/>
              <a:gd name="T30" fmla="*/ 2147483647 w 399"/>
              <a:gd name="T31" fmla="*/ 2147483647 h 610"/>
              <a:gd name="T32" fmla="*/ 2147483647 w 399"/>
              <a:gd name="T33" fmla="*/ 2147483647 h 610"/>
              <a:gd name="T34" fmla="*/ 2147483647 w 399"/>
              <a:gd name="T35" fmla="*/ 2147483647 h 610"/>
              <a:gd name="T36" fmla="*/ 2147483647 w 399"/>
              <a:gd name="T37" fmla="*/ 2147483647 h 610"/>
              <a:gd name="T38" fmla="*/ 2147483647 w 399"/>
              <a:gd name="T39" fmla="*/ 2147483647 h 610"/>
              <a:gd name="T40" fmla="*/ 2147483647 w 399"/>
              <a:gd name="T41" fmla="*/ 2147483647 h 610"/>
              <a:gd name="T42" fmla="*/ 2147483647 w 399"/>
              <a:gd name="T43" fmla="*/ 2147483647 h 610"/>
              <a:gd name="T44" fmla="*/ 2147483647 w 399"/>
              <a:gd name="T45" fmla="*/ 2147483647 h 610"/>
              <a:gd name="T46" fmla="*/ 2147483647 w 399"/>
              <a:gd name="T47" fmla="*/ 2147483647 h 610"/>
              <a:gd name="T48" fmla="*/ 2147483647 w 399"/>
              <a:gd name="T49" fmla="*/ 2147483647 h 610"/>
              <a:gd name="T50" fmla="*/ 2147483647 w 399"/>
              <a:gd name="T51" fmla="*/ 2147483647 h 610"/>
              <a:gd name="T52" fmla="*/ 2147483647 w 399"/>
              <a:gd name="T53" fmla="*/ 2147483647 h 610"/>
              <a:gd name="T54" fmla="*/ 2147483647 w 399"/>
              <a:gd name="T55" fmla="*/ 2147483647 h 610"/>
              <a:gd name="T56" fmla="*/ 2147483647 w 399"/>
              <a:gd name="T57" fmla="*/ 2147483647 h 610"/>
              <a:gd name="T58" fmla="*/ 2147483647 w 399"/>
              <a:gd name="T59" fmla="*/ 2147483647 h 610"/>
              <a:gd name="T60" fmla="*/ 2147483647 w 399"/>
              <a:gd name="T61" fmla="*/ 2147483647 h 610"/>
              <a:gd name="T62" fmla="*/ 2147483647 w 399"/>
              <a:gd name="T63" fmla="*/ 2147483647 h 610"/>
              <a:gd name="T64" fmla="*/ 2147483647 w 399"/>
              <a:gd name="T65" fmla="*/ 2147483647 h 610"/>
              <a:gd name="T66" fmla="*/ 0 w 399"/>
              <a:gd name="T67" fmla="*/ 2147483647 h 610"/>
              <a:gd name="T68" fmla="*/ 0 w 399"/>
              <a:gd name="T69" fmla="*/ 2147483647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solidFill>
            <a:schemeClr val="accent1"/>
          </a:solidFill>
          <a:ln w="9525">
            <a:solidFill>
              <a:schemeClr val="tx1"/>
            </a:solidFill>
            <a:round/>
            <a:headEnd/>
            <a:tailEnd/>
          </a:ln>
        </p:spPr>
        <p:txBody>
          <a:bodyPr/>
          <a:lstStyle/>
          <a:p>
            <a:endParaRPr lang="en-US" dirty="0"/>
          </a:p>
        </p:txBody>
      </p:sp>
      <p:grpSp>
        <p:nvGrpSpPr>
          <p:cNvPr id="2127" name="Group 79"/>
          <p:cNvGrpSpPr>
            <a:grpSpLocks/>
          </p:cNvGrpSpPr>
          <p:nvPr/>
        </p:nvGrpSpPr>
        <p:grpSpPr bwMode="auto">
          <a:xfrm>
            <a:off x="0" y="644525"/>
            <a:ext cx="1600200" cy="1184275"/>
            <a:chOff x="353" y="423"/>
            <a:chExt cx="1081" cy="851"/>
          </a:xfrm>
          <a:solidFill>
            <a:schemeClr val="accent1"/>
          </a:solidFill>
        </p:grpSpPr>
        <p:sp>
          <p:nvSpPr>
            <p:cNvPr id="2" name="Freeform 80"/>
            <p:cNvSpPr>
              <a:spLocks/>
            </p:cNvSpPr>
            <p:nvPr/>
          </p:nvSpPr>
          <p:spPr bwMode="auto">
            <a:xfrm>
              <a:off x="489" y="423"/>
              <a:ext cx="945" cy="747"/>
            </a:xfrm>
            <a:custGeom>
              <a:avLst/>
              <a:gdLst>
                <a:gd name="T0" fmla="*/ 916 w 945"/>
                <a:gd name="T1" fmla="*/ 624 h 747"/>
                <a:gd name="T2" fmla="*/ 841 w 945"/>
                <a:gd name="T3" fmla="*/ 566 h 747"/>
                <a:gd name="T4" fmla="*/ 775 w 945"/>
                <a:gd name="T5" fmla="*/ 508 h 747"/>
                <a:gd name="T6" fmla="*/ 715 w 945"/>
                <a:gd name="T7" fmla="*/ 530 h 747"/>
                <a:gd name="T8" fmla="*/ 643 w 945"/>
                <a:gd name="T9" fmla="*/ 498 h 747"/>
                <a:gd name="T10" fmla="*/ 565 w 945"/>
                <a:gd name="T11" fmla="*/ 302 h 747"/>
                <a:gd name="T12" fmla="*/ 505 w 945"/>
                <a:gd name="T13" fmla="*/ 46 h 747"/>
                <a:gd name="T14" fmla="*/ 459 w 945"/>
                <a:gd name="T15" fmla="*/ 37 h 747"/>
                <a:gd name="T16" fmla="*/ 396 w 945"/>
                <a:gd name="T17" fmla="*/ 37 h 747"/>
                <a:gd name="T18" fmla="*/ 338 w 945"/>
                <a:gd name="T19" fmla="*/ 29 h 747"/>
                <a:gd name="T20" fmla="*/ 292 w 945"/>
                <a:gd name="T21" fmla="*/ 10 h 747"/>
                <a:gd name="T22" fmla="*/ 241 w 945"/>
                <a:gd name="T23" fmla="*/ 0 h 747"/>
                <a:gd name="T24" fmla="*/ 186 w 945"/>
                <a:gd name="T25" fmla="*/ 20 h 747"/>
                <a:gd name="T26" fmla="*/ 128 w 945"/>
                <a:gd name="T27" fmla="*/ 34 h 747"/>
                <a:gd name="T28" fmla="*/ 89 w 945"/>
                <a:gd name="T29" fmla="*/ 99 h 747"/>
                <a:gd name="T30" fmla="*/ 62 w 945"/>
                <a:gd name="T31" fmla="*/ 128 h 747"/>
                <a:gd name="T32" fmla="*/ 106 w 945"/>
                <a:gd name="T33" fmla="*/ 191 h 747"/>
                <a:gd name="T34" fmla="*/ 135 w 945"/>
                <a:gd name="T35" fmla="*/ 237 h 747"/>
                <a:gd name="T36" fmla="*/ 96 w 945"/>
                <a:gd name="T37" fmla="*/ 215 h 747"/>
                <a:gd name="T38" fmla="*/ 38 w 945"/>
                <a:gd name="T39" fmla="*/ 225 h 747"/>
                <a:gd name="T40" fmla="*/ 12 w 945"/>
                <a:gd name="T41" fmla="*/ 254 h 747"/>
                <a:gd name="T42" fmla="*/ 29 w 945"/>
                <a:gd name="T43" fmla="*/ 295 h 747"/>
                <a:gd name="T44" fmla="*/ 60 w 945"/>
                <a:gd name="T45" fmla="*/ 317 h 747"/>
                <a:gd name="T46" fmla="*/ 125 w 945"/>
                <a:gd name="T47" fmla="*/ 315 h 747"/>
                <a:gd name="T48" fmla="*/ 140 w 945"/>
                <a:gd name="T49" fmla="*/ 351 h 747"/>
                <a:gd name="T50" fmla="*/ 96 w 945"/>
                <a:gd name="T51" fmla="*/ 363 h 747"/>
                <a:gd name="T52" fmla="*/ 67 w 945"/>
                <a:gd name="T53" fmla="*/ 375 h 747"/>
                <a:gd name="T54" fmla="*/ 46 w 945"/>
                <a:gd name="T55" fmla="*/ 399 h 747"/>
                <a:gd name="T56" fmla="*/ 9 w 945"/>
                <a:gd name="T57" fmla="*/ 445 h 747"/>
                <a:gd name="T58" fmla="*/ 24 w 945"/>
                <a:gd name="T59" fmla="*/ 498 h 747"/>
                <a:gd name="T60" fmla="*/ 46 w 945"/>
                <a:gd name="T61" fmla="*/ 544 h 747"/>
                <a:gd name="T62" fmla="*/ 89 w 945"/>
                <a:gd name="T63" fmla="*/ 571 h 747"/>
                <a:gd name="T64" fmla="*/ 135 w 945"/>
                <a:gd name="T65" fmla="*/ 600 h 747"/>
                <a:gd name="T66" fmla="*/ 169 w 945"/>
                <a:gd name="T67" fmla="*/ 617 h 747"/>
                <a:gd name="T68" fmla="*/ 210 w 945"/>
                <a:gd name="T69" fmla="*/ 612 h 747"/>
                <a:gd name="T70" fmla="*/ 169 w 945"/>
                <a:gd name="T71" fmla="*/ 704 h 747"/>
                <a:gd name="T72" fmla="*/ 116 w 945"/>
                <a:gd name="T73" fmla="*/ 728 h 747"/>
                <a:gd name="T74" fmla="*/ 152 w 945"/>
                <a:gd name="T75" fmla="*/ 740 h 747"/>
                <a:gd name="T76" fmla="*/ 212 w 945"/>
                <a:gd name="T77" fmla="*/ 699 h 747"/>
                <a:gd name="T78" fmla="*/ 246 w 945"/>
                <a:gd name="T79" fmla="*/ 672 h 747"/>
                <a:gd name="T80" fmla="*/ 290 w 945"/>
                <a:gd name="T81" fmla="*/ 641 h 747"/>
                <a:gd name="T82" fmla="*/ 311 w 945"/>
                <a:gd name="T83" fmla="*/ 617 h 747"/>
                <a:gd name="T84" fmla="*/ 302 w 945"/>
                <a:gd name="T85" fmla="*/ 576 h 747"/>
                <a:gd name="T86" fmla="*/ 345 w 945"/>
                <a:gd name="T87" fmla="*/ 505 h 747"/>
                <a:gd name="T88" fmla="*/ 357 w 945"/>
                <a:gd name="T89" fmla="*/ 520 h 747"/>
                <a:gd name="T90" fmla="*/ 343 w 945"/>
                <a:gd name="T91" fmla="*/ 580 h 747"/>
                <a:gd name="T92" fmla="*/ 391 w 945"/>
                <a:gd name="T93" fmla="*/ 559 h 747"/>
                <a:gd name="T94" fmla="*/ 427 w 945"/>
                <a:gd name="T95" fmla="*/ 534 h 747"/>
                <a:gd name="T96" fmla="*/ 435 w 945"/>
                <a:gd name="T97" fmla="*/ 501 h 747"/>
                <a:gd name="T98" fmla="*/ 493 w 945"/>
                <a:gd name="T99" fmla="*/ 510 h 747"/>
                <a:gd name="T100" fmla="*/ 558 w 945"/>
                <a:gd name="T101" fmla="*/ 520 h 747"/>
                <a:gd name="T102" fmla="*/ 633 w 945"/>
                <a:gd name="T103" fmla="*/ 525 h 747"/>
                <a:gd name="T104" fmla="*/ 688 w 945"/>
                <a:gd name="T105" fmla="*/ 547 h 747"/>
                <a:gd name="T106" fmla="*/ 732 w 945"/>
                <a:gd name="T107" fmla="*/ 568 h 747"/>
                <a:gd name="T108" fmla="*/ 766 w 945"/>
                <a:gd name="T109" fmla="*/ 551 h 747"/>
                <a:gd name="T110" fmla="*/ 833 w 945"/>
                <a:gd name="T111" fmla="*/ 595 h 747"/>
                <a:gd name="T112" fmla="*/ 884 w 945"/>
                <a:gd name="T113" fmla="*/ 636 h 747"/>
                <a:gd name="T114" fmla="*/ 930 w 945"/>
                <a:gd name="T115" fmla="*/ 679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5"/>
                <a:gd name="T175" fmla="*/ 0 h 747"/>
                <a:gd name="T176" fmla="*/ 945 w 945"/>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5" h="747">
                  <a:moveTo>
                    <a:pt x="930" y="679"/>
                  </a:moveTo>
                  <a:lnTo>
                    <a:pt x="935" y="677"/>
                  </a:lnTo>
                  <a:lnTo>
                    <a:pt x="942" y="667"/>
                  </a:lnTo>
                  <a:lnTo>
                    <a:pt x="945" y="653"/>
                  </a:lnTo>
                  <a:lnTo>
                    <a:pt x="933" y="636"/>
                  </a:lnTo>
                  <a:lnTo>
                    <a:pt x="916" y="624"/>
                  </a:lnTo>
                  <a:lnTo>
                    <a:pt x="904" y="617"/>
                  </a:lnTo>
                  <a:lnTo>
                    <a:pt x="896" y="614"/>
                  </a:lnTo>
                  <a:lnTo>
                    <a:pt x="887" y="609"/>
                  </a:lnTo>
                  <a:lnTo>
                    <a:pt x="875" y="597"/>
                  </a:lnTo>
                  <a:lnTo>
                    <a:pt x="855" y="583"/>
                  </a:lnTo>
                  <a:lnTo>
                    <a:pt x="841" y="566"/>
                  </a:lnTo>
                  <a:lnTo>
                    <a:pt x="831" y="551"/>
                  </a:lnTo>
                  <a:lnTo>
                    <a:pt x="826" y="544"/>
                  </a:lnTo>
                  <a:lnTo>
                    <a:pt x="817" y="534"/>
                  </a:lnTo>
                  <a:lnTo>
                    <a:pt x="804" y="525"/>
                  </a:lnTo>
                  <a:lnTo>
                    <a:pt x="790" y="515"/>
                  </a:lnTo>
                  <a:lnTo>
                    <a:pt x="775" y="508"/>
                  </a:lnTo>
                  <a:lnTo>
                    <a:pt x="763" y="501"/>
                  </a:lnTo>
                  <a:lnTo>
                    <a:pt x="754" y="498"/>
                  </a:lnTo>
                  <a:lnTo>
                    <a:pt x="746" y="498"/>
                  </a:lnTo>
                  <a:lnTo>
                    <a:pt x="739" y="505"/>
                  </a:lnTo>
                  <a:lnTo>
                    <a:pt x="727" y="518"/>
                  </a:lnTo>
                  <a:lnTo>
                    <a:pt x="715" y="530"/>
                  </a:lnTo>
                  <a:lnTo>
                    <a:pt x="703" y="534"/>
                  </a:lnTo>
                  <a:lnTo>
                    <a:pt x="691" y="527"/>
                  </a:lnTo>
                  <a:lnTo>
                    <a:pt x="679" y="513"/>
                  </a:lnTo>
                  <a:lnTo>
                    <a:pt x="667" y="501"/>
                  </a:lnTo>
                  <a:lnTo>
                    <a:pt x="655" y="496"/>
                  </a:lnTo>
                  <a:lnTo>
                    <a:pt x="643" y="498"/>
                  </a:lnTo>
                  <a:lnTo>
                    <a:pt x="628" y="503"/>
                  </a:lnTo>
                  <a:lnTo>
                    <a:pt x="616" y="503"/>
                  </a:lnTo>
                  <a:lnTo>
                    <a:pt x="609" y="496"/>
                  </a:lnTo>
                  <a:lnTo>
                    <a:pt x="599" y="457"/>
                  </a:lnTo>
                  <a:lnTo>
                    <a:pt x="582" y="382"/>
                  </a:lnTo>
                  <a:lnTo>
                    <a:pt x="565" y="302"/>
                  </a:lnTo>
                  <a:lnTo>
                    <a:pt x="553" y="247"/>
                  </a:lnTo>
                  <a:lnTo>
                    <a:pt x="541" y="196"/>
                  </a:lnTo>
                  <a:lnTo>
                    <a:pt x="526" y="128"/>
                  </a:lnTo>
                  <a:lnTo>
                    <a:pt x="512" y="70"/>
                  </a:lnTo>
                  <a:lnTo>
                    <a:pt x="507" y="46"/>
                  </a:lnTo>
                  <a:lnTo>
                    <a:pt x="505" y="46"/>
                  </a:lnTo>
                  <a:lnTo>
                    <a:pt x="497" y="46"/>
                  </a:lnTo>
                  <a:lnTo>
                    <a:pt x="490" y="46"/>
                  </a:lnTo>
                  <a:lnTo>
                    <a:pt x="481" y="44"/>
                  </a:lnTo>
                  <a:lnTo>
                    <a:pt x="473" y="39"/>
                  </a:lnTo>
                  <a:lnTo>
                    <a:pt x="466" y="37"/>
                  </a:lnTo>
                  <a:lnTo>
                    <a:pt x="459" y="37"/>
                  </a:lnTo>
                  <a:lnTo>
                    <a:pt x="447" y="37"/>
                  </a:lnTo>
                  <a:lnTo>
                    <a:pt x="439" y="37"/>
                  </a:lnTo>
                  <a:lnTo>
                    <a:pt x="430" y="37"/>
                  </a:lnTo>
                  <a:lnTo>
                    <a:pt x="420" y="37"/>
                  </a:lnTo>
                  <a:lnTo>
                    <a:pt x="408" y="37"/>
                  </a:lnTo>
                  <a:lnTo>
                    <a:pt x="396" y="37"/>
                  </a:lnTo>
                  <a:lnTo>
                    <a:pt x="384" y="37"/>
                  </a:lnTo>
                  <a:lnTo>
                    <a:pt x="374" y="34"/>
                  </a:lnTo>
                  <a:lnTo>
                    <a:pt x="365" y="32"/>
                  </a:lnTo>
                  <a:lnTo>
                    <a:pt x="352" y="27"/>
                  </a:lnTo>
                  <a:lnTo>
                    <a:pt x="345" y="27"/>
                  </a:lnTo>
                  <a:lnTo>
                    <a:pt x="338" y="29"/>
                  </a:lnTo>
                  <a:lnTo>
                    <a:pt x="331" y="32"/>
                  </a:lnTo>
                  <a:lnTo>
                    <a:pt x="323" y="32"/>
                  </a:lnTo>
                  <a:lnTo>
                    <a:pt x="319" y="27"/>
                  </a:lnTo>
                  <a:lnTo>
                    <a:pt x="314" y="22"/>
                  </a:lnTo>
                  <a:lnTo>
                    <a:pt x="302" y="15"/>
                  </a:lnTo>
                  <a:lnTo>
                    <a:pt x="292" y="10"/>
                  </a:lnTo>
                  <a:lnTo>
                    <a:pt x="292" y="5"/>
                  </a:lnTo>
                  <a:lnTo>
                    <a:pt x="290" y="5"/>
                  </a:lnTo>
                  <a:lnTo>
                    <a:pt x="280" y="5"/>
                  </a:lnTo>
                  <a:lnTo>
                    <a:pt x="265" y="5"/>
                  </a:lnTo>
                  <a:lnTo>
                    <a:pt x="253" y="3"/>
                  </a:lnTo>
                  <a:lnTo>
                    <a:pt x="241" y="0"/>
                  </a:lnTo>
                  <a:lnTo>
                    <a:pt x="234" y="3"/>
                  </a:lnTo>
                  <a:lnTo>
                    <a:pt x="227" y="8"/>
                  </a:lnTo>
                  <a:lnTo>
                    <a:pt x="222" y="10"/>
                  </a:lnTo>
                  <a:lnTo>
                    <a:pt x="212" y="12"/>
                  </a:lnTo>
                  <a:lnTo>
                    <a:pt x="200" y="15"/>
                  </a:lnTo>
                  <a:lnTo>
                    <a:pt x="186" y="20"/>
                  </a:lnTo>
                  <a:lnTo>
                    <a:pt x="174" y="25"/>
                  </a:lnTo>
                  <a:lnTo>
                    <a:pt x="164" y="29"/>
                  </a:lnTo>
                  <a:lnTo>
                    <a:pt x="154" y="32"/>
                  </a:lnTo>
                  <a:lnTo>
                    <a:pt x="142" y="32"/>
                  </a:lnTo>
                  <a:lnTo>
                    <a:pt x="135" y="29"/>
                  </a:lnTo>
                  <a:lnTo>
                    <a:pt x="128" y="34"/>
                  </a:lnTo>
                  <a:lnTo>
                    <a:pt x="125" y="49"/>
                  </a:lnTo>
                  <a:lnTo>
                    <a:pt x="123" y="68"/>
                  </a:lnTo>
                  <a:lnTo>
                    <a:pt x="123" y="85"/>
                  </a:lnTo>
                  <a:lnTo>
                    <a:pt x="116" y="95"/>
                  </a:lnTo>
                  <a:lnTo>
                    <a:pt x="104" y="99"/>
                  </a:lnTo>
                  <a:lnTo>
                    <a:pt x="89" y="99"/>
                  </a:lnTo>
                  <a:lnTo>
                    <a:pt x="79" y="102"/>
                  </a:lnTo>
                  <a:lnTo>
                    <a:pt x="72" y="104"/>
                  </a:lnTo>
                  <a:lnTo>
                    <a:pt x="65" y="109"/>
                  </a:lnTo>
                  <a:lnTo>
                    <a:pt x="60" y="114"/>
                  </a:lnTo>
                  <a:lnTo>
                    <a:pt x="60" y="121"/>
                  </a:lnTo>
                  <a:lnTo>
                    <a:pt x="62" y="128"/>
                  </a:lnTo>
                  <a:lnTo>
                    <a:pt x="67" y="136"/>
                  </a:lnTo>
                  <a:lnTo>
                    <a:pt x="77" y="143"/>
                  </a:lnTo>
                  <a:lnTo>
                    <a:pt x="87" y="153"/>
                  </a:lnTo>
                  <a:lnTo>
                    <a:pt x="96" y="165"/>
                  </a:lnTo>
                  <a:lnTo>
                    <a:pt x="101" y="179"/>
                  </a:lnTo>
                  <a:lnTo>
                    <a:pt x="106" y="191"/>
                  </a:lnTo>
                  <a:lnTo>
                    <a:pt x="116" y="194"/>
                  </a:lnTo>
                  <a:lnTo>
                    <a:pt x="123" y="196"/>
                  </a:lnTo>
                  <a:lnTo>
                    <a:pt x="128" y="203"/>
                  </a:lnTo>
                  <a:lnTo>
                    <a:pt x="133" y="215"/>
                  </a:lnTo>
                  <a:lnTo>
                    <a:pt x="135" y="230"/>
                  </a:lnTo>
                  <a:lnTo>
                    <a:pt x="135" y="237"/>
                  </a:lnTo>
                  <a:lnTo>
                    <a:pt x="128" y="242"/>
                  </a:lnTo>
                  <a:lnTo>
                    <a:pt x="120" y="240"/>
                  </a:lnTo>
                  <a:lnTo>
                    <a:pt x="113" y="235"/>
                  </a:lnTo>
                  <a:lnTo>
                    <a:pt x="106" y="230"/>
                  </a:lnTo>
                  <a:lnTo>
                    <a:pt x="101" y="223"/>
                  </a:lnTo>
                  <a:lnTo>
                    <a:pt x="96" y="215"/>
                  </a:lnTo>
                  <a:lnTo>
                    <a:pt x="94" y="211"/>
                  </a:lnTo>
                  <a:lnTo>
                    <a:pt x="89" y="208"/>
                  </a:lnTo>
                  <a:lnTo>
                    <a:pt x="79" y="211"/>
                  </a:lnTo>
                  <a:lnTo>
                    <a:pt x="65" y="215"/>
                  </a:lnTo>
                  <a:lnTo>
                    <a:pt x="53" y="220"/>
                  </a:lnTo>
                  <a:lnTo>
                    <a:pt x="38" y="225"/>
                  </a:lnTo>
                  <a:lnTo>
                    <a:pt x="24" y="230"/>
                  </a:lnTo>
                  <a:lnTo>
                    <a:pt x="12" y="232"/>
                  </a:lnTo>
                  <a:lnTo>
                    <a:pt x="2" y="240"/>
                  </a:lnTo>
                  <a:lnTo>
                    <a:pt x="0" y="244"/>
                  </a:lnTo>
                  <a:lnTo>
                    <a:pt x="2" y="249"/>
                  </a:lnTo>
                  <a:lnTo>
                    <a:pt x="12" y="254"/>
                  </a:lnTo>
                  <a:lnTo>
                    <a:pt x="21" y="259"/>
                  </a:lnTo>
                  <a:lnTo>
                    <a:pt x="31" y="264"/>
                  </a:lnTo>
                  <a:lnTo>
                    <a:pt x="31" y="271"/>
                  </a:lnTo>
                  <a:lnTo>
                    <a:pt x="26" y="281"/>
                  </a:lnTo>
                  <a:lnTo>
                    <a:pt x="26" y="288"/>
                  </a:lnTo>
                  <a:lnTo>
                    <a:pt x="29" y="295"/>
                  </a:lnTo>
                  <a:lnTo>
                    <a:pt x="33" y="307"/>
                  </a:lnTo>
                  <a:lnTo>
                    <a:pt x="36" y="317"/>
                  </a:lnTo>
                  <a:lnTo>
                    <a:pt x="38" y="324"/>
                  </a:lnTo>
                  <a:lnTo>
                    <a:pt x="43" y="327"/>
                  </a:lnTo>
                  <a:lnTo>
                    <a:pt x="50" y="322"/>
                  </a:lnTo>
                  <a:lnTo>
                    <a:pt x="60" y="317"/>
                  </a:lnTo>
                  <a:lnTo>
                    <a:pt x="70" y="315"/>
                  </a:lnTo>
                  <a:lnTo>
                    <a:pt x="77" y="312"/>
                  </a:lnTo>
                  <a:lnTo>
                    <a:pt x="87" y="315"/>
                  </a:lnTo>
                  <a:lnTo>
                    <a:pt x="99" y="317"/>
                  </a:lnTo>
                  <a:lnTo>
                    <a:pt x="111" y="315"/>
                  </a:lnTo>
                  <a:lnTo>
                    <a:pt x="125" y="315"/>
                  </a:lnTo>
                  <a:lnTo>
                    <a:pt x="135" y="315"/>
                  </a:lnTo>
                  <a:lnTo>
                    <a:pt x="137" y="319"/>
                  </a:lnTo>
                  <a:lnTo>
                    <a:pt x="135" y="327"/>
                  </a:lnTo>
                  <a:lnTo>
                    <a:pt x="133" y="336"/>
                  </a:lnTo>
                  <a:lnTo>
                    <a:pt x="135" y="344"/>
                  </a:lnTo>
                  <a:lnTo>
                    <a:pt x="140" y="351"/>
                  </a:lnTo>
                  <a:lnTo>
                    <a:pt x="137" y="360"/>
                  </a:lnTo>
                  <a:lnTo>
                    <a:pt x="133" y="368"/>
                  </a:lnTo>
                  <a:lnTo>
                    <a:pt x="125" y="370"/>
                  </a:lnTo>
                  <a:lnTo>
                    <a:pt x="116" y="368"/>
                  </a:lnTo>
                  <a:lnTo>
                    <a:pt x="106" y="365"/>
                  </a:lnTo>
                  <a:lnTo>
                    <a:pt x="96" y="363"/>
                  </a:lnTo>
                  <a:lnTo>
                    <a:pt x="94" y="370"/>
                  </a:lnTo>
                  <a:lnTo>
                    <a:pt x="89" y="377"/>
                  </a:lnTo>
                  <a:lnTo>
                    <a:pt x="82" y="380"/>
                  </a:lnTo>
                  <a:lnTo>
                    <a:pt x="72" y="377"/>
                  </a:lnTo>
                  <a:lnTo>
                    <a:pt x="67" y="375"/>
                  </a:lnTo>
                  <a:lnTo>
                    <a:pt x="65" y="373"/>
                  </a:lnTo>
                  <a:lnTo>
                    <a:pt x="60" y="375"/>
                  </a:lnTo>
                  <a:lnTo>
                    <a:pt x="50" y="380"/>
                  </a:lnTo>
                  <a:lnTo>
                    <a:pt x="46" y="387"/>
                  </a:lnTo>
                  <a:lnTo>
                    <a:pt x="46" y="392"/>
                  </a:lnTo>
                  <a:lnTo>
                    <a:pt x="46" y="399"/>
                  </a:lnTo>
                  <a:lnTo>
                    <a:pt x="33" y="409"/>
                  </a:lnTo>
                  <a:lnTo>
                    <a:pt x="19" y="418"/>
                  </a:lnTo>
                  <a:lnTo>
                    <a:pt x="14" y="423"/>
                  </a:lnTo>
                  <a:lnTo>
                    <a:pt x="14" y="428"/>
                  </a:lnTo>
                  <a:lnTo>
                    <a:pt x="12" y="435"/>
                  </a:lnTo>
                  <a:lnTo>
                    <a:pt x="9" y="445"/>
                  </a:lnTo>
                  <a:lnTo>
                    <a:pt x="9" y="455"/>
                  </a:lnTo>
                  <a:lnTo>
                    <a:pt x="12" y="467"/>
                  </a:lnTo>
                  <a:lnTo>
                    <a:pt x="17" y="474"/>
                  </a:lnTo>
                  <a:lnTo>
                    <a:pt x="21" y="481"/>
                  </a:lnTo>
                  <a:lnTo>
                    <a:pt x="24" y="491"/>
                  </a:lnTo>
                  <a:lnTo>
                    <a:pt x="24" y="498"/>
                  </a:lnTo>
                  <a:lnTo>
                    <a:pt x="24" y="501"/>
                  </a:lnTo>
                  <a:lnTo>
                    <a:pt x="31" y="525"/>
                  </a:lnTo>
                  <a:lnTo>
                    <a:pt x="31" y="527"/>
                  </a:lnTo>
                  <a:lnTo>
                    <a:pt x="33" y="534"/>
                  </a:lnTo>
                  <a:lnTo>
                    <a:pt x="38" y="539"/>
                  </a:lnTo>
                  <a:lnTo>
                    <a:pt x="46" y="544"/>
                  </a:lnTo>
                  <a:lnTo>
                    <a:pt x="60" y="547"/>
                  </a:lnTo>
                  <a:lnTo>
                    <a:pt x="75" y="547"/>
                  </a:lnTo>
                  <a:lnTo>
                    <a:pt x="87" y="547"/>
                  </a:lnTo>
                  <a:lnTo>
                    <a:pt x="91" y="547"/>
                  </a:lnTo>
                  <a:lnTo>
                    <a:pt x="91" y="554"/>
                  </a:lnTo>
                  <a:lnTo>
                    <a:pt x="89" y="571"/>
                  </a:lnTo>
                  <a:lnTo>
                    <a:pt x="91" y="588"/>
                  </a:lnTo>
                  <a:lnTo>
                    <a:pt x="94" y="602"/>
                  </a:lnTo>
                  <a:lnTo>
                    <a:pt x="104" y="605"/>
                  </a:lnTo>
                  <a:lnTo>
                    <a:pt x="113" y="602"/>
                  </a:lnTo>
                  <a:lnTo>
                    <a:pt x="125" y="597"/>
                  </a:lnTo>
                  <a:lnTo>
                    <a:pt x="135" y="600"/>
                  </a:lnTo>
                  <a:lnTo>
                    <a:pt x="145" y="609"/>
                  </a:lnTo>
                  <a:lnTo>
                    <a:pt x="154" y="617"/>
                  </a:lnTo>
                  <a:lnTo>
                    <a:pt x="164" y="626"/>
                  </a:lnTo>
                  <a:lnTo>
                    <a:pt x="166" y="629"/>
                  </a:lnTo>
                  <a:lnTo>
                    <a:pt x="166" y="624"/>
                  </a:lnTo>
                  <a:lnTo>
                    <a:pt x="169" y="617"/>
                  </a:lnTo>
                  <a:lnTo>
                    <a:pt x="174" y="609"/>
                  </a:lnTo>
                  <a:lnTo>
                    <a:pt x="181" y="609"/>
                  </a:lnTo>
                  <a:lnTo>
                    <a:pt x="193" y="609"/>
                  </a:lnTo>
                  <a:lnTo>
                    <a:pt x="203" y="607"/>
                  </a:lnTo>
                  <a:lnTo>
                    <a:pt x="210" y="607"/>
                  </a:lnTo>
                  <a:lnTo>
                    <a:pt x="210" y="612"/>
                  </a:lnTo>
                  <a:lnTo>
                    <a:pt x="205" y="624"/>
                  </a:lnTo>
                  <a:lnTo>
                    <a:pt x="203" y="641"/>
                  </a:lnTo>
                  <a:lnTo>
                    <a:pt x="198" y="660"/>
                  </a:lnTo>
                  <a:lnTo>
                    <a:pt x="188" y="677"/>
                  </a:lnTo>
                  <a:lnTo>
                    <a:pt x="176" y="691"/>
                  </a:lnTo>
                  <a:lnTo>
                    <a:pt x="169" y="704"/>
                  </a:lnTo>
                  <a:lnTo>
                    <a:pt x="164" y="713"/>
                  </a:lnTo>
                  <a:lnTo>
                    <a:pt x="157" y="718"/>
                  </a:lnTo>
                  <a:lnTo>
                    <a:pt x="147" y="718"/>
                  </a:lnTo>
                  <a:lnTo>
                    <a:pt x="135" y="718"/>
                  </a:lnTo>
                  <a:lnTo>
                    <a:pt x="123" y="723"/>
                  </a:lnTo>
                  <a:lnTo>
                    <a:pt x="116" y="728"/>
                  </a:lnTo>
                  <a:lnTo>
                    <a:pt x="116" y="735"/>
                  </a:lnTo>
                  <a:lnTo>
                    <a:pt x="120" y="742"/>
                  </a:lnTo>
                  <a:lnTo>
                    <a:pt x="128" y="747"/>
                  </a:lnTo>
                  <a:lnTo>
                    <a:pt x="135" y="747"/>
                  </a:lnTo>
                  <a:lnTo>
                    <a:pt x="142" y="745"/>
                  </a:lnTo>
                  <a:lnTo>
                    <a:pt x="152" y="740"/>
                  </a:lnTo>
                  <a:lnTo>
                    <a:pt x="162" y="733"/>
                  </a:lnTo>
                  <a:lnTo>
                    <a:pt x="176" y="728"/>
                  </a:lnTo>
                  <a:lnTo>
                    <a:pt x="188" y="720"/>
                  </a:lnTo>
                  <a:lnTo>
                    <a:pt x="198" y="711"/>
                  </a:lnTo>
                  <a:lnTo>
                    <a:pt x="205" y="704"/>
                  </a:lnTo>
                  <a:lnTo>
                    <a:pt x="212" y="699"/>
                  </a:lnTo>
                  <a:lnTo>
                    <a:pt x="222" y="699"/>
                  </a:lnTo>
                  <a:lnTo>
                    <a:pt x="229" y="701"/>
                  </a:lnTo>
                  <a:lnTo>
                    <a:pt x="236" y="699"/>
                  </a:lnTo>
                  <a:lnTo>
                    <a:pt x="241" y="691"/>
                  </a:lnTo>
                  <a:lnTo>
                    <a:pt x="244" y="682"/>
                  </a:lnTo>
                  <a:lnTo>
                    <a:pt x="246" y="672"/>
                  </a:lnTo>
                  <a:lnTo>
                    <a:pt x="249" y="667"/>
                  </a:lnTo>
                  <a:lnTo>
                    <a:pt x="253" y="662"/>
                  </a:lnTo>
                  <a:lnTo>
                    <a:pt x="263" y="655"/>
                  </a:lnTo>
                  <a:lnTo>
                    <a:pt x="275" y="648"/>
                  </a:lnTo>
                  <a:lnTo>
                    <a:pt x="285" y="643"/>
                  </a:lnTo>
                  <a:lnTo>
                    <a:pt x="290" y="641"/>
                  </a:lnTo>
                  <a:lnTo>
                    <a:pt x="290" y="638"/>
                  </a:lnTo>
                  <a:lnTo>
                    <a:pt x="287" y="633"/>
                  </a:lnTo>
                  <a:lnTo>
                    <a:pt x="290" y="629"/>
                  </a:lnTo>
                  <a:lnTo>
                    <a:pt x="297" y="624"/>
                  </a:lnTo>
                  <a:lnTo>
                    <a:pt x="304" y="621"/>
                  </a:lnTo>
                  <a:lnTo>
                    <a:pt x="311" y="617"/>
                  </a:lnTo>
                  <a:lnTo>
                    <a:pt x="314" y="609"/>
                  </a:lnTo>
                  <a:lnTo>
                    <a:pt x="311" y="602"/>
                  </a:lnTo>
                  <a:lnTo>
                    <a:pt x="307" y="595"/>
                  </a:lnTo>
                  <a:lnTo>
                    <a:pt x="299" y="590"/>
                  </a:lnTo>
                  <a:lnTo>
                    <a:pt x="299" y="583"/>
                  </a:lnTo>
                  <a:lnTo>
                    <a:pt x="302" y="576"/>
                  </a:lnTo>
                  <a:lnTo>
                    <a:pt x="307" y="568"/>
                  </a:lnTo>
                  <a:lnTo>
                    <a:pt x="311" y="563"/>
                  </a:lnTo>
                  <a:lnTo>
                    <a:pt x="316" y="556"/>
                  </a:lnTo>
                  <a:lnTo>
                    <a:pt x="323" y="542"/>
                  </a:lnTo>
                  <a:lnTo>
                    <a:pt x="333" y="522"/>
                  </a:lnTo>
                  <a:lnTo>
                    <a:pt x="345" y="505"/>
                  </a:lnTo>
                  <a:lnTo>
                    <a:pt x="355" y="493"/>
                  </a:lnTo>
                  <a:lnTo>
                    <a:pt x="367" y="491"/>
                  </a:lnTo>
                  <a:lnTo>
                    <a:pt x="372" y="496"/>
                  </a:lnTo>
                  <a:lnTo>
                    <a:pt x="369" y="503"/>
                  </a:lnTo>
                  <a:lnTo>
                    <a:pt x="365" y="510"/>
                  </a:lnTo>
                  <a:lnTo>
                    <a:pt x="357" y="520"/>
                  </a:lnTo>
                  <a:lnTo>
                    <a:pt x="352" y="532"/>
                  </a:lnTo>
                  <a:lnTo>
                    <a:pt x="350" y="547"/>
                  </a:lnTo>
                  <a:lnTo>
                    <a:pt x="348" y="561"/>
                  </a:lnTo>
                  <a:lnTo>
                    <a:pt x="345" y="566"/>
                  </a:lnTo>
                  <a:lnTo>
                    <a:pt x="343" y="571"/>
                  </a:lnTo>
                  <a:lnTo>
                    <a:pt x="343" y="580"/>
                  </a:lnTo>
                  <a:lnTo>
                    <a:pt x="345" y="588"/>
                  </a:lnTo>
                  <a:lnTo>
                    <a:pt x="352" y="588"/>
                  </a:lnTo>
                  <a:lnTo>
                    <a:pt x="362" y="580"/>
                  </a:lnTo>
                  <a:lnTo>
                    <a:pt x="374" y="573"/>
                  </a:lnTo>
                  <a:lnTo>
                    <a:pt x="384" y="566"/>
                  </a:lnTo>
                  <a:lnTo>
                    <a:pt x="391" y="559"/>
                  </a:lnTo>
                  <a:lnTo>
                    <a:pt x="396" y="554"/>
                  </a:lnTo>
                  <a:lnTo>
                    <a:pt x="396" y="551"/>
                  </a:lnTo>
                  <a:lnTo>
                    <a:pt x="401" y="547"/>
                  </a:lnTo>
                  <a:lnTo>
                    <a:pt x="408" y="547"/>
                  </a:lnTo>
                  <a:lnTo>
                    <a:pt x="418" y="544"/>
                  </a:lnTo>
                  <a:lnTo>
                    <a:pt x="427" y="534"/>
                  </a:lnTo>
                  <a:lnTo>
                    <a:pt x="432" y="527"/>
                  </a:lnTo>
                  <a:lnTo>
                    <a:pt x="435" y="525"/>
                  </a:lnTo>
                  <a:lnTo>
                    <a:pt x="432" y="522"/>
                  </a:lnTo>
                  <a:lnTo>
                    <a:pt x="427" y="515"/>
                  </a:lnTo>
                  <a:lnTo>
                    <a:pt x="427" y="508"/>
                  </a:lnTo>
                  <a:lnTo>
                    <a:pt x="435" y="501"/>
                  </a:lnTo>
                  <a:lnTo>
                    <a:pt x="447" y="498"/>
                  </a:lnTo>
                  <a:lnTo>
                    <a:pt x="459" y="498"/>
                  </a:lnTo>
                  <a:lnTo>
                    <a:pt x="468" y="501"/>
                  </a:lnTo>
                  <a:lnTo>
                    <a:pt x="476" y="503"/>
                  </a:lnTo>
                  <a:lnTo>
                    <a:pt x="483" y="508"/>
                  </a:lnTo>
                  <a:lnTo>
                    <a:pt x="493" y="510"/>
                  </a:lnTo>
                  <a:lnTo>
                    <a:pt x="507" y="515"/>
                  </a:lnTo>
                  <a:lnTo>
                    <a:pt x="524" y="520"/>
                  </a:lnTo>
                  <a:lnTo>
                    <a:pt x="539" y="522"/>
                  </a:lnTo>
                  <a:lnTo>
                    <a:pt x="546" y="522"/>
                  </a:lnTo>
                  <a:lnTo>
                    <a:pt x="551" y="520"/>
                  </a:lnTo>
                  <a:lnTo>
                    <a:pt x="558" y="520"/>
                  </a:lnTo>
                  <a:lnTo>
                    <a:pt x="568" y="520"/>
                  </a:lnTo>
                  <a:lnTo>
                    <a:pt x="577" y="522"/>
                  </a:lnTo>
                  <a:lnTo>
                    <a:pt x="587" y="525"/>
                  </a:lnTo>
                  <a:lnTo>
                    <a:pt x="604" y="525"/>
                  </a:lnTo>
                  <a:lnTo>
                    <a:pt x="621" y="525"/>
                  </a:lnTo>
                  <a:lnTo>
                    <a:pt x="633" y="525"/>
                  </a:lnTo>
                  <a:lnTo>
                    <a:pt x="643" y="527"/>
                  </a:lnTo>
                  <a:lnTo>
                    <a:pt x="652" y="534"/>
                  </a:lnTo>
                  <a:lnTo>
                    <a:pt x="664" y="542"/>
                  </a:lnTo>
                  <a:lnTo>
                    <a:pt x="676" y="544"/>
                  </a:lnTo>
                  <a:lnTo>
                    <a:pt x="686" y="547"/>
                  </a:lnTo>
                  <a:lnTo>
                    <a:pt x="688" y="547"/>
                  </a:lnTo>
                  <a:lnTo>
                    <a:pt x="691" y="549"/>
                  </a:lnTo>
                  <a:lnTo>
                    <a:pt x="693" y="551"/>
                  </a:lnTo>
                  <a:lnTo>
                    <a:pt x="701" y="559"/>
                  </a:lnTo>
                  <a:lnTo>
                    <a:pt x="710" y="563"/>
                  </a:lnTo>
                  <a:lnTo>
                    <a:pt x="722" y="566"/>
                  </a:lnTo>
                  <a:lnTo>
                    <a:pt x="732" y="568"/>
                  </a:lnTo>
                  <a:lnTo>
                    <a:pt x="739" y="568"/>
                  </a:lnTo>
                  <a:lnTo>
                    <a:pt x="744" y="563"/>
                  </a:lnTo>
                  <a:lnTo>
                    <a:pt x="746" y="556"/>
                  </a:lnTo>
                  <a:lnTo>
                    <a:pt x="749" y="549"/>
                  </a:lnTo>
                  <a:lnTo>
                    <a:pt x="754" y="549"/>
                  </a:lnTo>
                  <a:lnTo>
                    <a:pt x="766" y="551"/>
                  </a:lnTo>
                  <a:lnTo>
                    <a:pt x="780" y="556"/>
                  </a:lnTo>
                  <a:lnTo>
                    <a:pt x="792" y="559"/>
                  </a:lnTo>
                  <a:lnTo>
                    <a:pt x="804" y="563"/>
                  </a:lnTo>
                  <a:lnTo>
                    <a:pt x="814" y="573"/>
                  </a:lnTo>
                  <a:lnTo>
                    <a:pt x="824" y="585"/>
                  </a:lnTo>
                  <a:lnTo>
                    <a:pt x="833" y="595"/>
                  </a:lnTo>
                  <a:lnTo>
                    <a:pt x="841" y="600"/>
                  </a:lnTo>
                  <a:lnTo>
                    <a:pt x="843" y="602"/>
                  </a:lnTo>
                  <a:lnTo>
                    <a:pt x="865" y="624"/>
                  </a:lnTo>
                  <a:lnTo>
                    <a:pt x="877" y="636"/>
                  </a:lnTo>
                  <a:lnTo>
                    <a:pt x="879" y="636"/>
                  </a:lnTo>
                  <a:lnTo>
                    <a:pt x="884" y="636"/>
                  </a:lnTo>
                  <a:lnTo>
                    <a:pt x="889" y="638"/>
                  </a:lnTo>
                  <a:lnTo>
                    <a:pt x="896" y="643"/>
                  </a:lnTo>
                  <a:lnTo>
                    <a:pt x="906" y="653"/>
                  </a:lnTo>
                  <a:lnTo>
                    <a:pt x="918" y="665"/>
                  </a:lnTo>
                  <a:lnTo>
                    <a:pt x="925" y="675"/>
                  </a:lnTo>
                  <a:lnTo>
                    <a:pt x="930" y="679"/>
                  </a:lnTo>
                  <a:close/>
                </a:path>
              </a:pathLst>
            </a:custGeom>
            <a:grpFill/>
            <a:ln w="9525">
              <a:solidFill>
                <a:schemeClr val="tx1"/>
              </a:solidFill>
              <a:round/>
              <a:headEnd/>
              <a:tailEnd/>
            </a:ln>
          </p:spPr>
          <p:txBody>
            <a:bodyPr/>
            <a:lstStyle/>
            <a:p>
              <a:endParaRPr lang="en-US" dirty="0"/>
            </a:p>
          </p:txBody>
        </p:sp>
        <p:sp>
          <p:nvSpPr>
            <p:cNvPr id="3" name="Freeform 81"/>
            <p:cNvSpPr>
              <a:spLocks/>
            </p:cNvSpPr>
            <p:nvPr/>
          </p:nvSpPr>
          <p:spPr bwMode="auto">
            <a:xfrm>
              <a:off x="1228" y="991"/>
              <a:ext cx="152" cy="109"/>
            </a:xfrm>
            <a:custGeom>
              <a:avLst/>
              <a:gdLst>
                <a:gd name="T0" fmla="*/ 152 w 152"/>
                <a:gd name="T1" fmla="*/ 109 h 109"/>
                <a:gd name="T2" fmla="*/ 152 w 152"/>
                <a:gd name="T3" fmla="*/ 107 h 109"/>
                <a:gd name="T4" fmla="*/ 150 w 152"/>
                <a:gd name="T5" fmla="*/ 104 h 109"/>
                <a:gd name="T6" fmla="*/ 148 w 152"/>
                <a:gd name="T7" fmla="*/ 97 h 109"/>
                <a:gd name="T8" fmla="*/ 140 w 152"/>
                <a:gd name="T9" fmla="*/ 90 h 109"/>
                <a:gd name="T10" fmla="*/ 133 w 152"/>
                <a:gd name="T11" fmla="*/ 82 h 109"/>
                <a:gd name="T12" fmla="*/ 131 w 152"/>
                <a:gd name="T13" fmla="*/ 78 h 109"/>
                <a:gd name="T14" fmla="*/ 126 w 152"/>
                <a:gd name="T15" fmla="*/ 73 h 109"/>
                <a:gd name="T16" fmla="*/ 116 w 152"/>
                <a:gd name="T17" fmla="*/ 73 h 109"/>
                <a:gd name="T18" fmla="*/ 109 w 152"/>
                <a:gd name="T19" fmla="*/ 75 h 109"/>
                <a:gd name="T20" fmla="*/ 102 w 152"/>
                <a:gd name="T21" fmla="*/ 80 h 109"/>
                <a:gd name="T22" fmla="*/ 97 w 152"/>
                <a:gd name="T23" fmla="*/ 80 h 109"/>
                <a:gd name="T24" fmla="*/ 85 w 152"/>
                <a:gd name="T25" fmla="*/ 73 h 109"/>
                <a:gd name="T26" fmla="*/ 75 w 152"/>
                <a:gd name="T27" fmla="*/ 63 h 109"/>
                <a:gd name="T28" fmla="*/ 68 w 152"/>
                <a:gd name="T29" fmla="*/ 63 h 109"/>
                <a:gd name="T30" fmla="*/ 65 w 152"/>
                <a:gd name="T31" fmla="*/ 61 h 109"/>
                <a:gd name="T32" fmla="*/ 68 w 152"/>
                <a:gd name="T33" fmla="*/ 53 h 109"/>
                <a:gd name="T34" fmla="*/ 68 w 152"/>
                <a:gd name="T35" fmla="*/ 44 h 109"/>
                <a:gd name="T36" fmla="*/ 65 w 152"/>
                <a:gd name="T37" fmla="*/ 39 h 109"/>
                <a:gd name="T38" fmla="*/ 61 w 152"/>
                <a:gd name="T39" fmla="*/ 37 h 109"/>
                <a:gd name="T40" fmla="*/ 56 w 152"/>
                <a:gd name="T41" fmla="*/ 32 h 109"/>
                <a:gd name="T42" fmla="*/ 51 w 152"/>
                <a:gd name="T43" fmla="*/ 27 h 109"/>
                <a:gd name="T44" fmla="*/ 51 w 152"/>
                <a:gd name="T45" fmla="*/ 24 h 109"/>
                <a:gd name="T46" fmla="*/ 51 w 152"/>
                <a:gd name="T47" fmla="*/ 20 h 109"/>
                <a:gd name="T48" fmla="*/ 46 w 152"/>
                <a:gd name="T49" fmla="*/ 17 h 109"/>
                <a:gd name="T50" fmla="*/ 41 w 152"/>
                <a:gd name="T51" fmla="*/ 10 h 109"/>
                <a:gd name="T52" fmla="*/ 36 w 152"/>
                <a:gd name="T53" fmla="*/ 5 h 109"/>
                <a:gd name="T54" fmla="*/ 29 w 152"/>
                <a:gd name="T55" fmla="*/ 0 h 109"/>
                <a:gd name="T56" fmla="*/ 17 w 152"/>
                <a:gd name="T57" fmla="*/ 0 h 109"/>
                <a:gd name="T58" fmla="*/ 7 w 152"/>
                <a:gd name="T59" fmla="*/ 5 h 109"/>
                <a:gd name="T60" fmla="*/ 0 w 152"/>
                <a:gd name="T61" fmla="*/ 8 h 109"/>
                <a:gd name="T62" fmla="*/ 0 w 152"/>
                <a:gd name="T63" fmla="*/ 12 h 109"/>
                <a:gd name="T64" fmla="*/ 7 w 152"/>
                <a:gd name="T65" fmla="*/ 20 h 109"/>
                <a:gd name="T66" fmla="*/ 22 w 152"/>
                <a:gd name="T67" fmla="*/ 27 h 109"/>
                <a:gd name="T68" fmla="*/ 36 w 152"/>
                <a:gd name="T69" fmla="*/ 32 h 109"/>
                <a:gd name="T70" fmla="*/ 46 w 152"/>
                <a:gd name="T71" fmla="*/ 39 h 109"/>
                <a:gd name="T72" fmla="*/ 51 w 152"/>
                <a:gd name="T73" fmla="*/ 46 h 109"/>
                <a:gd name="T74" fmla="*/ 51 w 152"/>
                <a:gd name="T75" fmla="*/ 56 h 109"/>
                <a:gd name="T76" fmla="*/ 56 w 152"/>
                <a:gd name="T77" fmla="*/ 63 h 109"/>
                <a:gd name="T78" fmla="*/ 61 w 152"/>
                <a:gd name="T79" fmla="*/ 68 h 109"/>
                <a:gd name="T80" fmla="*/ 68 w 152"/>
                <a:gd name="T81" fmla="*/ 75 h 109"/>
                <a:gd name="T82" fmla="*/ 78 w 152"/>
                <a:gd name="T83" fmla="*/ 82 h 109"/>
                <a:gd name="T84" fmla="*/ 87 w 152"/>
                <a:gd name="T85" fmla="*/ 87 h 109"/>
                <a:gd name="T86" fmla="*/ 99 w 152"/>
                <a:gd name="T87" fmla="*/ 92 h 109"/>
                <a:gd name="T88" fmla="*/ 107 w 152"/>
                <a:gd name="T89" fmla="*/ 94 h 109"/>
                <a:gd name="T90" fmla="*/ 114 w 152"/>
                <a:gd name="T91" fmla="*/ 94 h 109"/>
                <a:gd name="T92" fmla="*/ 116 w 152"/>
                <a:gd name="T93" fmla="*/ 92 h 109"/>
                <a:gd name="T94" fmla="*/ 121 w 152"/>
                <a:gd name="T95" fmla="*/ 94 h 109"/>
                <a:gd name="T96" fmla="*/ 126 w 152"/>
                <a:gd name="T97" fmla="*/ 99 h 109"/>
                <a:gd name="T98" fmla="*/ 133 w 152"/>
                <a:gd name="T99" fmla="*/ 104 h 109"/>
                <a:gd name="T100" fmla="*/ 143 w 152"/>
                <a:gd name="T101" fmla="*/ 107 h 109"/>
                <a:gd name="T102" fmla="*/ 150 w 152"/>
                <a:gd name="T103" fmla="*/ 109 h 109"/>
                <a:gd name="T104" fmla="*/ 152 w 152"/>
                <a:gd name="T105" fmla="*/ 109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2"/>
                <a:gd name="T160" fmla="*/ 0 h 109"/>
                <a:gd name="T161" fmla="*/ 152 w 152"/>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2" h="109">
                  <a:moveTo>
                    <a:pt x="152" y="109"/>
                  </a:moveTo>
                  <a:lnTo>
                    <a:pt x="152" y="107"/>
                  </a:lnTo>
                  <a:lnTo>
                    <a:pt x="150" y="104"/>
                  </a:lnTo>
                  <a:lnTo>
                    <a:pt x="148" y="97"/>
                  </a:lnTo>
                  <a:lnTo>
                    <a:pt x="140" y="90"/>
                  </a:lnTo>
                  <a:lnTo>
                    <a:pt x="133" y="82"/>
                  </a:lnTo>
                  <a:lnTo>
                    <a:pt x="131" y="78"/>
                  </a:lnTo>
                  <a:lnTo>
                    <a:pt x="126" y="73"/>
                  </a:lnTo>
                  <a:lnTo>
                    <a:pt x="116" y="73"/>
                  </a:lnTo>
                  <a:lnTo>
                    <a:pt x="109" y="75"/>
                  </a:lnTo>
                  <a:lnTo>
                    <a:pt x="102" y="80"/>
                  </a:lnTo>
                  <a:lnTo>
                    <a:pt x="97" y="80"/>
                  </a:lnTo>
                  <a:lnTo>
                    <a:pt x="85" y="73"/>
                  </a:lnTo>
                  <a:lnTo>
                    <a:pt x="75" y="63"/>
                  </a:lnTo>
                  <a:lnTo>
                    <a:pt x="68" y="63"/>
                  </a:lnTo>
                  <a:lnTo>
                    <a:pt x="65" y="61"/>
                  </a:lnTo>
                  <a:lnTo>
                    <a:pt x="68" y="53"/>
                  </a:lnTo>
                  <a:lnTo>
                    <a:pt x="68" y="44"/>
                  </a:lnTo>
                  <a:lnTo>
                    <a:pt x="65" y="39"/>
                  </a:lnTo>
                  <a:lnTo>
                    <a:pt x="61" y="37"/>
                  </a:lnTo>
                  <a:lnTo>
                    <a:pt x="56" y="32"/>
                  </a:lnTo>
                  <a:lnTo>
                    <a:pt x="51" y="27"/>
                  </a:lnTo>
                  <a:lnTo>
                    <a:pt x="51" y="24"/>
                  </a:lnTo>
                  <a:lnTo>
                    <a:pt x="51" y="20"/>
                  </a:lnTo>
                  <a:lnTo>
                    <a:pt x="46" y="17"/>
                  </a:lnTo>
                  <a:lnTo>
                    <a:pt x="41" y="10"/>
                  </a:lnTo>
                  <a:lnTo>
                    <a:pt x="36" y="5"/>
                  </a:lnTo>
                  <a:lnTo>
                    <a:pt x="29" y="0"/>
                  </a:lnTo>
                  <a:lnTo>
                    <a:pt x="17" y="0"/>
                  </a:lnTo>
                  <a:lnTo>
                    <a:pt x="7" y="5"/>
                  </a:lnTo>
                  <a:lnTo>
                    <a:pt x="0" y="8"/>
                  </a:lnTo>
                  <a:lnTo>
                    <a:pt x="0" y="12"/>
                  </a:lnTo>
                  <a:lnTo>
                    <a:pt x="7" y="20"/>
                  </a:lnTo>
                  <a:lnTo>
                    <a:pt x="22" y="27"/>
                  </a:lnTo>
                  <a:lnTo>
                    <a:pt x="36" y="32"/>
                  </a:lnTo>
                  <a:lnTo>
                    <a:pt x="46" y="39"/>
                  </a:lnTo>
                  <a:lnTo>
                    <a:pt x="51" y="46"/>
                  </a:lnTo>
                  <a:lnTo>
                    <a:pt x="51" y="56"/>
                  </a:lnTo>
                  <a:lnTo>
                    <a:pt x="56" y="63"/>
                  </a:lnTo>
                  <a:lnTo>
                    <a:pt x="61" y="68"/>
                  </a:lnTo>
                  <a:lnTo>
                    <a:pt x="68" y="75"/>
                  </a:lnTo>
                  <a:lnTo>
                    <a:pt x="78" y="82"/>
                  </a:lnTo>
                  <a:lnTo>
                    <a:pt x="87" y="87"/>
                  </a:lnTo>
                  <a:lnTo>
                    <a:pt x="99" y="92"/>
                  </a:lnTo>
                  <a:lnTo>
                    <a:pt x="107" y="94"/>
                  </a:lnTo>
                  <a:lnTo>
                    <a:pt x="114" y="94"/>
                  </a:lnTo>
                  <a:lnTo>
                    <a:pt x="116" y="92"/>
                  </a:lnTo>
                  <a:lnTo>
                    <a:pt x="121" y="94"/>
                  </a:lnTo>
                  <a:lnTo>
                    <a:pt x="126" y="99"/>
                  </a:lnTo>
                  <a:lnTo>
                    <a:pt x="133" y="104"/>
                  </a:lnTo>
                  <a:lnTo>
                    <a:pt x="143" y="107"/>
                  </a:lnTo>
                  <a:lnTo>
                    <a:pt x="150" y="109"/>
                  </a:lnTo>
                  <a:lnTo>
                    <a:pt x="152" y="109"/>
                  </a:lnTo>
                  <a:close/>
                </a:path>
              </a:pathLst>
            </a:custGeom>
            <a:grpFill/>
            <a:ln w="9525">
              <a:solidFill>
                <a:schemeClr val="tx1"/>
              </a:solidFill>
              <a:round/>
              <a:headEnd/>
              <a:tailEnd/>
            </a:ln>
          </p:spPr>
          <p:txBody>
            <a:bodyPr/>
            <a:lstStyle/>
            <a:p>
              <a:endParaRPr lang="en-US" dirty="0"/>
            </a:p>
          </p:txBody>
        </p:sp>
        <p:sp>
          <p:nvSpPr>
            <p:cNvPr id="4" name="Freeform 82"/>
            <p:cNvSpPr>
              <a:spLocks/>
            </p:cNvSpPr>
            <p:nvPr/>
          </p:nvSpPr>
          <p:spPr bwMode="auto">
            <a:xfrm>
              <a:off x="1313" y="1025"/>
              <a:ext cx="22" cy="19"/>
            </a:xfrm>
            <a:custGeom>
              <a:avLst/>
              <a:gdLst>
                <a:gd name="T0" fmla="*/ 22 w 22"/>
                <a:gd name="T1" fmla="*/ 19 h 19"/>
                <a:gd name="T2" fmla="*/ 22 w 22"/>
                <a:gd name="T3" fmla="*/ 17 h 19"/>
                <a:gd name="T4" fmla="*/ 19 w 22"/>
                <a:gd name="T5" fmla="*/ 10 h 19"/>
                <a:gd name="T6" fmla="*/ 14 w 22"/>
                <a:gd name="T7" fmla="*/ 3 h 19"/>
                <a:gd name="T8" fmla="*/ 7 w 22"/>
                <a:gd name="T9" fmla="*/ 0 h 19"/>
                <a:gd name="T10" fmla="*/ 2 w 22"/>
                <a:gd name="T11" fmla="*/ 0 h 19"/>
                <a:gd name="T12" fmla="*/ 0 w 22"/>
                <a:gd name="T13" fmla="*/ 3 h 19"/>
                <a:gd name="T14" fmla="*/ 2 w 22"/>
                <a:gd name="T15" fmla="*/ 7 h 19"/>
                <a:gd name="T16" fmla="*/ 7 w 22"/>
                <a:gd name="T17" fmla="*/ 12 h 19"/>
                <a:gd name="T18" fmla="*/ 12 w 22"/>
                <a:gd name="T19" fmla="*/ 17 h 19"/>
                <a:gd name="T20" fmla="*/ 17 w 22"/>
                <a:gd name="T21" fmla="*/ 19 h 19"/>
                <a:gd name="T22" fmla="*/ 19 w 22"/>
                <a:gd name="T23" fmla="*/ 19 h 19"/>
                <a:gd name="T24" fmla="*/ 22 w 22"/>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9"/>
                <a:gd name="T41" fmla="*/ 22 w 2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9">
                  <a:moveTo>
                    <a:pt x="22" y="19"/>
                  </a:moveTo>
                  <a:lnTo>
                    <a:pt x="22" y="17"/>
                  </a:lnTo>
                  <a:lnTo>
                    <a:pt x="19" y="10"/>
                  </a:lnTo>
                  <a:lnTo>
                    <a:pt x="14" y="3"/>
                  </a:lnTo>
                  <a:lnTo>
                    <a:pt x="7" y="0"/>
                  </a:lnTo>
                  <a:lnTo>
                    <a:pt x="2" y="0"/>
                  </a:lnTo>
                  <a:lnTo>
                    <a:pt x="0" y="3"/>
                  </a:lnTo>
                  <a:lnTo>
                    <a:pt x="2" y="7"/>
                  </a:lnTo>
                  <a:lnTo>
                    <a:pt x="7" y="12"/>
                  </a:lnTo>
                  <a:lnTo>
                    <a:pt x="12" y="17"/>
                  </a:lnTo>
                  <a:lnTo>
                    <a:pt x="17" y="19"/>
                  </a:lnTo>
                  <a:lnTo>
                    <a:pt x="19" y="19"/>
                  </a:lnTo>
                  <a:lnTo>
                    <a:pt x="22" y="19"/>
                  </a:lnTo>
                  <a:close/>
                </a:path>
              </a:pathLst>
            </a:custGeom>
            <a:grpFill/>
            <a:ln w="9525">
              <a:solidFill>
                <a:schemeClr val="tx1"/>
              </a:solidFill>
              <a:round/>
              <a:headEnd/>
              <a:tailEnd/>
            </a:ln>
          </p:spPr>
          <p:txBody>
            <a:bodyPr/>
            <a:lstStyle/>
            <a:p>
              <a:endParaRPr lang="en-US" dirty="0"/>
            </a:p>
          </p:txBody>
        </p:sp>
        <p:sp>
          <p:nvSpPr>
            <p:cNvPr id="5" name="Freeform 83"/>
            <p:cNvSpPr>
              <a:spLocks/>
            </p:cNvSpPr>
            <p:nvPr/>
          </p:nvSpPr>
          <p:spPr bwMode="auto">
            <a:xfrm>
              <a:off x="1267" y="979"/>
              <a:ext cx="29" cy="24"/>
            </a:xfrm>
            <a:custGeom>
              <a:avLst/>
              <a:gdLst>
                <a:gd name="T0" fmla="*/ 29 w 29"/>
                <a:gd name="T1" fmla="*/ 22 h 24"/>
                <a:gd name="T2" fmla="*/ 26 w 29"/>
                <a:gd name="T3" fmla="*/ 20 h 24"/>
                <a:gd name="T4" fmla="*/ 24 w 29"/>
                <a:gd name="T5" fmla="*/ 15 h 24"/>
                <a:gd name="T6" fmla="*/ 19 w 29"/>
                <a:gd name="T7" fmla="*/ 10 h 24"/>
                <a:gd name="T8" fmla="*/ 12 w 29"/>
                <a:gd name="T9" fmla="*/ 3 h 24"/>
                <a:gd name="T10" fmla="*/ 5 w 29"/>
                <a:gd name="T11" fmla="*/ 0 h 24"/>
                <a:gd name="T12" fmla="*/ 0 w 29"/>
                <a:gd name="T13" fmla="*/ 3 h 24"/>
                <a:gd name="T14" fmla="*/ 0 w 29"/>
                <a:gd name="T15" fmla="*/ 7 h 24"/>
                <a:gd name="T16" fmla="*/ 2 w 29"/>
                <a:gd name="T17" fmla="*/ 12 h 24"/>
                <a:gd name="T18" fmla="*/ 10 w 29"/>
                <a:gd name="T19" fmla="*/ 17 h 24"/>
                <a:gd name="T20" fmla="*/ 17 w 29"/>
                <a:gd name="T21" fmla="*/ 22 h 24"/>
                <a:gd name="T22" fmla="*/ 22 w 29"/>
                <a:gd name="T23" fmla="*/ 24 h 24"/>
                <a:gd name="T24" fmla="*/ 29 w 29"/>
                <a:gd name="T25" fmla="*/ 22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4"/>
                <a:gd name="T41" fmla="*/ 29 w 2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4">
                  <a:moveTo>
                    <a:pt x="29" y="22"/>
                  </a:moveTo>
                  <a:lnTo>
                    <a:pt x="26" y="20"/>
                  </a:lnTo>
                  <a:lnTo>
                    <a:pt x="24" y="15"/>
                  </a:lnTo>
                  <a:lnTo>
                    <a:pt x="19" y="10"/>
                  </a:lnTo>
                  <a:lnTo>
                    <a:pt x="12" y="3"/>
                  </a:lnTo>
                  <a:lnTo>
                    <a:pt x="5" y="0"/>
                  </a:lnTo>
                  <a:lnTo>
                    <a:pt x="0" y="3"/>
                  </a:lnTo>
                  <a:lnTo>
                    <a:pt x="0" y="7"/>
                  </a:lnTo>
                  <a:lnTo>
                    <a:pt x="2" y="12"/>
                  </a:lnTo>
                  <a:lnTo>
                    <a:pt x="10" y="17"/>
                  </a:lnTo>
                  <a:lnTo>
                    <a:pt x="17" y="22"/>
                  </a:lnTo>
                  <a:lnTo>
                    <a:pt x="22" y="24"/>
                  </a:lnTo>
                  <a:lnTo>
                    <a:pt x="29" y="22"/>
                  </a:lnTo>
                  <a:close/>
                </a:path>
              </a:pathLst>
            </a:custGeom>
            <a:grpFill/>
            <a:ln w="9525">
              <a:solidFill>
                <a:schemeClr val="tx1"/>
              </a:solidFill>
              <a:round/>
              <a:headEnd/>
              <a:tailEnd/>
            </a:ln>
          </p:spPr>
          <p:txBody>
            <a:bodyPr/>
            <a:lstStyle/>
            <a:p>
              <a:endParaRPr lang="en-US" dirty="0"/>
            </a:p>
          </p:txBody>
        </p:sp>
        <p:sp>
          <p:nvSpPr>
            <p:cNvPr id="6" name="Freeform 84"/>
            <p:cNvSpPr>
              <a:spLocks/>
            </p:cNvSpPr>
            <p:nvPr/>
          </p:nvSpPr>
          <p:spPr bwMode="auto">
            <a:xfrm>
              <a:off x="537" y="1165"/>
              <a:ext cx="68" cy="27"/>
            </a:xfrm>
            <a:custGeom>
              <a:avLst/>
              <a:gdLst>
                <a:gd name="T0" fmla="*/ 68 w 68"/>
                <a:gd name="T1" fmla="*/ 15 h 27"/>
                <a:gd name="T2" fmla="*/ 39 w 68"/>
                <a:gd name="T3" fmla="*/ 0 h 27"/>
                <a:gd name="T4" fmla="*/ 7 w 68"/>
                <a:gd name="T5" fmla="*/ 20 h 27"/>
                <a:gd name="T6" fmla="*/ 5 w 68"/>
                <a:gd name="T7" fmla="*/ 20 h 27"/>
                <a:gd name="T8" fmla="*/ 2 w 68"/>
                <a:gd name="T9" fmla="*/ 22 h 27"/>
                <a:gd name="T10" fmla="*/ 0 w 68"/>
                <a:gd name="T11" fmla="*/ 27 h 27"/>
                <a:gd name="T12" fmla="*/ 10 w 68"/>
                <a:gd name="T13" fmla="*/ 27 h 27"/>
                <a:gd name="T14" fmla="*/ 27 w 68"/>
                <a:gd name="T15" fmla="*/ 24 h 27"/>
                <a:gd name="T16" fmla="*/ 46 w 68"/>
                <a:gd name="T17" fmla="*/ 20 h 27"/>
                <a:gd name="T18" fmla="*/ 60 w 68"/>
                <a:gd name="T19" fmla="*/ 17 h 27"/>
                <a:gd name="T20" fmla="*/ 68 w 68"/>
                <a:gd name="T21" fmla="*/ 1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27"/>
                <a:gd name="T35" fmla="*/ 68 w 68"/>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27">
                  <a:moveTo>
                    <a:pt x="68" y="15"/>
                  </a:moveTo>
                  <a:lnTo>
                    <a:pt x="39" y="0"/>
                  </a:lnTo>
                  <a:lnTo>
                    <a:pt x="7" y="20"/>
                  </a:lnTo>
                  <a:lnTo>
                    <a:pt x="5" y="20"/>
                  </a:lnTo>
                  <a:lnTo>
                    <a:pt x="2" y="22"/>
                  </a:lnTo>
                  <a:lnTo>
                    <a:pt x="0" y="27"/>
                  </a:lnTo>
                  <a:lnTo>
                    <a:pt x="10" y="27"/>
                  </a:lnTo>
                  <a:lnTo>
                    <a:pt x="27" y="24"/>
                  </a:lnTo>
                  <a:lnTo>
                    <a:pt x="46" y="20"/>
                  </a:lnTo>
                  <a:lnTo>
                    <a:pt x="60" y="17"/>
                  </a:lnTo>
                  <a:lnTo>
                    <a:pt x="68" y="15"/>
                  </a:lnTo>
                  <a:close/>
                </a:path>
              </a:pathLst>
            </a:custGeom>
            <a:grpFill/>
            <a:ln w="9525">
              <a:solidFill>
                <a:schemeClr val="tx1"/>
              </a:solidFill>
              <a:round/>
              <a:headEnd/>
              <a:tailEnd/>
            </a:ln>
          </p:spPr>
          <p:txBody>
            <a:bodyPr/>
            <a:lstStyle/>
            <a:p>
              <a:endParaRPr lang="en-US" dirty="0"/>
            </a:p>
          </p:txBody>
        </p:sp>
        <p:sp>
          <p:nvSpPr>
            <p:cNvPr id="7" name="Freeform 85"/>
            <p:cNvSpPr>
              <a:spLocks/>
            </p:cNvSpPr>
            <p:nvPr/>
          </p:nvSpPr>
          <p:spPr bwMode="auto">
            <a:xfrm>
              <a:off x="467" y="1197"/>
              <a:ext cx="68" cy="46"/>
            </a:xfrm>
            <a:custGeom>
              <a:avLst/>
              <a:gdLst>
                <a:gd name="T0" fmla="*/ 68 w 68"/>
                <a:gd name="T1" fmla="*/ 4 h 46"/>
                <a:gd name="T2" fmla="*/ 65 w 68"/>
                <a:gd name="T3" fmla="*/ 7 h 46"/>
                <a:gd name="T4" fmla="*/ 60 w 68"/>
                <a:gd name="T5" fmla="*/ 9 h 46"/>
                <a:gd name="T6" fmla="*/ 55 w 68"/>
                <a:gd name="T7" fmla="*/ 14 h 46"/>
                <a:gd name="T8" fmla="*/ 46 w 68"/>
                <a:gd name="T9" fmla="*/ 17 h 46"/>
                <a:gd name="T10" fmla="*/ 41 w 68"/>
                <a:gd name="T11" fmla="*/ 19 h 46"/>
                <a:gd name="T12" fmla="*/ 39 w 68"/>
                <a:gd name="T13" fmla="*/ 17 h 46"/>
                <a:gd name="T14" fmla="*/ 39 w 68"/>
                <a:gd name="T15" fmla="*/ 17 h 46"/>
                <a:gd name="T16" fmla="*/ 34 w 68"/>
                <a:gd name="T17" fmla="*/ 21 h 46"/>
                <a:gd name="T18" fmla="*/ 26 w 68"/>
                <a:gd name="T19" fmla="*/ 29 h 46"/>
                <a:gd name="T20" fmla="*/ 22 w 68"/>
                <a:gd name="T21" fmla="*/ 31 h 46"/>
                <a:gd name="T22" fmla="*/ 17 w 68"/>
                <a:gd name="T23" fmla="*/ 36 h 46"/>
                <a:gd name="T24" fmla="*/ 14 w 68"/>
                <a:gd name="T25" fmla="*/ 36 h 46"/>
                <a:gd name="T26" fmla="*/ 12 w 68"/>
                <a:gd name="T27" fmla="*/ 38 h 46"/>
                <a:gd name="T28" fmla="*/ 7 w 68"/>
                <a:gd name="T29" fmla="*/ 43 h 46"/>
                <a:gd name="T30" fmla="*/ 2 w 68"/>
                <a:gd name="T31" fmla="*/ 46 h 46"/>
                <a:gd name="T32" fmla="*/ 0 w 68"/>
                <a:gd name="T33" fmla="*/ 43 h 46"/>
                <a:gd name="T34" fmla="*/ 2 w 68"/>
                <a:gd name="T35" fmla="*/ 36 h 46"/>
                <a:gd name="T36" fmla="*/ 7 w 68"/>
                <a:gd name="T37" fmla="*/ 29 h 46"/>
                <a:gd name="T38" fmla="*/ 10 w 68"/>
                <a:gd name="T39" fmla="*/ 24 h 46"/>
                <a:gd name="T40" fmla="*/ 12 w 68"/>
                <a:gd name="T41" fmla="*/ 21 h 46"/>
                <a:gd name="T42" fmla="*/ 39 w 68"/>
                <a:gd name="T43" fmla="*/ 4 h 46"/>
                <a:gd name="T44" fmla="*/ 41 w 68"/>
                <a:gd name="T45" fmla="*/ 2 h 46"/>
                <a:gd name="T46" fmla="*/ 51 w 68"/>
                <a:gd name="T47" fmla="*/ 0 h 46"/>
                <a:gd name="T48" fmla="*/ 58 w 68"/>
                <a:gd name="T49" fmla="*/ 0 h 46"/>
                <a:gd name="T50" fmla="*/ 68 w 68"/>
                <a:gd name="T51" fmla="*/ 4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46"/>
                <a:gd name="T80" fmla="*/ 68 w 68"/>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46">
                  <a:moveTo>
                    <a:pt x="68" y="4"/>
                  </a:moveTo>
                  <a:lnTo>
                    <a:pt x="65" y="7"/>
                  </a:lnTo>
                  <a:lnTo>
                    <a:pt x="60" y="9"/>
                  </a:lnTo>
                  <a:lnTo>
                    <a:pt x="55" y="14"/>
                  </a:lnTo>
                  <a:lnTo>
                    <a:pt x="46" y="17"/>
                  </a:lnTo>
                  <a:lnTo>
                    <a:pt x="41" y="19"/>
                  </a:lnTo>
                  <a:lnTo>
                    <a:pt x="39" y="17"/>
                  </a:lnTo>
                  <a:lnTo>
                    <a:pt x="34" y="21"/>
                  </a:lnTo>
                  <a:lnTo>
                    <a:pt x="26" y="29"/>
                  </a:lnTo>
                  <a:lnTo>
                    <a:pt x="22" y="31"/>
                  </a:lnTo>
                  <a:lnTo>
                    <a:pt x="17" y="36"/>
                  </a:lnTo>
                  <a:lnTo>
                    <a:pt x="14" y="36"/>
                  </a:lnTo>
                  <a:lnTo>
                    <a:pt x="12" y="38"/>
                  </a:lnTo>
                  <a:lnTo>
                    <a:pt x="7" y="43"/>
                  </a:lnTo>
                  <a:lnTo>
                    <a:pt x="2" y="46"/>
                  </a:lnTo>
                  <a:lnTo>
                    <a:pt x="0" y="43"/>
                  </a:lnTo>
                  <a:lnTo>
                    <a:pt x="2" y="36"/>
                  </a:lnTo>
                  <a:lnTo>
                    <a:pt x="7" y="29"/>
                  </a:lnTo>
                  <a:lnTo>
                    <a:pt x="10" y="24"/>
                  </a:lnTo>
                  <a:lnTo>
                    <a:pt x="12" y="21"/>
                  </a:lnTo>
                  <a:lnTo>
                    <a:pt x="39" y="4"/>
                  </a:lnTo>
                  <a:lnTo>
                    <a:pt x="41" y="2"/>
                  </a:lnTo>
                  <a:lnTo>
                    <a:pt x="51" y="0"/>
                  </a:lnTo>
                  <a:lnTo>
                    <a:pt x="58" y="0"/>
                  </a:lnTo>
                  <a:lnTo>
                    <a:pt x="68" y="4"/>
                  </a:lnTo>
                  <a:close/>
                </a:path>
              </a:pathLst>
            </a:custGeom>
            <a:grpFill/>
            <a:ln w="9525">
              <a:solidFill>
                <a:schemeClr val="tx1"/>
              </a:solidFill>
              <a:round/>
              <a:headEnd/>
              <a:tailEnd/>
            </a:ln>
          </p:spPr>
          <p:txBody>
            <a:bodyPr/>
            <a:lstStyle/>
            <a:p>
              <a:endParaRPr lang="en-US" dirty="0"/>
            </a:p>
          </p:txBody>
        </p:sp>
        <p:sp>
          <p:nvSpPr>
            <p:cNvPr id="8" name="Freeform 86"/>
            <p:cNvSpPr>
              <a:spLocks/>
            </p:cNvSpPr>
            <p:nvPr/>
          </p:nvSpPr>
          <p:spPr bwMode="auto">
            <a:xfrm>
              <a:off x="431" y="1233"/>
              <a:ext cx="19" cy="14"/>
            </a:xfrm>
            <a:custGeom>
              <a:avLst/>
              <a:gdLst>
                <a:gd name="T0" fmla="*/ 19 w 19"/>
                <a:gd name="T1" fmla="*/ 12 h 14"/>
                <a:gd name="T2" fmla="*/ 19 w 19"/>
                <a:gd name="T3" fmla="*/ 10 h 14"/>
                <a:gd name="T4" fmla="*/ 17 w 19"/>
                <a:gd name="T5" fmla="*/ 5 h 14"/>
                <a:gd name="T6" fmla="*/ 12 w 19"/>
                <a:gd name="T7" fmla="*/ 0 h 14"/>
                <a:gd name="T8" fmla="*/ 4 w 19"/>
                <a:gd name="T9" fmla="*/ 0 h 14"/>
                <a:gd name="T10" fmla="*/ 0 w 19"/>
                <a:gd name="T11" fmla="*/ 5 h 14"/>
                <a:gd name="T12" fmla="*/ 2 w 19"/>
                <a:gd name="T13" fmla="*/ 12 h 14"/>
                <a:gd name="T14" fmla="*/ 9 w 19"/>
                <a:gd name="T15" fmla="*/ 14 h 14"/>
                <a:gd name="T16" fmla="*/ 19 w 19"/>
                <a:gd name="T17" fmla="*/ 12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4"/>
                <a:gd name="T29" fmla="*/ 19 w 19"/>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4">
                  <a:moveTo>
                    <a:pt x="19" y="12"/>
                  </a:moveTo>
                  <a:lnTo>
                    <a:pt x="19" y="10"/>
                  </a:lnTo>
                  <a:lnTo>
                    <a:pt x="17" y="5"/>
                  </a:lnTo>
                  <a:lnTo>
                    <a:pt x="12" y="0"/>
                  </a:lnTo>
                  <a:lnTo>
                    <a:pt x="4" y="0"/>
                  </a:lnTo>
                  <a:lnTo>
                    <a:pt x="0" y="5"/>
                  </a:lnTo>
                  <a:lnTo>
                    <a:pt x="2" y="12"/>
                  </a:lnTo>
                  <a:lnTo>
                    <a:pt x="9" y="14"/>
                  </a:lnTo>
                  <a:lnTo>
                    <a:pt x="19" y="12"/>
                  </a:lnTo>
                  <a:close/>
                </a:path>
              </a:pathLst>
            </a:custGeom>
            <a:grpFill/>
            <a:ln w="9525">
              <a:solidFill>
                <a:schemeClr val="tx1"/>
              </a:solidFill>
              <a:round/>
              <a:headEnd/>
              <a:tailEnd/>
            </a:ln>
          </p:spPr>
          <p:txBody>
            <a:bodyPr/>
            <a:lstStyle/>
            <a:p>
              <a:endParaRPr lang="en-US" dirty="0"/>
            </a:p>
          </p:txBody>
        </p:sp>
        <p:sp>
          <p:nvSpPr>
            <p:cNvPr id="9" name="Freeform 87"/>
            <p:cNvSpPr>
              <a:spLocks/>
            </p:cNvSpPr>
            <p:nvPr/>
          </p:nvSpPr>
          <p:spPr bwMode="auto">
            <a:xfrm>
              <a:off x="404" y="1250"/>
              <a:ext cx="19" cy="12"/>
            </a:xfrm>
            <a:custGeom>
              <a:avLst/>
              <a:gdLst>
                <a:gd name="T0" fmla="*/ 19 w 19"/>
                <a:gd name="T1" fmla="*/ 2 h 12"/>
                <a:gd name="T2" fmla="*/ 17 w 19"/>
                <a:gd name="T3" fmla="*/ 2 h 12"/>
                <a:gd name="T4" fmla="*/ 10 w 19"/>
                <a:gd name="T5" fmla="*/ 0 h 12"/>
                <a:gd name="T6" fmla="*/ 5 w 19"/>
                <a:gd name="T7" fmla="*/ 2 h 12"/>
                <a:gd name="T8" fmla="*/ 0 w 19"/>
                <a:gd name="T9" fmla="*/ 7 h 12"/>
                <a:gd name="T10" fmla="*/ 2 w 19"/>
                <a:gd name="T11" fmla="*/ 12 h 12"/>
                <a:gd name="T12" fmla="*/ 7 w 19"/>
                <a:gd name="T13" fmla="*/ 12 h 12"/>
                <a:gd name="T14" fmla="*/ 15 w 19"/>
                <a:gd name="T15" fmla="*/ 9 h 12"/>
                <a:gd name="T16" fmla="*/ 19 w 19"/>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2"/>
                <a:gd name="T29" fmla="*/ 19 w 19"/>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2">
                  <a:moveTo>
                    <a:pt x="19" y="2"/>
                  </a:moveTo>
                  <a:lnTo>
                    <a:pt x="17" y="2"/>
                  </a:lnTo>
                  <a:lnTo>
                    <a:pt x="10" y="0"/>
                  </a:lnTo>
                  <a:lnTo>
                    <a:pt x="5" y="2"/>
                  </a:lnTo>
                  <a:lnTo>
                    <a:pt x="0" y="7"/>
                  </a:lnTo>
                  <a:lnTo>
                    <a:pt x="2" y="12"/>
                  </a:lnTo>
                  <a:lnTo>
                    <a:pt x="7" y="12"/>
                  </a:lnTo>
                  <a:lnTo>
                    <a:pt x="15" y="9"/>
                  </a:lnTo>
                  <a:lnTo>
                    <a:pt x="19" y="2"/>
                  </a:lnTo>
                  <a:close/>
                </a:path>
              </a:pathLst>
            </a:custGeom>
            <a:grpFill/>
            <a:ln w="9525">
              <a:solidFill>
                <a:schemeClr val="tx1"/>
              </a:solidFill>
              <a:round/>
              <a:headEnd/>
              <a:tailEnd/>
            </a:ln>
          </p:spPr>
          <p:txBody>
            <a:bodyPr/>
            <a:lstStyle/>
            <a:p>
              <a:endParaRPr lang="en-US" dirty="0"/>
            </a:p>
          </p:txBody>
        </p:sp>
        <p:sp>
          <p:nvSpPr>
            <p:cNvPr id="10" name="Freeform 88"/>
            <p:cNvSpPr>
              <a:spLocks/>
            </p:cNvSpPr>
            <p:nvPr/>
          </p:nvSpPr>
          <p:spPr bwMode="auto">
            <a:xfrm>
              <a:off x="370" y="1247"/>
              <a:ext cx="15" cy="15"/>
            </a:xfrm>
            <a:custGeom>
              <a:avLst/>
              <a:gdLst>
                <a:gd name="T0" fmla="*/ 15 w 15"/>
                <a:gd name="T1" fmla="*/ 15 h 15"/>
                <a:gd name="T2" fmla="*/ 15 w 15"/>
                <a:gd name="T3" fmla="*/ 12 h 15"/>
                <a:gd name="T4" fmla="*/ 12 w 15"/>
                <a:gd name="T5" fmla="*/ 5 h 15"/>
                <a:gd name="T6" fmla="*/ 7 w 15"/>
                <a:gd name="T7" fmla="*/ 0 h 15"/>
                <a:gd name="T8" fmla="*/ 3 w 15"/>
                <a:gd name="T9" fmla="*/ 0 h 15"/>
                <a:gd name="T10" fmla="*/ 0 w 15"/>
                <a:gd name="T11" fmla="*/ 5 h 15"/>
                <a:gd name="T12" fmla="*/ 3 w 15"/>
                <a:gd name="T13" fmla="*/ 12 h 15"/>
                <a:gd name="T14" fmla="*/ 10 w 15"/>
                <a:gd name="T15" fmla="*/ 15 h 15"/>
                <a:gd name="T16" fmla="*/ 15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5" y="15"/>
                  </a:moveTo>
                  <a:lnTo>
                    <a:pt x="15" y="12"/>
                  </a:lnTo>
                  <a:lnTo>
                    <a:pt x="12" y="5"/>
                  </a:lnTo>
                  <a:lnTo>
                    <a:pt x="7" y="0"/>
                  </a:lnTo>
                  <a:lnTo>
                    <a:pt x="3" y="0"/>
                  </a:lnTo>
                  <a:lnTo>
                    <a:pt x="0" y="5"/>
                  </a:lnTo>
                  <a:lnTo>
                    <a:pt x="3" y="12"/>
                  </a:lnTo>
                  <a:lnTo>
                    <a:pt x="10" y="15"/>
                  </a:lnTo>
                  <a:lnTo>
                    <a:pt x="15" y="15"/>
                  </a:lnTo>
                  <a:close/>
                </a:path>
              </a:pathLst>
            </a:custGeom>
            <a:grpFill/>
            <a:ln w="9525">
              <a:solidFill>
                <a:schemeClr val="tx1"/>
              </a:solidFill>
              <a:round/>
              <a:headEnd/>
              <a:tailEnd/>
            </a:ln>
          </p:spPr>
          <p:txBody>
            <a:bodyPr/>
            <a:lstStyle/>
            <a:p>
              <a:endParaRPr lang="en-US" dirty="0"/>
            </a:p>
          </p:txBody>
        </p:sp>
        <p:sp>
          <p:nvSpPr>
            <p:cNvPr id="11" name="Freeform 89"/>
            <p:cNvSpPr>
              <a:spLocks/>
            </p:cNvSpPr>
            <p:nvPr/>
          </p:nvSpPr>
          <p:spPr bwMode="auto">
            <a:xfrm>
              <a:off x="353" y="1264"/>
              <a:ext cx="10" cy="10"/>
            </a:xfrm>
            <a:custGeom>
              <a:avLst/>
              <a:gdLst>
                <a:gd name="T0" fmla="*/ 8 w 10"/>
                <a:gd name="T1" fmla="*/ 0 h 10"/>
                <a:gd name="T2" fmla="*/ 5 w 10"/>
                <a:gd name="T3" fmla="*/ 0 h 10"/>
                <a:gd name="T4" fmla="*/ 3 w 10"/>
                <a:gd name="T5" fmla="*/ 0 h 10"/>
                <a:gd name="T6" fmla="*/ 0 w 10"/>
                <a:gd name="T7" fmla="*/ 3 h 10"/>
                <a:gd name="T8" fmla="*/ 0 w 10"/>
                <a:gd name="T9" fmla="*/ 8 h 10"/>
                <a:gd name="T10" fmla="*/ 5 w 10"/>
                <a:gd name="T11" fmla="*/ 10 h 10"/>
                <a:gd name="T12" fmla="*/ 8 w 10"/>
                <a:gd name="T13" fmla="*/ 8 h 10"/>
                <a:gd name="T14" fmla="*/ 10 w 10"/>
                <a:gd name="T15" fmla="*/ 5 h 10"/>
                <a:gd name="T16" fmla="*/ 8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8" y="0"/>
                  </a:moveTo>
                  <a:lnTo>
                    <a:pt x="5" y="0"/>
                  </a:lnTo>
                  <a:lnTo>
                    <a:pt x="3" y="0"/>
                  </a:lnTo>
                  <a:lnTo>
                    <a:pt x="0" y="3"/>
                  </a:lnTo>
                  <a:lnTo>
                    <a:pt x="0" y="8"/>
                  </a:lnTo>
                  <a:lnTo>
                    <a:pt x="5" y="10"/>
                  </a:lnTo>
                  <a:lnTo>
                    <a:pt x="8" y="8"/>
                  </a:lnTo>
                  <a:lnTo>
                    <a:pt x="10" y="5"/>
                  </a:lnTo>
                  <a:lnTo>
                    <a:pt x="8" y="0"/>
                  </a:lnTo>
                  <a:close/>
                </a:path>
              </a:pathLst>
            </a:custGeom>
            <a:grpFill/>
            <a:ln w="9525">
              <a:solidFill>
                <a:schemeClr val="tx1"/>
              </a:solidFill>
              <a:round/>
              <a:headEnd/>
              <a:tailEnd/>
            </a:ln>
          </p:spPr>
          <p:txBody>
            <a:bodyPr/>
            <a:lstStyle/>
            <a:p>
              <a:endParaRPr lang="en-US" dirty="0"/>
            </a:p>
          </p:txBody>
        </p:sp>
      </p:grpSp>
      <p:grpSp>
        <p:nvGrpSpPr>
          <p:cNvPr id="2128" name="Group 90"/>
          <p:cNvGrpSpPr>
            <a:grpSpLocks/>
          </p:cNvGrpSpPr>
          <p:nvPr/>
        </p:nvGrpSpPr>
        <p:grpSpPr bwMode="auto">
          <a:xfrm>
            <a:off x="2698750" y="5559425"/>
            <a:ext cx="533400" cy="381000"/>
            <a:chOff x="341" y="3207"/>
            <a:chExt cx="735" cy="474"/>
          </a:xfrm>
          <a:solidFill>
            <a:schemeClr val="accent1"/>
          </a:solidFill>
        </p:grpSpPr>
        <p:sp>
          <p:nvSpPr>
            <p:cNvPr id="2240" name="Freeform 91"/>
            <p:cNvSpPr>
              <a:spLocks/>
            </p:cNvSpPr>
            <p:nvPr/>
          </p:nvSpPr>
          <p:spPr bwMode="auto">
            <a:xfrm>
              <a:off x="341" y="3243"/>
              <a:ext cx="27" cy="29"/>
            </a:xfrm>
            <a:custGeom>
              <a:avLst/>
              <a:gdLst>
                <a:gd name="T0" fmla="*/ 22 w 27"/>
                <a:gd name="T1" fmla="*/ 0 h 29"/>
                <a:gd name="T2" fmla="*/ 0 w 27"/>
                <a:gd name="T3" fmla="*/ 22 h 29"/>
                <a:gd name="T4" fmla="*/ 3 w 27"/>
                <a:gd name="T5" fmla="*/ 24 h 29"/>
                <a:gd name="T6" fmla="*/ 5 w 27"/>
                <a:gd name="T7" fmla="*/ 27 h 29"/>
                <a:gd name="T8" fmla="*/ 10 w 27"/>
                <a:gd name="T9" fmla="*/ 29 h 29"/>
                <a:gd name="T10" fmla="*/ 15 w 27"/>
                <a:gd name="T11" fmla="*/ 27 h 29"/>
                <a:gd name="T12" fmla="*/ 20 w 27"/>
                <a:gd name="T13" fmla="*/ 22 h 29"/>
                <a:gd name="T14" fmla="*/ 22 w 27"/>
                <a:gd name="T15" fmla="*/ 17 h 29"/>
                <a:gd name="T16" fmla="*/ 22 w 27"/>
                <a:gd name="T17" fmla="*/ 15 h 29"/>
                <a:gd name="T18" fmla="*/ 22 w 27"/>
                <a:gd name="T19" fmla="*/ 12 h 29"/>
                <a:gd name="T20" fmla="*/ 24 w 27"/>
                <a:gd name="T21" fmla="*/ 10 h 29"/>
                <a:gd name="T22" fmla="*/ 27 w 27"/>
                <a:gd name="T23" fmla="*/ 5 h 29"/>
                <a:gd name="T24" fmla="*/ 27 w 27"/>
                <a:gd name="T25" fmla="*/ 3 h 29"/>
                <a:gd name="T26" fmla="*/ 22 w 27"/>
                <a:gd name="T27" fmla="*/ 0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29"/>
                <a:gd name="T44" fmla="*/ 27 w 27"/>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29">
                  <a:moveTo>
                    <a:pt x="22" y="0"/>
                  </a:moveTo>
                  <a:lnTo>
                    <a:pt x="0" y="22"/>
                  </a:lnTo>
                  <a:lnTo>
                    <a:pt x="3" y="24"/>
                  </a:lnTo>
                  <a:lnTo>
                    <a:pt x="5" y="27"/>
                  </a:lnTo>
                  <a:lnTo>
                    <a:pt x="10" y="29"/>
                  </a:lnTo>
                  <a:lnTo>
                    <a:pt x="15" y="27"/>
                  </a:lnTo>
                  <a:lnTo>
                    <a:pt x="20" y="22"/>
                  </a:lnTo>
                  <a:lnTo>
                    <a:pt x="22" y="17"/>
                  </a:lnTo>
                  <a:lnTo>
                    <a:pt x="22" y="15"/>
                  </a:lnTo>
                  <a:lnTo>
                    <a:pt x="22" y="12"/>
                  </a:lnTo>
                  <a:lnTo>
                    <a:pt x="24" y="10"/>
                  </a:lnTo>
                  <a:lnTo>
                    <a:pt x="27" y="5"/>
                  </a:lnTo>
                  <a:lnTo>
                    <a:pt x="27" y="3"/>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1" name="Freeform 92"/>
            <p:cNvSpPr>
              <a:spLocks/>
            </p:cNvSpPr>
            <p:nvPr/>
          </p:nvSpPr>
          <p:spPr bwMode="auto">
            <a:xfrm>
              <a:off x="404" y="3207"/>
              <a:ext cx="70" cy="53"/>
            </a:xfrm>
            <a:custGeom>
              <a:avLst/>
              <a:gdLst>
                <a:gd name="T0" fmla="*/ 19 w 70"/>
                <a:gd name="T1" fmla="*/ 2 h 53"/>
                <a:gd name="T2" fmla="*/ 15 w 70"/>
                <a:gd name="T3" fmla="*/ 5 h 53"/>
                <a:gd name="T4" fmla="*/ 7 w 70"/>
                <a:gd name="T5" fmla="*/ 12 h 53"/>
                <a:gd name="T6" fmla="*/ 0 w 70"/>
                <a:gd name="T7" fmla="*/ 22 h 53"/>
                <a:gd name="T8" fmla="*/ 0 w 70"/>
                <a:gd name="T9" fmla="*/ 29 h 53"/>
                <a:gd name="T10" fmla="*/ 5 w 70"/>
                <a:gd name="T11" fmla="*/ 34 h 53"/>
                <a:gd name="T12" fmla="*/ 10 w 70"/>
                <a:gd name="T13" fmla="*/ 39 h 53"/>
                <a:gd name="T14" fmla="*/ 17 w 70"/>
                <a:gd name="T15" fmla="*/ 41 h 53"/>
                <a:gd name="T16" fmla="*/ 24 w 70"/>
                <a:gd name="T17" fmla="*/ 46 h 53"/>
                <a:gd name="T18" fmla="*/ 34 w 70"/>
                <a:gd name="T19" fmla="*/ 51 h 53"/>
                <a:gd name="T20" fmla="*/ 44 w 70"/>
                <a:gd name="T21" fmla="*/ 53 h 53"/>
                <a:gd name="T22" fmla="*/ 51 w 70"/>
                <a:gd name="T23" fmla="*/ 53 h 53"/>
                <a:gd name="T24" fmla="*/ 58 w 70"/>
                <a:gd name="T25" fmla="*/ 48 h 53"/>
                <a:gd name="T26" fmla="*/ 63 w 70"/>
                <a:gd name="T27" fmla="*/ 44 h 53"/>
                <a:gd name="T28" fmla="*/ 65 w 70"/>
                <a:gd name="T29" fmla="*/ 39 h 53"/>
                <a:gd name="T30" fmla="*/ 65 w 70"/>
                <a:gd name="T31" fmla="*/ 34 h 53"/>
                <a:gd name="T32" fmla="*/ 65 w 70"/>
                <a:gd name="T33" fmla="*/ 27 h 53"/>
                <a:gd name="T34" fmla="*/ 68 w 70"/>
                <a:gd name="T35" fmla="*/ 22 h 53"/>
                <a:gd name="T36" fmla="*/ 70 w 70"/>
                <a:gd name="T37" fmla="*/ 17 h 53"/>
                <a:gd name="T38" fmla="*/ 70 w 70"/>
                <a:gd name="T39" fmla="*/ 12 h 53"/>
                <a:gd name="T40" fmla="*/ 60 w 70"/>
                <a:gd name="T41" fmla="*/ 5 h 53"/>
                <a:gd name="T42" fmla="*/ 44 w 70"/>
                <a:gd name="T43" fmla="*/ 0 h 53"/>
                <a:gd name="T44" fmla="*/ 31 w 70"/>
                <a:gd name="T45" fmla="*/ 0 h 53"/>
                <a:gd name="T46" fmla="*/ 22 w 70"/>
                <a:gd name="T47" fmla="*/ 0 h 53"/>
                <a:gd name="T48" fmla="*/ 19 w 70"/>
                <a:gd name="T49" fmla="*/ 2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0"/>
                <a:gd name="T76" fmla="*/ 0 h 53"/>
                <a:gd name="T77" fmla="*/ 70 w 70"/>
                <a:gd name="T78" fmla="*/ 53 h 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0" h="53">
                  <a:moveTo>
                    <a:pt x="19" y="2"/>
                  </a:moveTo>
                  <a:lnTo>
                    <a:pt x="15" y="5"/>
                  </a:lnTo>
                  <a:lnTo>
                    <a:pt x="7" y="12"/>
                  </a:lnTo>
                  <a:lnTo>
                    <a:pt x="0" y="22"/>
                  </a:lnTo>
                  <a:lnTo>
                    <a:pt x="0" y="29"/>
                  </a:lnTo>
                  <a:lnTo>
                    <a:pt x="5" y="34"/>
                  </a:lnTo>
                  <a:lnTo>
                    <a:pt x="10" y="39"/>
                  </a:lnTo>
                  <a:lnTo>
                    <a:pt x="17" y="41"/>
                  </a:lnTo>
                  <a:lnTo>
                    <a:pt x="24" y="46"/>
                  </a:lnTo>
                  <a:lnTo>
                    <a:pt x="34" y="51"/>
                  </a:lnTo>
                  <a:lnTo>
                    <a:pt x="44" y="53"/>
                  </a:lnTo>
                  <a:lnTo>
                    <a:pt x="51" y="53"/>
                  </a:lnTo>
                  <a:lnTo>
                    <a:pt x="58" y="48"/>
                  </a:lnTo>
                  <a:lnTo>
                    <a:pt x="63" y="44"/>
                  </a:lnTo>
                  <a:lnTo>
                    <a:pt x="65" y="39"/>
                  </a:lnTo>
                  <a:lnTo>
                    <a:pt x="65" y="34"/>
                  </a:lnTo>
                  <a:lnTo>
                    <a:pt x="65" y="27"/>
                  </a:lnTo>
                  <a:lnTo>
                    <a:pt x="68" y="22"/>
                  </a:lnTo>
                  <a:lnTo>
                    <a:pt x="70" y="17"/>
                  </a:lnTo>
                  <a:lnTo>
                    <a:pt x="70" y="12"/>
                  </a:lnTo>
                  <a:lnTo>
                    <a:pt x="60" y="5"/>
                  </a:lnTo>
                  <a:lnTo>
                    <a:pt x="44" y="0"/>
                  </a:lnTo>
                  <a:lnTo>
                    <a:pt x="31" y="0"/>
                  </a:lnTo>
                  <a:lnTo>
                    <a:pt x="22" y="0"/>
                  </a:ln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2" name="Freeform 93"/>
            <p:cNvSpPr>
              <a:spLocks/>
            </p:cNvSpPr>
            <p:nvPr/>
          </p:nvSpPr>
          <p:spPr bwMode="auto">
            <a:xfrm>
              <a:off x="614" y="3284"/>
              <a:ext cx="75" cy="66"/>
            </a:xfrm>
            <a:custGeom>
              <a:avLst/>
              <a:gdLst>
                <a:gd name="T0" fmla="*/ 8 w 75"/>
                <a:gd name="T1" fmla="*/ 20 h 66"/>
                <a:gd name="T2" fmla="*/ 5 w 75"/>
                <a:gd name="T3" fmla="*/ 22 h 66"/>
                <a:gd name="T4" fmla="*/ 3 w 75"/>
                <a:gd name="T5" fmla="*/ 25 h 66"/>
                <a:gd name="T6" fmla="*/ 0 w 75"/>
                <a:gd name="T7" fmla="*/ 32 h 66"/>
                <a:gd name="T8" fmla="*/ 3 w 75"/>
                <a:gd name="T9" fmla="*/ 37 h 66"/>
                <a:gd name="T10" fmla="*/ 8 w 75"/>
                <a:gd name="T11" fmla="*/ 41 h 66"/>
                <a:gd name="T12" fmla="*/ 12 w 75"/>
                <a:gd name="T13" fmla="*/ 44 h 66"/>
                <a:gd name="T14" fmla="*/ 15 w 75"/>
                <a:gd name="T15" fmla="*/ 46 h 66"/>
                <a:gd name="T16" fmla="*/ 17 w 75"/>
                <a:gd name="T17" fmla="*/ 51 h 66"/>
                <a:gd name="T18" fmla="*/ 17 w 75"/>
                <a:gd name="T19" fmla="*/ 56 h 66"/>
                <a:gd name="T20" fmla="*/ 22 w 75"/>
                <a:gd name="T21" fmla="*/ 58 h 66"/>
                <a:gd name="T22" fmla="*/ 24 w 75"/>
                <a:gd name="T23" fmla="*/ 58 h 66"/>
                <a:gd name="T24" fmla="*/ 32 w 75"/>
                <a:gd name="T25" fmla="*/ 58 h 66"/>
                <a:gd name="T26" fmla="*/ 39 w 75"/>
                <a:gd name="T27" fmla="*/ 58 h 66"/>
                <a:gd name="T28" fmla="*/ 44 w 75"/>
                <a:gd name="T29" fmla="*/ 61 h 66"/>
                <a:gd name="T30" fmla="*/ 49 w 75"/>
                <a:gd name="T31" fmla="*/ 66 h 66"/>
                <a:gd name="T32" fmla="*/ 51 w 75"/>
                <a:gd name="T33" fmla="*/ 66 h 66"/>
                <a:gd name="T34" fmla="*/ 68 w 75"/>
                <a:gd name="T35" fmla="*/ 66 h 66"/>
                <a:gd name="T36" fmla="*/ 70 w 75"/>
                <a:gd name="T37" fmla="*/ 63 h 66"/>
                <a:gd name="T38" fmla="*/ 75 w 75"/>
                <a:gd name="T39" fmla="*/ 61 h 66"/>
                <a:gd name="T40" fmla="*/ 75 w 75"/>
                <a:gd name="T41" fmla="*/ 54 h 66"/>
                <a:gd name="T42" fmla="*/ 73 w 75"/>
                <a:gd name="T43" fmla="*/ 49 h 66"/>
                <a:gd name="T44" fmla="*/ 66 w 75"/>
                <a:gd name="T45" fmla="*/ 44 h 66"/>
                <a:gd name="T46" fmla="*/ 61 w 75"/>
                <a:gd name="T47" fmla="*/ 41 h 66"/>
                <a:gd name="T48" fmla="*/ 58 w 75"/>
                <a:gd name="T49" fmla="*/ 39 h 66"/>
                <a:gd name="T50" fmla="*/ 56 w 75"/>
                <a:gd name="T51" fmla="*/ 32 h 66"/>
                <a:gd name="T52" fmla="*/ 56 w 75"/>
                <a:gd name="T53" fmla="*/ 27 h 66"/>
                <a:gd name="T54" fmla="*/ 58 w 75"/>
                <a:gd name="T55" fmla="*/ 25 h 66"/>
                <a:gd name="T56" fmla="*/ 58 w 75"/>
                <a:gd name="T57" fmla="*/ 25 h 66"/>
                <a:gd name="T58" fmla="*/ 53 w 75"/>
                <a:gd name="T59" fmla="*/ 20 h 66"/>
                <a:gd name="T60" fmla="*/ 46 w 75"/>
                <a:gd name="T61" fmla="*/ 10 h 66"/>
                <a:gd name="T62" fmla="*/ 37 w 75"/>
                <a:gd name="T63" fmla="*/ 3 h 66"/>
                <a:gd name="T64" fmla="*/ 29 w 75"/>
                <a:gd name="T65" fmla="*/ 0 h 66"/>
                <a:gd name="T66" fmla="*/ 24 w 75"/>
                <a:gd name="T67" fmla="*/ 5 h 66"/>
                <a:gd name="T68" fmla="*/ 20 w 75"/>
                <a:gd name="T69" fmla="*/ 12 h 66"/>
                <a:gd name="T70" fmla="*/ 15 w 75"/>
                <a:gd name="T71" fmla="*/ 17 h 66"/>
                <a:gd name="T72" fmla="*/ 10 w 75"/>
                <a:gd name="T73" fmla="*/ 20 h 66"/>
                <a:gd name="T74" fmla="*/ 8 w 75"/>
                <a:gd name="T75" fmla="*/ 20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66"/>
                <a:gd name="T116" fmla="*/ 75 w 75"/>
                <a:gd name="T117" fmla="*/ 66 h 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66">
                  <a:moveTo>
                    <a:pt x="8" y="20"/>
                  </a:moveTo>
                  <a:lnTo>
                    <a:pt x="5" y="22"/>
                  </a:lnTo>
                  <a:lnTo>
                    <a:pt x="3" y="25"/>
                  </a:lnTo>
                  <a:lnTo>
                    <a:pt x="0" y="32"/>
                  </a:lnTo>
                  <a:lnTo>
                    <a:pt x="3" y="37"/>
                  </a:lnTo>
                  <a:lnTo>
                    <a:pt x="8" y="41"/>
                  </a:lnTo>
                  <a:lnTo>
                    <a:pt x="12" y="44"/>
                  </a:lnTo>
                  <a:lnTo>
                    <a:pt x="15" y="46"/>
                  </a:lnTo>
                  <a:lnTo>
                    <a:pt x="17" y="51"/>
                  </a:lnTo>
                  <a:lnTo>
                    <a:pt x="17" y="56"/>
                  </a:lnTo>
                  <a:lnTo>
                    <a:pt x="22" y="58"/>
                  </a:lnTo>
                  <a:lnTo>
                    <a:pt x="24" y="58"/>
                  </a:lnTo>
                  <a:lnTo>
                    <a:pt x="32" y="58"/>
                  </a:lnTo>
                  <a:lnTo>
                    <a:pt x="39" y="58"/>
                  </a:lnTo>
                  <a:lnTo>
                    <a:pt x="44" y="61"/>
                  </a:lnTo>
                  <a:lnTo>
                    <a:pt x="49" y="66"/>
                  </a:lnTo>
                  <a:lnTo>
                    <a:pt x="51" y="66"/>
                  </a:lnTo>
                  <a:lnTo>
                    <a:pt x="68" y="66"/>
                  </a:lnTo>
                  <a:lnTo>
                    <a:pt x="70" y="63"/>
                  </a:lnTo>
                  <a:lnTo>
                    <a:pt x="75" y="61"/>
                  </a:lnTo>
                  <a:lnTo>
                    <a:pt x="75" y="54"/>
                  </a:lnTo>
                  <a:lnTo>
                    <a:pt x="73" y="49"/>
                  </a:lnTo>
                  <a:lnTo>
                    <a:pt x="66" y="44"/>
                  </a:lnTo>
                  <a:lnTo>
                    <a:pt x="61" y="41"/>
                  </a:lnTo>
                  <a:lnTo>
                    <a:pt x="58" y="39"/>
                  </a:lnTo>
                  <a:lnTo>
                    <a:pt x="56" y="32"/>
                  </a:lnTo>
                  <a:lnTo>
                    <a:pt x="56" y="27"/>
                  </a:lnTo>
                  <a:lnTo>
                    <a:pt x="58" y="25"/>
                  </a:lnTo>
                  <a:lnTo>
                    <a:pt x="53" y="20"/>
                  </a:lnTo>
                  <a:lnTo>
                    <a:pt x="46" y="10"/>
                  </a:lnTo>
                  <a:lnTo>
                    <a:pt x="37" y="3"/>
                  </a:lnTo>
                  <a:lnTo>
                    <a:pt x="29" y="0"/>
                  </a:lnTo>
                  <a:lnTo>
                    <a:pt x="24" y="5"/>
                  </a:lnTo>
                  <a:lnTo>
                    <a:pt x="20" y="12"/>
                  </a:lnTo>
                  <a:lnTo>
                    <a:pt x="15" y="17"/>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3" name="Freeform 94"/>
            <p:cNvSpPr>
              <a:spLocks/>
            </p:cNvSpPr>
            <p:nvPr/>
          </p:nvSpPr>
          <p:spPr bwMode="auto">
            <a:xfrm>
              <a:off x="742" y="3354"/>
              <a:ext cx="73" cy="29"/>
            </a:xfrm>
            <a:custGeom>
              <a:avLst/>
              <a:gdLst>
                <a:gd name="T0" fmla="*/ 0 w 73"/>
                <a:gd name="T1" fmla="*/ 17 h 29"/>
                <a:gd name="T2" fmla="*/ 5 w 73"/>
                <a:gd name="T3" fmla="*/ 17 h 29"/>
                <a:gd name="T4" fmla="*/ 12 w 73"/>
                <a:gd name="T5" fmla="*/ 17 h 29"/>
                <a:gd name="T6" fmla="*/ 25 w 73"/>
                <a:gd name="T7" fmla="*/ 20 h 29"/>
                <a:gd name="T8" fmla="*/ 32 w 73"/>
                <a:gd name="T9" fmla="*/ 25 h 29"/>
                <a:gd name="T10" fmla="*/ 37 w 73"/>
                <a:gd name="T11" fmla="*/ 27 h 29"/>
                <a:gd name="T12" fmla="*/ 39 w 73"/>
                <a:gd name="T13" fmla="*/ 27 h 29"/>
                <a:gd name="T14" fmla="*/ 44 w 73"/>
                <a:gd name="T15" fmla="*/ 27 h 29"/>
                <a:gd name="T16" fmla="*/ 51 w 73"/>
                <a:gd name="T17" fmla="*/ 27 h 29"/>
                <a:gd name="T18" fmla="*/ 61 w 73"/>
                <a:gd name="T19" fmla="*/ 29 h 29"/>
                <a:gd name="T20" fmla="*/ 66 w 73"/>
                <a:gd name="T21" fmla="*/ 29 h 29"/>
                <a:gd name="T22" fmla="*/ 70 w 73"/>
                <a:gd name="T23" fmla="*/ 27 h 29"/>
                <a:gd name="T24" fmla="*/ 73 w 73"/>
                <a:gd name="T25" fmla="*/ 20 h 29"/>
                <a:gd name="T26" fmla="*/ 73 w 73"/>
                <a:gd name="T27" fmla="*/ 13 h 29"/>
                <a:gd name="T28" fmla="*/ 70 w 73"/>
                <a:gd name="T29" fmla="*/ 8 h 29"/>
                <a:gd name="T30" fmla="*/ 66 w 73"/>
                <a:gd name="T31" fmla="*/ 5 h 29"/>
                <a:gd name="T32" fmla="*/ 61 w 73"/>
                <a:gd name="T33" fmla="*/ 5 h 29"/>
                <a:gd name="T34" fmla="*/ 56 w 73"/>
                <a:gd name="T35" fmla="*/ 5 h 29"/>
                <a:gd name="T36" fmla="*/ 51 w 73"/>
                <a:gd name="T37" fmla="*/ 8 h 29"/>
                <a:gd name="T38" fmla="*/ 44 w 73"/>
                <a:gd name="T39" fmla="*/ 8 h 29"/>
                <a:gd name="T40" fmla="*/ 34 w 73"/>
                <a:gd name="T41" fmla="*/ 5 h 29"/>
                <a:gd name="T42" fmla="*/ 25 w 73"/>
                <a:gd name="T43" fmla="*/ 3 h 29"/>
                <a:gd name="T44" fmla="*/ 20 w 73"/>
                <a:gd name="T45" fmla="*/ 0 h 29"/>
                <a:gd name="T46" fmla="*/ 15 w 73"/>
                <a:gd name="T47" fmla="*/ 0 h 29"/>
                <a:gd name="T48" fmla="*/ 10 w 73"/>
                <a:gd name="T49" fmla="*/ 3 h 29"/>
                <a:gd name="T50" fmla="*/ 5 w 73"/>
                <a:gd name="T51" fmla="*/ 8 h 29"/>
                <a:gd name="T52" fmla="*/ 3 w 73"/>
                <a:gd name="T53" fmla="*/ 13 h 29"/>
                <a:gd name="T54" fmla="*/ 0 w 73"/>
                <a:gd name="T55" fmla="*/ 15 h 29"/>
                <a:gd name="T56" fmla="*/ 0 w 73"/>
                <a:gd name="T57" fmla="*/ 17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29"/>
                <a:gd name="T89" fmla="*/ 73 w 73"/>
                <a:gd name="T90" fmla="*/ 29 h 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29">
                  <a:moveTo>
                    <a:pt x="0" y="17"/>
                  </a:moveTo>
                  <a:lnTo>
                    <a:pt x="5" y="17"/>
                  </a:lnTo>
                  <a:lnTo>
                    <a:pt x="12" y="17"/>
                  </a:lnTo>
                  <a:lnTo>
                    <a:pt x="25" y="20"/>
                  </a:lnTo>
                  <a:lnTo>
                    <a:pt x="32" y="25"/>
                  </a:lnTo>
                  <a:lnTo>
                    <a:pt x="37" y="27"/>
                  </a:lnTo>
                  <a:lnTo>
                    <a:pt x="39" y="27"/>
                  </a:lnTo>
                  <a:lnTo>
                    <a:pt x="44" y="27"/>
                  </a:lnTo>
                  <a:lnTo>
                    <a:pt x="51" y="27"/>
                  </a:lnTo>
                  <a:lnTo>
                    <a:pt x="61" y="29"/>
                  </a:lnTo>
                  <a:lnTo>
                    <a:pt x="66" y="29"/>
                  </a:lnTo>
                  <a:lnTo>
                    <a:pt x="70" y="27"/>
                  </a:lnTo>
                  <a:lnTo>
                    <a:pt x="73" y="20"/>
                  </a:lnTo>
                  <a:lnTo>
                    <a:pt x="73" y="13"/>
                  </a:lnTo>
                  <a:lnTo>
                    <a:pt x="70" y="8"/>
                  </a:lnTo>
                  <a:lnTo>
                    <a:pt x="66" y="5"/>
                  </a:lnTo>
                  <a:lnTo>
                    <a:pt x="61" y="5"/>
                  </a:lnTo>
                  <a:lnTo>
                    <a:pt x="56" y="5"/>
                  </a:lnTo>
                  <a:lnTo>
                    <a:pt x="51" y="8"/>
                  </a:lnTo>
                  <a:lnTo>
                    <a:pt x="44" y="8"/>
                  </a:lnTo>
                  <a:lnTo>
                    <a:pt x="34" y="5"/>
                  </a:lnTo>
                  <a:lnTo>
                    <a:pt x="25" y="3"/>
                  </a:lnTo>
                  <a:lnTo>
                    <a:pt x="20" y="0"/>
                  </a:lnTo>
                  <a:lnTo>
                    <a:pt x="15" y="0"/>
                  </a:lnTo>
                  <a:lnTo>
                    <a:pt x="10" y="3"/>
                  </a:lnTo>
                  <a:lnTo>
                    <a:pt x="5" y="8"/>
                  </a:lnTo>
                  <a:lnTo>
                    <a:pt x="3" y="13"/>
                  </a:lnTo>
                  <a:lnTo>
                    <a:pt x="0" y="15"/>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4" name="Freeform 95"/>
            <p:cNvSpPr>
              <a:spLocks/>
            </p:cNvSpPr>
            <p:nvPr/>
          </p:nvSpPr>
          <p:spPr bwMode="auto">
            <a:xfrm>
              <a:off x="774" y="3398"/>
              <a:ext cx="36" cy="29"/>
            </a:xfrm>
            <a:custGeom>
              <a:avLst/>
              <a:gdLst>
                <a:gd name="T0" fmla="*/ 31 w 36"/>
                <a:gd name="T1" fmla="*/ 2 h 29"/>
                <a:gd name="T2" fmla="*/ 34 w 36"/>
                <a:gd name="T3" fmla="*/ 5 h 29"/>
                <a:gd name="T4" fmla="*/ 36 w 36"/>
                <a:gd name="T5" fmla="*/ 12 h 29"/>
                <a:gd name="T6" fmla="*/ 36 w 36"/>
                <a:gd name="T7" fmla="*/ 19 h 29"/>
                <a:gd name="T8" fmla="*/ 34 w 36"/>
                <a:gd name="T9" fmla="*/ 22 h 29"/>
                <a:gd name="T10" fmla="*/ 29 w 36"/>
                <a:gd name="T11" fmla="*/ 22 h 29"/>
                <a:gd name="T12" fmla="*/ 26 w 36"/>
                <a:gd name="T13" fmla="*/ 22 h 29"/>
                <a:gd name="T14" fmla="*/ 24 w 36"/>
                <a:gd name="T15" fmla="*/ 22 h 29"/>
                <a:gd name="T16" fmla="*/ 24 w 36"/>
                <a:gd name="T17" fmla="*/ 22 h 29"/>
                <a:gd name="T18" fmla="*/ 22 w 36"/>
                <a:gd name="T19" fmla="*/ 24 h 29"/>
                <a:gd name="T20" fmla="*/ 17 w 36"/>
                <a:gd name="T21" fmla="*/ 27 h 29"/>
                <a:gd name="T22" fmla="*/ 12 w 36"/>
                <a:gd name="T23" fmla="*/ 29 h 29"/>
                <a:gd name="T24" fmla="*/ 9 w 36"/>
                <a:gd name="T25" fmla="*/ 27 h 29"/>
                <a:gd name="T26" fmla="*/ 9 w 36"/>
                <a:gd name="T27" fmla="*/ 24 h 29"/>
                <a:gd name="T28" fmla="*/ 9 w 36"/>
                <a:gd name="T29" fmla="*/ 24 h 29"/>
                <a:gd name="T30" fmla="*/ 9 w 36"/>
                <a:gd name="T31" fmla="*/ 24 h 29"/>
                <a:gd name="T32" fmla="*/ 7 w 36"/>
                <a:gd name="T33" fmla="*/ 19 h 29"/>
                <a:gd name="T34" fmla="*/ 2 w 36"/>
                <a:gd name="T35" fmla="*/ 10 h 29"/>
                <a:gd name="T36" fmla="*/ 0 w 36"/>
                <a:gd name="T37" fmla="*/ 5 h 29"/>
                <a:gd name="T38" fmla="*/ 0 w 36"/>
                <a:gd name="T39" fmla="*/ 0 h 29"/>
                <a:gd name="T40" fmla="*/ 7 w 36"/>
                <a:gd name="T41" fmla="*/ 0 h 29"/>
                <a:gd name="T42" fmla="*/ 17 w 36"/>
                <a:gd name="T43" fmla="*/ 2 h 29"/>
                <a:gd name="T44" fmla="*/ 24 w 36"/>
                <a:gd name="T45" fmla="*/ 2 h 29"/>
                <a:gd name="T46" fmla="*/ 29 w 36"/>
                <a:gd name="T47" fmla="*/ 2 h 29"/>
                <a:gd name="T48" fmla="*/ 31 w 36"/>
                <a:gd name="T49" fmla="*/ 2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29"/>
                <a:gd name="T77" fmla="*/ 36 w 36"/>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29">
                  <a:moveTo>
                    <a:pt x="31" y="2"/>
                  </a:moveTo>
                  <a:lnTo>
                    <a:pt x="34" y="5"/>
                  </a:lnTo>
                  <a:lnTo>
                    <a:pt x="36" y="12"/>
                  </a:lnTo>
                  <a:lnTo>
                    <a:pt x="36" y="19"/>
                  </a:lnTo>
                  <a:lnTo>
                    <a:pt x="34" y="22"/>
                  </a:lnTo>
                  <a:lnTo>
                    <a:pt x="29" y="22"/>
                  </a:lnTo>
                  <a:lnTo>
                    <a:pt x="26" y="22"/>
                  </a:lnTo>
                  <a:lnTo>
                    <a:pt x="24" y="22"/>
                  </a:lnTo>
                  <a:lnTo>
                    <a:pt x="22" y="24"/>
                  </a:lnTo>
                  <a:lnTo>
                    <a:pt x="17" y="27"/>
                  </a:lnTo>
                  <a:lnTo>
                    <a:pt x="12" y="29"/>
                  </a:lnTo>
                  <a:lnTo>
                    <a:pt x="9" y="27"/>
                  </a:lnTo>
                  <a:lnTo>
                    <a:pt x="9" y="24"/>
                  </a:lnTo>
                  <a:lnTo>
                    <a:pt x="7" y="19"/>
                  </a:lnTo>
                  <a:lnTo>
                    <a:pt x="2" y="10"/>
                  </a:lnTo>
                  <a:lnTo>
                    <a:pt x="0" y="5"/>
                  </a:lnTo>
                  <a:lnTo>
                    <a:pt x="0" y="0"/>
                  </a:lnTo>
                  <a:lnTo>
                    <a:pt x="7" y="0"/>
                  </a:lnTo>
                  <a:lnTo>
                    <a:pt x="17" y="2"/>
                  </a:lnTo>
                  <a:lnTo>
                    <a:pt x="24" y="2"/>
                  </a:lnTo>
                  <a:lnTo>
                    <a:pt x="29" y="2"/>
                  </a:lnTo>
                  <a:lnTo>
                    <a:pt x="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45" name="Freeform 96"/>
            <p:cNvSpPr>
              <a:spLocks/>
            </p:cNvSpPr>
            <p:nvPr/>
          </p:nvSpPr>
          <p:spPr bwMode="auto">
            <a:xfrm>
              <a:off x="820" y="3381"/>
              <a:ext cx="108" cy="68"/>
            </a:xfrm>
            <a:custGeom>
              <a:avLst/>
              <a:gdLst>
                <a:gd name="T0" fmla="*/ 21 w 108"/>
                <a:gd name="T1" fmla="*/ 5 h 68"/>
                <a:gd name="T2" fmla="*/ 19 w 108"/>
                <a:gd name="T3" fmla="*/ 2 h 68"/>
                <a:gd name="T4" fmla="*/ 17 w 108"/>
                <a:gd name="T5" fmla="*/ 0 h 68"/>
                <a:gd name="T6" fmla="*/ 9 w 108"/>
                <a:gd name="T7" fmla="*/ 0 h 68"/>
                <a:gd name="T8" fmla="*/ 5 w 108"/>
                <a:gd name="T9" fmla="*/ 5 h 68"/>
                <a:gd name="T10" fmla="*/ 0 w 108"/>
                <a:gd name="T11" fmla="*/ 12 h 68"/>
                <a:gd name="T12" fmla="*/ 0 w 108"/>
                <a:gd name="T13" fmla="*/ 15 h 68"/>
                <a:gd name="T14" fmla="*/ 2 w 108"/>
                <a:gd name="T15" fmla="*/ 19 h 68"/>
                <a:gd name="T16" fmla="*/ 7 w 108"/>
                <a:gd name="T17" fmla="*/ 24 h 68"/>
                <a:gd name="T18" fmla="*/ 14 w 108"/>
                <a:gd name="T19" fmla="*/ 29 h 68"/>
                <a:gd name="T20" fmla="*/ 19 w 108"/>
                <a:gd name="T21" fmla="*/ 36 h 68"/>
                <a:gd name="T22" fmla="*/ 24 w 108"/>
                <a:gd name="T23" fmla="*/ 39 h 68"/>
                <a:gd name="T24" fmla="*/ 26 w 108"/>
                <a:gd name="T25" fmla="*/ 41 h 68"/>
                <a:gd name="T26" fmla="*/ 29 w 108"/>
                <a:gd name="T27" fmla="*/ 41 h 68"/>
                <a:gd name="T28" fmla="*/ 34 w 108"/>
                <a:gd name="T29" fmla="*/ 39 h 68"/>
                <a:gd name="T30" fmla="*/ 38 w 108"/>
                <a:gd name="T31" fmla="*/ 39 h 68"/>
                <a:gd name="T32" fmla="*/ 38 w 108"/>
                <a:gd name="T33" fmla="*/ 44 h 68"/>
                <a:gd name="T34" fmla="*/ 38 w 108"/>
                <a:gd name="T35" fmla="*/ 51 h 68"/>
                <a:gd name="T36" fmla="*/ 38 w 108"/>
                <a:gd name="T37" fmla="*/ 58 h 68"/>
                <a:gd name="T38" fmla="*/ 41 w 108"/>
                <a:gd name="T39" fmla="*/ 65 h 68"/>
                <a:gd name="T40" fmla="*/ 41 w 108"/>
                <a:gd name="T41" fmla="*/ 68 h 68"/>
                <a:gd name="T42" fmla="*/ 43 w 108"/>
                <a:gd name="T43" fmla="*/ 68 h 68"/>
                <a:gd name="T44" fmla="*/ 48 w 108"/>
                <a:gd name="T45" fmla="*/ 68 h 68"/>
                <a:gd name="T46" fmla="*/ 55 w 108"/>
                <a:gd name="T47" fmla="*/ 68 h 68"/>
                <a:gd name="T48" fmla="*/ 67 w 108"/>
                <a:gd name="T49" fmla="*/ 63 h 68"/>
                <a:gd name="T50" fmla="*/ 79 w 108"/>
                <a:gd name="T51" fmla="*/ 58 h 68"/>
                <a:gd name="T52" fmla="*/ 87 w 108"/>
                <a:gd name="T53" fmla="*/ 56 h 68"/>
                <a:gd name="T54" fmla="*/ 94 w 108"/>
                <a:gd name="T55" fmla="*/ 51 h 68"/>
                <a:gd name="T56" fmla="*/ 99 w 108"/>
                <a:gd name="T57" fmla="*/ 48 h 68"/>
                <a:gd name="T58" fmla="*/ 104 w 108"/>
                <a:gd name="T59" fmla="*/ 46 h 68"/>
                <a:gd name="T60" fmla="*/ 108 w 108"/>
                <a:gd name="T61" fmla="*/ 41 h 68"/>
                <a:gd name="T62" fmla="*/ 108 w 108"/>
                <a:gd name="T63" fmla="*/ 36 h 68"/>
                <a:gd name="T64" fmla="*/ 104 w 108"/>
                <a:gd name="T65" fmla="*/ 34 h 68"/>
                <a:gd name="T66" fmla="*/ 94 w 108"/>
                <a:gd name="T67" fmla="*/ 31 h 68"/>
                <a:gd name="T68" fmla="*/ 87 w 108"/>
                <a:gd name="T69" fmla="*/ 29 h 68"/>
                <a:gd name="T70" fmla="*/ 79 w 108"/>
                <a:gd name="T71" fmla="*/ 27 h 68"/>
                <a:gd name="T72" fmla="*/ 77 w 108"/>
                <a:gd name="T73" fmla="*/ 24 h 68"/>
                <a:gd name="T74" fmla="*/ 75 w 108"/>
                <a:gd name="T75" fmla="*/ 22 h 68"/>
                <a:gd name="T76" fmla="*/ 72 w 108"/>
                <a:gd name="T77" fmla="*/ 17 h 68"/>
                <a:gd name="T78" fmla="*/ 65 w 108"/>
                <a:gd name="T79" fmla="*/ 12 h 68"/>
                <a:gd name="T80" fmla="*/ 58 w 108"/>
                <a:gd name="T81" fmla="*/ 10 h 68"/>
                <a:gd name="T82" fmla="*/ 50 w 108"/>
                <a:gd name="T83" fmla="*/ 12 h 68"/>
                <a:gd name="T84" fmla="*/ 41 w 108"/>
                <a:gd name="T85" fmla="*/ 12 h 68"/>
                <a:gd name="T86" fmla="*/ 34 w 108"/>
                <a:gd name="T87" fmla="*/ 12 h 68"/>
                <a:gd name="T88" fmla="*/ 31 w 108"/>
                <a:gd name="T89" fmla="*/ 12 h 68"/>
                <a:gd name="T90" fmla="*/ 21 w 108"/>
                <a:gd name="T91" fmla="*/ 5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68"/>
                <a:gd name="T140" fmla="*/ 108 w 108"/>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68">
                  <a:moveTo>
                    <a:pt x="21" y="5"/>
                  </a:moveTo>
                  <a:lnTo>
                    <a:pt x="19" y="2"/>
                  </a:lnTo>
                  <a:lnTo>
                    <a:pt x="17" y="0"/>
                  </a:lnTo>
                  <a:lnTo>
                    <a:pt x="9" y="0"/>
                  </a:lnTo>
                  <a:lnTo>
                    <a:pt x="5" y="5"/>
                  </a:lnTo>
                  <a:lnTo>
                    <a:pt x="0" y="12"/>
                  </a:lnTo>
                  <a:lnTo>
                    <a:pt x="0" y="15"/>
                  </a:lnTo>
                  <a:lnTo>
                    <a:pt x="2" y="19"/>
                  </a:lnTo>
                  <a:lnTo>
                    <a:pt x="7" y="24"/>
                  </a:lnTo>
                  <a:lnTo>
                    <a:pt x="14" y="29"/>
                  </a:lnTo>
                  <a:lnTo>
                    <a:pt x="19" y="36"/>
                  </a:lnTo>
                  <a:lnTo>
                    <a:pt x="24" y="39"/>
                  </a:lnTo>
                  <a:lnTo>
                    <a:pt x="26" y="41"/>
                  </a:lnTo>
                  <a:lnTo>
                    <a:pt x="29" y="41"/>
                  </a:lnTo>
                  <a:lnTo>
                    <a:pt x="34" y="39"/>
                  </a:lnTo>
                  <a:lnTo>
                    <a:pt x="38" y="39"/>
                  </a:lnTo>
                  <a:lnTo>
                    <a:pt x="38" y="44"/>
                  </a:lnTo>
                  <a:lnTo>
                    <a:pt x="38" y="51"/>
                  </a:lnTo>
                  <a:lnTo>
                    <a:pt x="38" y="58"/>
                  </a:lnTo>
                  <a:lnTo>
                    <a:pt x="41" y="65"/>
                  </a:lnTo>
                  <a:lnTo>
                    <a:pt x="41" y="68"/>
                  </a:lnTo>
                  <a:lnTo>
                    <a:pt x="43" y="68"/>
                  </a:lnTo>
                  <a:lnTo>
                    <a:pt x="48" y="68"/>
                  </a:lnTo>
                  <a:lnTo>
                    <a:pt x="55" y="68"/>
                  </a:lnTo>
                  <a:lnTo>
                    <a:pt x="67" y="63"/>
                  </a:lnTo>
                  <a:lnTo>
                    <a:pt x="79" y="58"/>
                  </a:lnTo>
                  <a:lnTo>
                    <a:pt x="87" y="56"/>
                  </a:lnTo>
                  <a:lnTo>
                    <a:pt x="94" y="51"/>
                  </a:lnTo>
                  <a:lnTo>
                    <a:pt x="99" y="48"/>
                  </a:lnTo>
                  <a:lnTo>
                    <a:pt x="104" y="46"/>
                  </a:lnTo>
                  <a:lnTo>
                    <a:pt x="108" y="41"/>
                  </a:lnTo>
                  <a:lnTo>
                    <a:pt x="108" y="36"/>
                  </a:lnTo>
                  <a:lnTo>
                    <a:pt x="104" y="34"/>
                  </a:lnTo>
                  <a:lnTo>
                    <a:pt x="94" y="31"/>
                  </a:lnTo>
                  <a:lnTo>
                    <a:pt x="87" y="29"/>
                  </a:lnTo>
                  <a:lnTo>
                    <a:pt x="79" y="27"/>
                  </a:lnTo>
                  <a:lnTo>
                    <a:pt x="77" y="24"/>
                  </a:lnTo>
                  <a:lnTo>
                    <a:pt x="75" y="22"/>
                  </a:lnTo>
                  <a:lnTo>
                    <a:pt x="72" y="17"/>
                  </a:lnTo>
                  <a:lnTo>
                    <a:pt x="65" y="12"/>
                  </a:lnTo>
                  <a:lnTo>
                    <a:pt x="58" y="10"/>
                  </a:lnTo>
                  <a:lnTo>
                    <a:pt x="50" y="12"/>
                  </a:lnTo>
                  <a:lnTo>
                    <a:pt x="41" y="12"/>
                  </a:lnTo>
                  <a:lnTo>
                    <a:pt x="34" y="12"/>
                  </a:lnTo>
                  <a:lnTo>
                    <a:pt x="31" y="12"/>
                  </a:lnTo>
                  <a:lnTo>
                    <a:pt x="2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97"/>
            <p:cNvSpPr>
              <a:spLocks/>
            </p:cNvSpPr>
            <p:nvPr/>
          </p:nvSpPr>
          <p:spPr bwMode="auto">
            <a:xfrm>
              <a:off x="827" y="3441"/>
              <a:ext cx="19" cy="22"/>
            </a:xfrm>
            <a:custGeom>
              <a:avLst/>
              <a:gdLst>
                <a:gd name="T0" fmla="*/ 17 w 19"/>
                <a:gd name="T1" fmla="*/ 0 h 22"/>
                <a:gd name="T2" fmla="*/ 19 w 19"/>
                <a:gd name="T3" fmla="*/ 3 h 22"/>
                <a:gd name="T4" fmla="*/ 19 w 19"/>
                <a:gd name="T5" fmla="*/ 10 h 22"/>
                <a:gd name="T6" fmla="*/ 19 w 19"/>
                <a:gd name="T7" fmla="*/ 17 h 22"/>
                <a:gd name="T8" fmla="*/ 14 w 19"/>
                <a:gd name="T9" fmla="*/ 22 h 22"/>
                <a:gd name="T10" fmla="*/ 7 w 19"/>
                <a:gd name="T11" fmla="*/ 22 h 22"/>
                <a:gd name="T12" fmla="*/ 2 w 19"/>
                <a:gd name="T13" fmla="*/ 17 h 22"/>
                <a:gd name="T14" fmla="*/ 0 w 19"/>
                <a:gd name="T15" fmla="*/ 15 h 22"/>
                <a:gd name="T16" fmla="*/ 0 w 19"/>
                <a:gd name="T17" fmla="*/ 13 h 22"/>
                <a:gd name="T18" fmla="*/ 0 w 19"/>
                <a:gd name="T19" fmla="*/ 10 h 22"/>
                <a:gd name="T20" fmla="*/ 2 w 19"/>
                <a:gd name="T21" fmla="*/ 5 h 22"/>
                <a:gd name="T22" fmla="*/ 7 w 19"/>
                <a:gd name="T23" fmla="*/ 3 h 22"/>
                <a:gd name="T24" fmla="*/ 17 w 19"/>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2"/>
                <a:gd name="T41" fmla="*/ 19 w 19"/>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2">
                  <a:moveTo>
                    <a:pt x="17" y="0"/>
                  </a:moveTo>
                  <a:lnTo>
                    <a:pt x="19" y="3"/>
                  </a:lnTo>
                  <a:lnTo>
                    <a:pt x="19" y="10"/>
                  </a:lnTo>
                  <a:lnTo>
                    <a:pt x="19" y="17"/>
                  </a:lnTo>
                  <a:lnTo>
                    <a:pt x="14" y="22"/>
                  </a:lnTo>
                  <a:lnTo>
                    <a:pt x="7" y="22"/>
                  </a:lnTo>
                  <a:lnTo>
                    <a:pt x="2" y="17"/>
                  </a:lnTo>
                  <a:lnTo>
                    <a:pt x="0" y="15"/>
                  </a:lnTo>
                  <a:lnTo>
                    <a:pt x="0" y="13"/>
                  </a:lnTo>
                  <a:lnTo>
                    <a:pt x="0" y="10"/>
                  </a:lnTo>
                  <a:lnTo>
                    <a:pt x="2" y="5"/>
                  </a:lnTo>
                  <a:lnTo>
                    <a:pt x="7" y="3"/>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98"/>
            <p:cNvSpPr>
              <a:spLocks/>
            </p:cNvSpPr>
            <p:nvPr/>
          </p:nvSpPr>
          <p:spPr bwMode="auto">
            <a:xfrm>
              <a:off x="914" y="3492"/>
              <a:ext cx="162" cy="189"/>
            </a:xfrm>
            <a:custGeom>
              <a:avLst/>
              <a:gdLst>
                <a:gd name="T0" fmla="*/ 34 w 162"/>
                <a:gd name="T1" fmla="*/ 7 h 189"/>
                <a:gd name="T2" fmla="*/ 31 w 162"/>
                <a:gd name="T3" fmla="*/ 5 h 189"/>
                <a:gd name="T4" fmla="*/ 29 w 162"/>
                <a:gd name="T5" fmla="*/ 3 h 189"/>
                <a:gd name="T6" fmla="*/ 24 w 162"/>
                <a:gd name="T7" fmla="*/ 0 h 189"/>
                <a:gd name="T8" fmla="*/ 19 w 162"/>
                <a:gd name="T9" fmla="*/ 0 h 189"/>
                <a:gd name="T10" fmla="*/ 17 w 162"/>
                <a:gd name="T11" fmla="*/ 5 h 189"/>
                <a:gd name="T12" fmla="*/ 19 w 162"/>
                <a:gd name="T13" fmla="*/ 12 h 189"/>
                <a:gd name="T14" fmla="*/ 22 w 162"/>
                <a:gd name="T15" fmla="*/ 22 h 189"/>
                <a:gd name="T16" fmla="*/ 24 w 162"/>
                <a:gd name="T17" fmla="*/ 29 h 189"/>
                <a:gd name="T18" fmla="*/ 27 w 162"/>
                <a:gd name="T19" fmla="*/ 36 h 189"/>
                <a:gd name="T20" fmla="*/ 27 w 162"/>
                <a:gd name="T21" fmla="*/ 44 h 189"/>
                <a:gd name="T22" fmla="*/ 27 w 162"/>
                <a:gd name="T23" fmla="*/ 51 h 189"/>
                <a:gd name="T24" fmla="*/ 22 w 162"/>
                <a:gd name="T25" fmla="*/ 56 h 189"/>
                <a:gd name="T26" fmla="*/ 14 w 162"/>
                <a:gd name="T27" fmla="*/ 61 h 189"/>
                <a:gd name="T28" fmla="*/ 5 w 162"/>
                <a:gd name="T29" fmla="*/ 68 h 189"/>
                <a:gd name="T30" fmla="*/ 0 w 162"/>
                <a:gd name="T31" fmla="*/ 75 h 189"/>
                <a:gd name="T32" fmla="*/ 2 w 162"/>
                <a:gd name="T33" fmla="*/ 87 h 189"/>
                <a:gd name="T34" fmla="*/ 7 w 162"/>
                <a:gd name="T35" fmla="*/ 99 h 189"/>
                <a:gd name="T36" fmla="*/ 12 w 162"/>
                <a:gd name="T37" fmla="*/ 109 h 189"/>
                <a:gd name="T38" fmla="*/ 14 w 162"/>
                <a:gd name="T39" fmla="*/ 119 h 189"/>
                <a:gd name="T40" fmla="*/ 14 w 162"/>
                <a:gd name="T41" fmla="*/ 128 h 189"/>
                <a:gd name="T42" fmla="*/ 14 w 162"/>
                <a:gd name="T43" fmla="*/ 143 h 189"/>
                <a:gd name="T44" fmla="*/ 17 w 162"/>
                <a:gd name="T45" fmla="*/ 157 h 189"/>
                <a:gd name="T46" fmla="*/ 24 w 162"/>
                <a:gd name="T47" fmla="*/ 174 h 189"/>
                <a:gd name="T48" fmla="*/ 34 w 162"/>
                <a:gd name="T49" fmla="*/ 184 h 189"/>
                <a:gd name="T50" fmla="*/ 46 w 162"/>
                <a:gd name="T51" fmla="*/ 189 h 189"/>
                <a:gd name="T52" fmla="*/ 56 w 162"/>
                <a:gd name="T53" fmla="*/ 189 h 189"/>
                <a:gd name="T54" fmla="*/ 63 w 162"/>
                <a:gd name="T55" fmla="*/ 184 h 189"/>
                <a:gd name="T56" fmla="*/ 68 w 162"/>
                <a:gd name="T57" fmla="*/ 174 h 189"/>
                <a:gd name="T58" fmla="*/ 72 w 162"/>
                <a:gd name="T59" fmla="*/ 164 h 189"/>
                <a:gd name="T60" fmla="*/ 77 w 162"/>
                <a:gd name="T61" fmla="*/ 157 h 189"/>
                <a:gd name="T62" fmla="*/ 82 w 162"/>
                <a:gd name="T63" fmla="*/ 152 h 189"/>
                <a:gd name="T64" fmla="*/ 94 w 162"/>
                <a:gd name="T65" fmla="*/ 150 h 189"/>
                <a:gd name="T66" fmla="*/ 111 w 162"/>
                <a:gd name="T67" fmla="*/ 148 h 189"/>
                <a:gd name="T68" fmla="*/ 128 w 162"/>
                <a:gd name="T69" fmla="*/ 140 h 189"/>
                <a:gd name="T70" fmla="*/ 143 w 162"/>
                <a:gd name="T71" fmla="*/ 135 h 189"/>
                <a:gd name="T72" fmla="*/ 150 w 162"/>
                <a:gd name="T73" fmla="*/ 128 h 189"/>
                <a:gd name="T74" fmla="*/ 157 w 162"/>
                <a:gd name="T75" fmla="*/ 123 h 189"/>
                <a:gd name="T76" fmla="*/ 162 w 162"/>
                <a:gd name="T77" fmla="*/ 116 h 189"/>
                <a:gd name="T78" fmla="*/ 162 w 162"/>
                <a:gd name="T79" fmla="*/ 109 h 189"/>
                <a:gd name="T80" fmla="*/ 152 w 162"/>
                <a:gd name="T81" fmla="*/ 99 h 189"/>
                <a:gd name="T82" fmla="*/ 140 w 162"/>
                <a:gd name="T83" fmla="*/ 90 h 189"/>
                <a:gd name="T84" fmla="*/ 135 w 162"/>
                <a:gd name="T85" fmla="*/ 82 h 189"/>
                <a:gd name="T86" fmla="*/ 133 w 162"/>
                <a:gd name="T87" fmla="*/ 75 h 189"/>
                <a:gd name="T88" fmla="*/ 130 w 162"/>
                <a:gd name="T89" fmla="*/ 65 h 189"/>
                <a:gd name="T90" fmla="*/ 126 w 162"/>
                <a:gd name="T91" fmla="*/ 53 h 189"/>
                <a:gd name="T92" fmla="*/ 114 w 162"/>
                <a:gd name="T93" fmla="*/ 41 h 189"/>
                <a:gd name="T94" fmla="*/ 99 w 162"/>
                <a:gd name="T95" fmla="*/ 29 h 189"/>
                <a:gd name="T96" fmla="*/ 80 w 162"/>
                <a:gd name="T97" fmla="*/ 24 h 189"/>
                <a:gd name="T98" fmla="*/ 63 w 162"/>
                <a:gd name="T99" fmla="*/ 22 h 189"/>
                <a:gd name="T100" fmla="*/ 51 w 162"/>
                <a:gd name="T101" fmla="*/ 17 h 189"/>
                <a:gd name="T102" fmla="*/ 41 w 162"/>
                <a:gd name="T103" fmla="*/ 12 h 189"/>
                <a:gd name="T104" fmla="*/ 34 w 162"/>
                <a:gd name="T105" fmla="*/ 7 h 1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189"/>
                <a:gd name="T161" fmla="*/ 162 w 162"/>
                <a:gd name="T162" fmla="*/ 189 h 1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189">
                  <a:moveTo>
                    <a:pt x="34" y="7"/>
                  </a:moveTo>
                  <a:lnTo>
                    <a:pt x="31" y="5"/>
                  </a:lnTo>
                  <a:lnTo>
                    <a:pt x="29" y="3"/>
                  </a:lnTo>
                  <a:lnTo>
                    <a:pt x="24" y="0"/>
                  </a:lnTo>
                  <a:lnTo>
                    <a:pt x="19" y="0"/>
                  </a:lnTo>
                  <a:lnTo>
                    <a:pt x="17" y="5"/>
                  </a:lnTo>
                  <a:lnTo>
                    <a:pt x="19" y="12"/>
                  </a:lnTo>
                  <a:lnTo>
                    <a:pt x="22" y="22"/>
                  </a:lnTo>
                  <a:lnTo>
                    <a:pt x="24" y="29"/>
                  </a:lnTo>
                  <a:lnTo>
                    <a:pt x="27" y="36"/>
                  </a:lnTo>
                  <a:lnTo>
                    <a:pt x="27" y="44"/>
                  </a:lnTo>
                  <a:lnTo>
                    <a:pt x="27" y="51"/>
                  </a:lnTo>
                  <a:lnTo>
                    <a:pt x="22" y="56"/>
                  </a:lnTo>
                  <a:lnTo>
                    <a:pt x="14" y="61"/>
                  </a:lnTo>
                  <a:lnTo>
                    <a:pt x="5" y="68"/>
                  </a:lnTo>
                  <a:lnTo>
                    <a:pt x="0" y="75"/>
                  </a:lnTo>
                  <a:lnTo>
                    <a:pt x="2" y="87"/>
                  </a:lnTo>
                  <a:lnTo>
                    <a:pt x="7" y="99"/>
                  </a:lnTo>
                  <a:lnTo>
                    <a:pt x="12" y="109"/>
                  </a:lnTo>
                  <a:lnTo>
                    <a:pt x="14" y="119"/>
                  </a:lnTo>
                  <a:lnTo>
                    <a:pt x="14" y="128"/>
                  </a:lnTo>
                  <a:lnTo>
                    <a:pt x="14" y="143"/>
                  </a:lnTo>
                  <a:lnTo>
                    <a:pt x="17" y="157"/>
                  </a:lnTo>
                  <a:lnTo>
                    <a:pt x="24" y="174"/>
                  </a:lnTo>
                  <a:lnTo>
                    <a:pt x="34" y="184"/>
                  </a:lnTo>
                  <a:lnTo>
                    <a:pt x="46" y="189"/>
                  </a:lnTo>
                  <a:lnTo>
                    <a:pt x="56" y="189"/>
                  </a:lnTo>
                  <a:lnTo>
                    <a:pt x="63" y="184"/>
                  </a:lnTo>
                  <a:lnTo>
                    <a:pt x="68" y="174"/>
                  </a:lnTo>
                  <a:lnTo>
                    <a:pt x="72" y="164"/>
                  </a:lnTo>
                  <a:lnTo>
                    <a:pt x="77" y="157"/>
                  </a:lnTo>
                  <a:lnTo>
                    <a:pt x="82" y="152"/>
                  </a:lnTo>
                  <a:lnTo>
                    <a:pt x="94" y="150"/>
                  </a:lnTo>
                  <a:lnTo>
                    <a:pt x="111" y="148"/>
                  </a:lnTo>
                  <a:lnTo>
                    <a:pt x="128" y="140"/>
                  </a:lnTo>
                  <a:lnTo>
                    <a:pt x="143" y="135"/>
                  </a:lnTo>
                  <a:lnTo>
                    <a:pt x="150" y="128"/>
                  </a:lnTo>
                  <a:lnTo>
                    <a:pt x="157" y="123"/>
                  </a:lnTo>
                  <a:lnTo>
                    <a:pt x="162" y="116"/>
                  </a:lnTo>
                  <a:lnTo>
                    <a:pt x="162" y="109"/>
                  </a:lnTo>
                  <a:lnTo>
                    <a:pt x="152" y="99"/>
                  </a:lnTo>
                  <a:lnTo>
                    <a:pt x="140" y="90"/>
                  </a:lnTo>
                  <a:lnTo>
                    <a:pt x="135" y="82"/>
                  </a:lnTo>
                  <a:lnTo>
                    <a:pt x="133" y="75"/>
                  </a:lnTo>
                  <a:lnTo>
                    <a:pt x="130" y="65"/>
                  </a:lnTo>
                  <a:lnTo>
                    <a:pt x="126" y="53"/>
                  </a:lnTo>
                  <a:lnTo>
                    <a:pt x="114" y="41"/>
                  </a:lnTo>
                  <a:lnTo>
                    <a:pt x="99" y="29"/>
                  </a:lnTo>
                  <a:lnTo>
                    <a:pt x="80" y="24"/>
                  </a:lnTo>
                  <a:lnTo>
                    <a:pt x="63" y="22"/>
                  </a:lnTo>
                  <a:lnTo>
                    <a:pt x="51" y="17"/>
                  </a:lnTo>
                  <a:lnTo>
                    <a:pt x="41" y="12"/>
                  </a:lnTo>
                  <a:lnTo>
                    <a:pt x="3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29" name="Freeform 99"/>
          <p:cNvSpPr>
            <a:spLocks/>
          </p:cNvSpPr>
          <p:nvPr/>
        </p:nvSpPr>
        <p:spPr bwMode="auto">
          <a:xfrm>
            <a:off x="7010400" y="5486400"/>
            <a:ext cx="304800" cy="104775"/>
          </a:xfrm>
          <a:custGeom>
            <a:avLst/>
            <a:gdLst>
              <a:gd name="T0" fmla="*/ 2147483647 w 558"/>
              <a:gd name="T1" fmla="*/ 2147483647 h 182"/>
              <a:gd name="T2" fmla="*/ 2147483647 w 558"/>
              <a:gd name="T3" fmla="*/ 2147483647 h 182"/>
              <a:gd name="T4" fmla="*/ 2147483647 w 558"/>
              <a:gd name="T5" fmla="*/ 2147483647 h 182"/>
              <a:gd name="T6" fmla="*/ 2147483647 w 558"/>
              <a:gd name="T7" fmla="*/ 2147483647 h 182"/>
              <a:gd name="T8" fmla="*/ 2147483647 w 558"/>
              <a:gd name="T9" fmla="*/ 2147483647 h 182"/>
              <a:gd name="T10" fmla="*/ 2147483647 w 558"/>
              <a:gd name="T11" fmla="*/ 2147483647 h 182"/>
              <a:gd name="T12" fmla="*/ 2147483647 w 558"/>
              <a:gd name="T13" fmla="*/ 2147483647 h 182"/>
              <a:gd name="T14" fmla="*/ 2147483647 w 558"/>
              <a:gd name="T15" fmla="*/ 2147483647 h 182"/>
              <a:gd name="T16" fmla="*/ 2147483647 w 558"/>
              <a:gd name="T17" fmla="*/ 2147483647 h 182"/>
              <a:gd name="T18" fmla="*/ 2147483647 w 558"/>
              <a:gd name="T19" fmla="*/ 2147483647 h 182"/>
              <a:gd name="T20" fmla="*/ 2147483647 w 558"/>
              <a:gd name="T21" fmla="*/ 2147483647 h 182"/>
              <a:gd name="T22" fmla="*/ 2147483647 w 558"/>
              <a:gd name="T23" fmla="*/ 2147483647 h 182"/>
              <a:gd name="T24" fmla="*/ 2147483647 w 558"/>
              <a:gd name="T25" fmla="*/ 2147483647 h 182"/>
              <a:gd name="T26" fmla="*/ 2147483647 w 558"/>
              <a:gd name="T27" fmla="*/ 2147483647 h 182"/>
              <a:gd name="T28" fmla="*/ 2147483647 w 558"/>
              <a:gd name="T29" fmla="*/ 2147483647 h 182"/>
              <a:gd name="T30" fmla="*/ 2147483647 w 558"/>
              <a:gd name="T31" fmla="*/ 2147483647 h 182"/>
              <a:gd name="T32" fmla="*/ 2147483647 w 558"/>
              <a:gd name="T33" fmla="*/ 2147483647 h 182"/>
              <a:gd name="T34" fmla="*/ 2147483647 w 558"/>
              <a:gd name="T35" fmla="*/ 2147483647 h 182"/>
              <a:gd name="T36" fmla="*/ 2147483647 w 558"/>
              <a:gd name="T37" fmla="*/ 2147483647 h 182"/>
              <a:gd name="T38" fmla="*/ 2147483647 w 558"/>
              <a:gd name="T39" fmla="*/ 2147483647 h 182"/>
              <a:gd name="T40" fmla="*/ 2147483647 w 558"/>
              <a:gd name="T41" fmla="*/ 2147483647 h 182"/>
              <a:gd name="T42" fmla="*/ 2147483647 w 558"/>
              <a:gd name="T43" fmla="*/ 2147483647 h 182"/>
              <a:gd name="T44" fmla="*/ 2147483647 w 558"/>
              <a:gd name="T45" fmla="*/ 2147483647 h 182"/>
              <a:gd name="T46" fmla="*/ 2147483647 w 558"/>
              <a:gd name="T47" fmla="*/ 2147483647 h 182"/>
              <a:gd name="T48" fmla="*/ 2147483647 w 558"/>
              <a:gd name="T49" fmla="*/ 2147483647 h 182"/>
              <a:gd name="T50" fmla="*/ 2147483647 w 558"/>
              <a:gd name="T51" fmla="*/ 2147483647 h 182"/>
              <a:gd name="T52" fmla="*/ 2147483647 w 558"/>
              <a:gd name="T53" fmla="*/ 2147483647 h 182"/>
              <a:gd name="T54" fmla="*/ 2147483647 w 558"/>
              <a:gd name="T55" fmla="*/ 2147483647 h 182"/>
              <a:gd name="T56" fmla="*/ 0 w 558"/>
              <a:gd name="T57" fmla="*/ 2147483647 h 182"/>
              <a:gd name="T58" fmla="*/ 2147483647 w 558"/>
              <a:gd name="T59" fmla="*/ 2147483647 h 182"/>
              <a:gd name="T60" fmla="*/ 2147483647 w 558"/>
              <a:gd name="T61" fmla="*/ 0 h 182"/>
              <a:gd name="T62" fmla="*/ 2147483647 w 558"/>
              <a:gd name="T63" fmla="*/ 2147483647 h 182"/>
              <a:gd name="T64" fmla="*/ 2147483647 w 558"/>
              <a:gd name="T65" fmla="*/ 2147483647 h 182"/>
              <a:gd name="T66" fmla="*/ 2147483647 w 558"/>
              <a:gd name="T67" fmla="*/ 2147483647 h 182"/>
              <a:gd name="T68" fmla="*/ 2147483647 w 558"/>
              <a:gd name="T69" fmla="*/ 2147483647 h 182"/>
              <a:gd name="T70" fmla="*/ 2147483647 w 558"/>
              <a:gd name="T71" fmla="*/ 2147483647 h 182"/>
              <a:gd name="T72" fmla="*/ 2147483647 w 558"/>
              <a:gd name="T73" fmla="*/ 2147483647 h 182"/>
              <a:gd name="T74" fmla="*/ 2147483647 w 558"/>
              <a:gd name="T75" fmla="*/ 2147483647 h 182"/>
              <a:gd name="T76" fmla="*/ 2147483647 w 558"/>
              <a:gd name="T77" fmla="*/ 2147483647 h 182"/>
              <a:gd name="T78" fmla="*/ 2147483647 w 558"/>
              <a:gd name="T79" fmla="*/ 2147483647 h 182"/>
              <a:gd name="T80" fmla="*/ 2147483647 w 558"/>
              <a:gd name="T81" fmla="*/ 2147483647 h 182"/>
              <a:gd name="T82" fmla="*/ 2147483647 w 558"/>
              <a:gd name="T83" fmla="*/ 2147483647 h 182"/>
              <a:gd name="T84" fmla="*/ 2147483647 w 558"/>
              <a:gd name="T85" fmla="*/ 2147483647 h 182"/>
              <a:gd name="T86" fmla="*/ 2147483647 w 558"/>
              <a:gd name="T87" fmla="*/ 2147483647 h 182"/>
              <a:gd name="T88" fmla="*/ 2147483647 w 558"/>
              <a:gd name="T89" fmla="*/ 2147483647 h 182"/>
              <a:gd name="T90" fmla="*/ 2147483647 w 558"/>
              <a:gd name="T91" fmla="*/ 2147483647 h 182"/>
              <a:gd name="T92" fmla="*/ 2147483647 w 558"/>
              <a:gd name="T93" fmla="*/ 2147483647 h 182"/>
              <a:gd name="T94" fmla="*/ 2147483647 w 558"/>
              <a:gd name="T95" fmla="*/ 2147483647 h 182"/>
              <a:gd name="T96" fmla="*/ 2147483647 w 558"/>
              <a:gd name="T97" fmla="*/ 2147483647 h 182"/>
              <a:gd name="T98" fmla="*/ 2147483647 w 558"/>
              <a:gd name="T99" fmla="*/ 2147483647 h 182"/>
              <a:gd name="T100" fmla="*/ 2147483647 w 558"/>
              <a:gd name="T101" fmla="*/ 2147483647 h 182"/>
              <a:gd name="T102" fmla="*/ 2147483647 w 558"/>
              <a:gd name="T103" fmla="*/ 2147483647 h 182"/>
              <a:gd name="T104" fmla="*/ 2147483647 w 558"/>
              <a:gd name="T105" fmla="*/ 2147483647 h 182"/>
              <a:gd name="T106" fmla="*/ 2147483647 w 558"/>
              <a:gd name="T107" fmla="*/ 2147483647 h 182"/>
              <a:gd name="T108" fmla="*/ 2147483647 w 558"/>
              <a:gd name="T109" fmla="*/ 2147483647 h 182"/>
              <a:gd name="T110" fmla="*/ 2147483647 w 558"/>
              <a:gd name="T111" fmla="*/ 2147483647 h 182"/>
              <a:gd name="T112" fmla="*/ 2147483647 w 558"/>
              <a:gd name="T113" fmla="*/ 2147483647 h 182"/>
              <a:gd name="T114" fmla="*/ 2147483647 w 558"/>
              <a:gd name="T115" fmla="*/ 2147483647 h 182"/>
              <a:gd name="T116" fmla="*/ 2147483647 w 558"/>
              <a:gd name="T117" fmla="*/ 2147483647 h 182"/>
              <a:gd name="T118" fmla="*/ 2147483647 w 558"/>
              <a:gd name="T119" fmla="*/ 2147483647 h 182"/>
              <a:gd name="T120" fmla="*/ 2147483647 w 558"/>
              <a:gd name="T121" fmla="*/ 2147483647 h 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8"/>
              <a:gd name="T184" fmla="*/ 0 h 182"/>
              <a:gd name="T185" fmla="*/ 558 w 558"/>
              <a:gd name="T186" fmla="*/ 182 h 1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8" h="182">
                <a:moveTo>
                  <a:pt x="554" y="64"/>
                </a:moveTo>
                <a:lnTo>
                  <a:pt x="554" y="64"/>
                </a:lnTo>
                <a:lnTo>
                  <a:pt x="528" y="96"/>
                </a:lnTo>
                <a:lnTo>
                  <a:pt x="524" y="102"/>
                </a:lnTo>
                <a:lnTo>
                  <a:pt x="506" y="110"/>
                </a:lnTo>
                <a:lnTo>
                  <a:pt x="488" y="140"/>
                </a:lnTo>
                <a:lnTo>
                  <a:pt x="492" y="154"/>
                </a:lnTo>
                <a:lnTo>
                  <a:pt x="470" y="162"/>
                </a:lnTo>
                <a:lnTo>
                  <a:pt x="462" y="156"/>
                </a:lnTo>
                <a:lnTo>
                  <a:pt x="432" y="166"/>
                </a:lnTo>
                <a:lnTo>
                  <a:pt x="400" y="178"/>
                </a:lnTo>
                <a:lnTo>
                  <a:pt x="394" y="182"/>
                </a:lnTo>
                <a:lnTo>
                  <a:pt x="368" y="172"/>
                </a:lnTo>
                <a:lnTo>
                  <a:pt x="360" y="178"/>
                </a:lnTo>
                <a:lnTo>
                  <a:pt x="344" y="170"/>
                </a:lnTo>
                <a:lnTo>
                  <a:pt x="300" y="160"/>
                </a:lnTo>
                <a:lnTo>
                  <a:pt x="294" y="168"/>
                </a:lnTo>
                <a:lnTo>
                  <a:pt x="294" y="166"/>
                </a:lnTo>
                <a:lnTo>
                  <a:pt x="252" y="152"/>
                </a:lnTo>
                <a:lnTo>
                  <a:pt x="224" y="168"/>
                </a:lnTo>
                <a:lnTo>
                  <a:pt x="222" y="168"/>
                </a:lnTo>
                <a:lnTo>
                  <a:pt x="190" y="146"/>
                </a:lnTo>
                <a:lnTo>
                  <a:pt x="180" y="160"/>
                </a:lnTo>
                <a:lnTo>
                  <a:pt x="142" y="140"/>
                </a:lnTo>
                <a:lnTo>
                  <a:pt x="120" y="168"/>
                </a:lnTo>
                <a:lnTo>
                  <a:pt x="100" y="168"/>
                </a:lnTo>
                <a:lnTo>
                  <a:pt x="82" y="174"/>
                </a:lnTo>
                <a:lnTo>
                  <a:pt x="26" y="160"/>
                </a:lnTo>
                <a:lnTo>
                  <a:pt x="34" y="146"/>
                </a:lnTo>
                <a:lnTo>
                  <a:pt x="24" y="120"/>
                </a:lnTo>
                <a:lnTo>
                  <a:pt x="26" y="88"/>
                </a:lnTo>
                <a:lnTo>
                  <a:pt x="8" y="32"/>
                </a:lnTo>
                <a:lnTo>
                  <a:pt x="0" y="30"/>
                </a:lnTo>
                <a:lnTo>
                  <a:pt x="6" y="24"/>
                </a:lnTo>
                <a:lnTo>
                  <a:pt x="12" y="0"/>
                </a:lnTo>
                <a:lnTo>
                  <a:pt x="40" y="16"/>
                </a:lnTo>
                <a:lnTo>
                  <a:pt x="42" y="28"/>
                </a:lnTo>
                <a:lnTo>
                  <a:pt x="82" y="8"/>
                </a:lnTo>
                <a:lnTo>
                  <a:pt x="88" y="10"/>
                </a:lnTo>
                <a:lnTo>
                  <a:pt x="118" y="10"/>
                </a:lnTo>
                <a:lnTo>
                  <a:pt x="134" y="6"/>
                </a:lnTo>
                <a:lnTo>
                  <a:pt x="148" y="10"/>
                </a:lnTo>
                <a:lnTo>
                  <a:pt x="172" y="8"/>
                </a:lnTo>
                <a:lnTo>
                  <a:pt x="192" y="8"/>
                </a:lnTo>
                <a:lnTo>
                  <a:pt x="202" y="4"/>
                </a:lnTo>
                <a:lnTo>
                  <a:pt x="228" y="18"/>
                </a:lnTo>
                <a:lnTo>
                  <a:pt x="242" y="6"/>
                </a:lnTo>
                <a:lnTo>
                  <a:pt x="248" y="10"/>
                </a:lnTo>
                <a:lnTo>
                  <a:pt x="286" y="14"/>
                </a:lnTo>
                <a:lnTo>
                  <a:pt x="302" y="8"/>
                </a:lnTo>
                <a:lnTo>
                  <a:pt x="318" y="18"/>
                </a:lnTo>
                <a:lnTo>
                  <a:pt x="344" y="14"/>
                </a:lnTo>
                <a:lnTo>
                  <a:pt x="358" y="14"/>
                </a:lnTo>
                <a:lnTo>
                  <a:pt x="376" y="18"/>
                </a:lnTo>
                <a:lnTo>
                  <a:pt x="404" y="26"/>
                </a:lnTo>
                <a:lnTo>
                  <a:pt x="418" y="14"/>
                </a:lnTo>
                <a:lnTo>
                  <a:pt x="438" y="20"/>
                </a:lnTo>
                <a:lnTo>
                  <a:pt x="484" y="40"/>
                </a:lnTo>
                <a:lnTo>
                  <a:pt x="488" y="32"/>
                </a:lnTo>
                <a:lnTo>
                  <a:pt x="500" y="30"/>
                </a:lnTo>
                <a:lnTo>
                  <a:pt x="504" y="32"/>
                </a:lnTo>
                <a:lnTo>
                  <a:pt x="512" y="36"/>
                </a:lnTo>
                <a:lnTo>
                  <a:pt x="530" y="52"/>
                </a:lnTo>
                <a:lnTo>
                  <a:pt x="548" y="52"/>
                </a:lnTo>
                <a:lnTo>
                  <a:pt x="558" y="58"/>
                </a:lnTo>
                <a:lnTo>
                  <a:pt x="554" y="64"/>
                </a:lnTo>
                <a:close/>
              </a:path>
            </a:pathLst>
          </a:custGeom>
          <a:solidFill>
            <a:schemeClr val="accent1"/>
          </a:solidFill>
          <a:ln w="9525">
            <a:solidFill>
              <a:schemeClr val="tx1"/>
            </a:solidFill>
            <a:round/>
            <a:headEnd/>
            <a:tailEnd/>
          </a:ln>
        </p:spPr>
        <p:txBody>
          <a:bodyPr/>
          <a:lstStyle/>
          <a:p>
            <a:endParaRPr lang="en-US" dirty="0"/>
          </a:p>
        </p:txBody>
      </p:sp>
      <p:sp>
        <p:nvSpPr>
          <p:cNvPr id="2131" name="Text Box 135"/>
          <p:cNvSpPr txBox="1">
            <a:spLocks noChangeArrowheads="1"/>
          </p:cNvSpPr>
          <p:nvPr/>
        </p:nvSpPr>
        <p:spPr bwMode="auto">
          <a:xfrm>
            <a:off x="2971800" y="5940425"/>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HI</a:t>
            </a:r>
          </a:p>
        </p:txBody>
      </p:sp>
      <p:sp>
        <p:nvSpPr>
          <p:cNvPr id="2132" name="Text Box 136"/>
          <p:cNvSpPr txBox="1">
            <a:spLocks noChangeArrowheads="1"/>
          </p:cNvSpPr>
          <p:nvPr/>
        </p:nvSpPr>
        <p:spPr bwMode="auto">
          <a:xfrm>
            <a:off x="990600" y="4800600"/>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GU</a:t>
            </a:r>
          </a:p>
        </p:txBody>
      </p:sp>
      <p:sp>
        <p:nvSpPr>
          <p:cNvPr id="2133" name="Freeform 137"/>
          <p:cNvSpPr>
            <a:spLocks/>
          </p:cNvSpPr>
          <p:nvPr/>
        </p:nvSpPr>
        <p:spPr bwMode="auto">
          <a:xfrm>
            <a:off x="914400" y="4648200"/>
            <a:ext cx="228600" cy="304800"/>
          </a:xfrm>
          <a:custGeom>
            <a:avLst/>
            <a:gdLst>
              <a:gd name="T0" fmla="*/ 2147483647 w 734"/>
              <a:gd name="T1" fmla="*/ 2147483647 h 924"/>
              <a:gd name="T2" fmla="*/ 2147483647 w 734"/>
              <a:gd name="T3" fmla="*/ 2147483647 h 924"/>
              <a:gd name="T4" fmla="*/ 2147483647 w 734"/>
              <a:gd name="T5" fmla="*/ 2147483647 h 924"/>
              <a:gd name="T6" fmla="*/ 2147483647 w 734"/>
              <a:gd name="T7" fmla="*/ 2147483647 h 924"/>
              <a:gd name="T8" fmla="*/ 2147483647 w 734"/>
              <a:gd name="T9" fmla="*/ 2147483647 h 924"/>
              <a:gd name="T10" fmla="*/ 2147483647 w 734"/>
              <a:gd name="T11" fmla="*/ 2147483647 h 924"/>
              <a:gd name="T12" fmla="*/ 2147483647 w 734"/>
              <a:gd name="T13" fmla="*/ 2147483647 h 924"/>
              <a:gd name="T14" fmla="*/ 2147483647 w 734"/>
              <a:gd name="T15" fmla="*/ 2147483647 h 924"/>
              <a:gd name="T16" fmla="*/ 2147483647 w 734"/>
              <a:gd name="T17" fmla="*/ 2147483647 h 924"/>
              <a:gd name="T18" fmla="*/ 2147483647 w 734"/>
              <a:gd name="T19" fmla="*/ 2147483647 h 924"/>
              <a:gd name="T20" fmla="*/ 2147483647 w 734"/>
              <a:gd name="T21" fmla="*/ 2147483647 h 924"/>
              <a:gd name="T22" fmla="*/ 2147483647 w 734"/>
              <a:gd name="T23" fmla="*/ 2147483647 h 924"/>
              <a:gd name="T24" fmla="*/ 2147483647 w 734"/>
              <a:gd name="T25" fmla="*/ 2147483647 h 924"/>
              <a:gd name="T26" fmla="*/ 2147483647 w 734"/>
              <a:gd name="T27" fmla="*/ 2147483647 h 924"/>
              <a:gd name="T28" fmla="*/ 2147483647 w 734"/>
              <a:gd name="T29" fmla="*/ 2147483647 h 924"/>
              <a:gd name="T30" fmla="*/ 2147483647 w 734"/>
              <a:gd name="T31" fmla="*/ 2147483647 h 924"/>
              <a:gd name="T32" fmla="*/ 2147483647 w 734"/>
              <a:gd name="T33" fmla="*/ 2147483647 h 924"/>
              <a:gd name="T34" fmla="*/ 2147483647 w 734"/>
              <a:gd name="T35" fmla="*/ 2147483647 h 924"/>
              <a:gd name="T36" fmla="*/ 2147483647 w 734"/>
              <a:gd name="T37" fmla="*/ 2147483647 h 924"/>
              <a:gd name="T38" fmla="*/ 2147483647 w 734"/>
              <a:gd name="T39" fmla="*/ 2147483647 h 924"/>
              <a:gd name="T40" fmla="*/ 2147483647 w 734"/>
              <a:gd name="T41" fmla="*/ 2147483647 h 924"/>
              <a:gd name="T42" fmla="*/ 2147483647 w 734"/>
              <a:gd name="T43" fmla="*/ 2147483647 h 924"/>
              <a:gd name="T44" fmla="*/ 2147483647 w 734"/>
              <a:gd name="T45" fmla="*/ 2147483647 h 924"/>
              <a:gd name="T46" fmla="*/ 2147483647 w 734"/>
              <a:gd name="T47" fmla="*/ 2147483647 h 924"/>
              <a:gd name="T48" fmla="*/ 2147483647 w 734"/>
              <a:gd name="T49" fmla="*/ 2147483647 h 924"/>
              <a:gd name="T50" fmla="*/ 2147483647 w 734"/>
              <a:gd name="T51" fmla="*/ 2147483647 h 924"/>
              <a:gd name="T52" fmla="*/ 2147483647 w 734"/>
              <a:gd name="T53" fmla="*/ 2147483647 h 924"/>
              <a:gd name="T54" fmla="*/ 2147483647 w 734"/>
              <a:gd name="T55" fmla="*/ 2147483647 h 924"/>
              <a:gd name="T56" fmla="*/ 2147483647 w 734"/>
              <a:gd name="T57" fmla="*/ 2147483647 h 924"/>
              <a:gd name="T58" fmla="*/ 0 w 734"/>
              <a:gd name="T59" fmla="*/ 2147483647 h 924"/>
              <a:gd name="T60" fmla="*/ 2147483647 w 734"/>
              <a:gd name="T61" fmla="*/ 2147483647 h 924"/>
              <a:gd name="T62" fmla="*/ 2147483647 w 734"/>
              <a:gd name="T63" fmla="*/ 2147483647 h 924"/>
              <a:gd name="T64" fmla="*/ 2147483647 w 734"/>
              <a:gd name="T65" fmla="*/ 2147483647 h 924"/>
              <a:gd name="T66" fmla="*/ 2147483647 w 734"/>
              <a:gd name="T67" fmla="*/ 2147483647 h 924"/>
              <a:gd name="T68" fmla="*/ 2147483647 w 734"/>
              <a:gd name="T69" fmla="*/ 2147483647 h 924"/>
              <a:gd name="T70" fmla="*/ 2147483647 w 734"/>
              <a:gd name="T71" fmla="*/ 2147483647 h 924"/>
              <a:gd name="T72" fmla="*/ 2147483647 w 734"/>
              <a:gd name="T73" fmla="*/ 2147483647 h 924"/>
              <a:gd name="T74" fmla="*/ 2147483647 w 734"/>
              <a:gd name="T75" fmla="*/ 2147483647 h 924"/>
              <a:gd name="T76" fmla="*/ 2147483647 w 734"/>
              <a:gd name="T77" fmla="*/ 2147483647 h 924"/>
              <a:gd name="T78" fmla="*/ 2147483647 w 734"/>
              <a:gd name="T79" fmla="*/ 2147483647 h 924"/>
              <a:gd name="T80" fmla="*/ 2147483647 w 734"/>
              <a:gd name="T81" fmla="*/ 2147483647 h 924"/>
              <a:gd name="T82" fmla="*/ 2147483647 w 734"/>
              <a:gd name="T83" fmla="*/ 2147483647 h 924"/>
              <a:gd name="T84" fmla="*/ 2147483647 w 734"/>
              <a:gd name="T85" fmla="*/ 2147483647 h 924"/>
              <a:gd name="T86" fmla="*/ 2147483647 w 734"/>
              <a:gd name="T87" fmla="*/ 2147483647 h 924"/>
              <a:gd name="T88" fmla="*/ 2147483647 w 734"/>
              <a:gd name="T89" fmla="*/ 2147483647 h 924"/>
              <a:gd name="T90" fmla="*/ 2147483647 w 734"/>
              <a:gd name="T91" fmla="*/ 0 h 9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4"/>
              <a:gd name="T139" fmla="*/ 0 h 924"/>
              <a:gd name="T140" fmla="*/ 734 w 734"/>
              <a:gd name="T141" fmla="*/ 924 h 9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4" h="924">
                <a:moveTo>
                  <a:pt x="552" y="0"/>
                </a:moveTo>
                <a:lnTo>
                  <a:pt x="576" y="24"/>
                </a:lnTo>
                <a:lnTo>
                  <a:pt x="588" y="54"/>
                </a:lnTo>
                <a:lnTo>
                  <a:pt x="620" y="82"/>
                </a:lnTo>
                <a:lnTo>
                  <a:pt x="626" y="112"/>
                </a:lnTo>
                <a:lnTo>
                  <a:pt x="666" y="122"/>
                </a:lnTo>
                <a:lnTo>
                  <a:pt x="728" y="118"/>
                </a:lnTo>
                <a:lnTo>
                  <a:pt x="734" y="136"/>
                </a:lnTo>
                <a:lnTo>
                  <a:pt x="732" y="162"/>
                </a:lnTo>
                <a:lnTo>
                  <a:pt x="716" y="190"/>
                </a:lnTo>
                <a:lnTo>
                  <a:pt x="706" y="220"/>
                </a:lnTo>
                <a:lnTo>
                  <a:pt x="706" y="256"/>
                </a:lnTo>
                <a:lnTo>
                  <a:pt x="684" y="280"/>
                </a:lnTo>
                <a:lnTo>
                  <a:pt x="648" y="310"/>
                </a:lnTo>
                <a:lnTo>
                  <a:pt x="630" y="316"/>
                </a:lnTo>
                <a:lnTo>
                  <a:pt x="584" y="364"/>
                </a:lnTo>
                <a:lnTo>
                  <a:pt x="552" y="396"/>
                </a:lnTo>
                <a:lnTo>
                  <a:pt x="526" y="420"/>
                </a:lnTo>
                <a:lnTo>
                  <a:pt x="500" y="438"/>
                </a:lnTo>
                <a:lnTo>
                  <a:pt x="472" y="464"/>
                </a:lnTo>
                <a:lnTo>
                  <a:pt x="458" y="486"/>
                </a:lnTo>
                <a:lnTo>
                  <a:pt x="440" y="490"/>
                </a:lnTo>
                <a:lnTo>
                  <a:pt x="426" y="510"/>
                </a:lnTo>
                <a:lnTo>
                  <a:pt x="400" y="518"/>
                </a:lnTo>
                <a:lnTo>
                  <a:pt x="378" y="526"/>
                </a:lnTo>
                <a:lnTo>
                  <a:pt x="374" y="546"/>
                </a:lnTo>
                <a:lnTo>
                  <a:pt x="368" y="572"/>
                </a:lnTo>
                <a:lnTo>
                  <a:pt x="350" y="590"/>
                </a:lnTo>
                <a:lnTo>
                  <a:pt x="338" y="644"/>
                </a:lnTo>
                <a:lnTo>
                  <a:pt x="332" y="726"/>
                </a:lnTo>
                <a:lnTo>
                  <a:pt x="336" y="778"/>
                </a:lnTo>
                <a:lnTo>
                  <a:pt x="332" y="816"/>
                </a:lnTo>
                <a:lnTo>
                  <a:pt x="314" y="860"/>
                </a:lnTo>
                <a:lnTo>
                  <a:pt x="292" y="860"/>
                </a:lnTo>
                <a:lnTo>
                  <a:pt x="282" y="874"/>
                </a:lnTo>
                <a:lnTo>
                  <a:pt x="282" y="900"/>
                </a:lnTo>
                <a:lnTo>
                  <a:pt x="252" y="914"/>
                </a:lnTo>
                <a:lnTo>
                  <a:pt x="210" y="924"/>
                </a:lnTo>
                <a:lnTo>
                  <a:pt x="152" y="918"/>
                </a:lnTo>
                <a:lnTo>
                  <a:pt x="126" y="892"/>
                </a:lnTo>
                <a:lnTo>
                  <a:pt x="102" y="860"/>
                </a:lnTo>
                <a:lnTo>
                  <a:pt x="94" y="842"/>
                </a:lnTo>
                <a:lnTo>
                  <a:pt x="98" y="820"/>
                </a:lnTo>
                <a:lnTo>
                  <a:pt x="90" y="784"/>
                </a:lnTo>
                <a:lnTo>
                  <a:pt x="84" y="748"/>
                </a:lnTo>
                <a:lnTo>
                  <a:pt x="58" y="720"/>
                </a:lnTo>
                <a:lnTo>
                  <a:pt x="58" y="706"/>
                </a:lnTo>
                <a:lnTo>
                  <a:pt x="76" y="684"/>
                </a:lnTo>
                <a:lnTo>
                  <a:pt x="76" y="652"/>
                </a:lnTo>
                <a:lnTo>
                  <a:pt x="62" y="634"/>
                </a:lnTo>
                <a:lnTo>
                  <a:pt x="76" y="622"/>
                </a:lnTo>
                <a:lnTo>
                  <a:pt x="90" y="612"/>
                </a:lnTo>
                <a:lnTo>
                  <a:pt x="86" y="594"/>
                </a:lnTo>
                <a:lnTo>
                  <a:pt x="76" y="582"/>
                </a:lnTo>
                <a:lnTo>
                  <a:pt x="76" y="568"/>
                </a:lnTo>
                <a:lnTo>
                  <a:pt x="94" y="562"/>
                </a:lnTo>
                <a:lnTo>
                  <a:pt x="68" y="536"/>
                </a:lnTo>
                <a:lnTo>
                  <a:pt x="54" y="528"/>
                </a:lnTo>
                <a:lnTo>
                  <a:pt x="40" y="508"/>
                </a:lnTo>
                <a:lnTo>
                  <a:pt x="0" y="478"/>
                </a:lnTo>
                <a:lnTo>
                  <a:pt x="18" y="468"/>
                </a:lnTo>
                <a:lnTo>
                  <a:pt x="44" y="468"/>
                </a:lnTo>
                <a:lnTo>
                  <a:pt x="76" y="486"/>
                </a:lnTo>
                <a:lnTo>
                  <a:pt x="102" y="492"/>
                </a:lnTo>
                <a:lnTo>
                  <a:pt x="98" y="518"/>
                </a:lnTo>
                <a:lnTo>
                  <a:pt x="112" y="540"/>
                </a:lnTo>
                <a:lnTo>
                  <a:pt x="126" y="532"/>
                </a:lnTo>
                <a:lnTo>
                  <a:pt x="130" y="500"/>
                </a:lnTo>
                <a:lnTo>
                  <a:pt x="126" y="486"/>
                </a:lnTo>
                <a:lnTo>
                  <a:pt x="140" y="478"/>
                </a:lnTo>
                <a:lnTo>
                  <a:pt x="158" y="474"/>
                </a:lnTo>
                <a:lnTo>
                  <a:pt x="156" y="442"/>
                </a:lnTo>
                <a:lnTo>
                  <a:pt x="184" y="424"/>
                </a:lnTo>
                <a:lnTo>
                  <a:pt x="234" y="402"/>
                </a:lnTo>
                <a:lnTo>
                  <a:pt x="282" y="396"/>
                </a:lnTo>
                <a:lnTo>
                  <a:pt x="324" y="392"/>
                </a:lnTo>
                <a:lnTo>
                  <a:pt x="342" y="378"/>
                </a:lnTo>
                <a:lnTo>
                  <a:pt x="342" y="346"/>
                </a:lnTo>
                <a:lnTo>
                  <a:pt x="350" y="330"/>
                </a:lnTo>
                <a:lnTo>
                  <a:pt x="396" y="338"/>
                </a:lnTo>
                <a:lnTo>
                  <a:pt x="418" y="316"/>
                </a:lnTo>
                <a:lnTo>
                  <a:pt x="414" y="284"/>
                </a:lnTo>
                <a:lnTo>
                  <a:pt x="422" y="244"/>
                </a:lnTo>
                <a:lnTo>
                  <a:pt x="444" y="212"/>
                </a:lnTo>
                <a:lnTo>
                  <a:pt x="458" y="198"/>
                </a:lnTo>
                <a:lnTo>
                  <a:pt x="480" y="166"/>
                </a:lnTo>
                <a:lnTo>
                  <a:pt x="490" y="130"/>
                </a:lnTo>
                <a:lnTo>
                  <a:pt x="486" y="94"/>
                </a:lnTo>
                <a:lnTo>
                  <a:pt x="490" y="68"/>
                </a:lnTo>
                <a:lnTo>
                  <a:pt x="508" y="32"/>
                </a:lnTo>
                <a:lnTo>
                  <a:pt x="530" y="4"/>
                </a:lnTo>
                <a:lnTo>
                  <a:pt x="552" y="0"/>
                </a:lnTo>
                <a:close/>
              </a:path>
            </a:pathLst>
          </a:custGeom>
          <a:solidFill>
            <a:schemeClr val="accent1"/>
          </a:solidFill>
          <a:ln>
            <a:noFill/>
          </a:ln>
          <a:extLst/>
        </p:spPr>
        <p:txBody>
          <a:bodyPr/>
          <a:lstStyle/>
          <a:p>
            <a:endParaRPr lang="en-US" dirty="0"/>
          </a:p>
        </p:txBody>
      </p:sp>
      <p:sp>
        <p:nvSpPr>
          <p:cNvPr id="2134" name="Text Box 138"/>
          <p:cNvSpPr txBox="1">
            <a:spLocks noChangeArrowheads="1"/>
          </p:cNvSpPr>
          <p:nvPr/>
        </p:nvSpPr>
        <p:spPr bwMode="auto">
          <a:xfrm>
            <a:off x="685800" y="5348288"/>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PW</a:t>
            </a:r>
          </a:p>
        </p:txBody>
      </p:sp>
      <p:grpSp>
        <p:nvGrpSpPr>
          <p:cNvPr id="2135" name="Group 139"/>
          <p:cNvGrpSpPr>
            <a:grpSpLocks/>
          </p:cNvGrpSpPr>
          <p:nvPr/>
        </p:nvGrpSpPr>
        <p:grpSpPr bwMode="auto">
          <a:xfrm>
            <a:off x="609600" y="5210175"/>
            <a:ext cx="196850" cy="290513"/>
            <a:chOff x="1364" y="1730"/>
            <a:chExt cx="470" cy="944"/>
          </a:xfrm>
          <a:solidFill>
            <a:srgbClr val="008000"/>
          </a:solidFill>
        </p:grpSpPr>
        <p:sp>
          <p:nvSpPr>
            <p:cNvPr id="2213" name="Freeform 140"/>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4" name="Freeform 141"/>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5" name="Freeform 142"/>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6" name="Freeform 143"/>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7" name="Freeform 144"/>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8" name="Freeform 145"/>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9" name="Freeform 146"/>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0" name="Freeform 147"/>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1" name="Freeform 148"/>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2" name="Freeform 149"/>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3" name="Freeform 150"/>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4" name="Freeform 151"/>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5" name="Freeform 152"/>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6" name="Freeform 153"/>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7" name="Freeform 154"/>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8" name="Freeform 155"/>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29" name="Freeform 156"/>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0" name="Freeform 157"/>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1" name="Freeform 158"/>
            <p:cNvSpPr>
              <a:spLocks/>
            </p:cNvSpPr>
            <p:nvPr/>
          </p:nvSpPr>
          <p:spPr bwMode="auto">
            <a:xfrm>
              <a:off x="1450" y="2524"/>
              <a:ext cx="54" cy="88"/>
            </a:xfrm>
            <a:custGeom>
              <a:avLst/>
              <a:gdLst>
                <a:gd name="T0" fmla="*/ 40 w 54"/>
                <a:gd name="T1" fmla="*/ 0 h 88"/>
                <a:gd name="T2" fmla="*/ 54 w 54"/>
                <a:gd name="T3" fmla="*/ 16 h 88"/>
                <a:gd name="T4" fmla="*/ 42 w 54"/>
                <a:gd name="T5" fmla="*/ 30 h 88"/>
                <a:gd name="T6" fmla="*/ 42 w 54"/>
                <a:gd name="T7" fmla="*/ 54 h 88"/>
                <a:gd name="T8" fmla="*/ 20 w 54"/>
                <a:gd name="T9" fmla="*/ 70 h 88"/>
                <a:gd name="T10" fmla="*/ 10 w 54"/>
                <a:gd name="T11" fmla="*/ 88 h 88"/>
                <a:gd name="T12" fmla="*/ 0 w 54"/>
                <a:gd name="T13" fmla="*/ 80 h 88"/>
                <a:gd name="T14" fmla="*/ 4 w 54"/>
                <a:gd name="T15" fmla="*/ 40 h 88"/>
                <a:gd name="T16" fmla="*/ 24 w 54"/>
                <a:gd name="T17" fmla="*/ 30 h 88"/>
                <a:gd name="T18" fmla="*/ 26 w 54"/>
                <a:gd name="T19" fmla="*/ 10 h 88"/>
                <a:gd name="T20" fmla="*/ 40 w 54"/>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8"/>
                <a:gd name="T35" fmla="*/ 54 w 54"/>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8">
                  <a:moveTo>
                    <a:pt x="40" y="0"/>
                  </a:moveTo>
                  <a:lnTo>
                    <a:pt x="54" y="16"/>
                  </a:lnTo>
                  <a:lnTo>
                    <a:pt x="42" y="30"/>
                  </a:lnTo>
                  <a:lnTo>
                    <a:pt x="42" y="54"/>
                  </a:lnTo>
                  <a:lnTo>
                    <a:pt x="20" y="70"/>
                  </a:lnTo>
                  <a:lnTo>
                    <a:pt x="10" y="88"/>
                  </a:lnTo>
                  <a:lnTo>
                    <a:pt x="0" y="80"/>
                  </a:lnTo>
                  <a:lnTo>
                    <a:pt x="4" y="40"/>
                  </a:lnTo>
                  <a:lnTo>
                    <a:pt x="24" y="30"/>
                  </a:lnTo>
                  <a:lnTo>
                    <a:pt x="26" y="1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2" name="Freeform 159"/>
            <p:cNvSpPr>
              <a:spLocks/>
            </p:cNvSpPr>
            <p:nvPr/>
          </p:nvSpPr>
          <p:spPr bwMode="auto">
            <a:xfrm>
              <a:off x="1364" y="2628"/>
              <a:ext cx="44" cy="46"/>
            </a:xfrm>
            <a:custGeom>
              <a:avLst/>
              <a:gdLst>
                <a:gd name="T0" fmla="*/ 36 w 44"/>
                <a:gd name="T1" fmla="*/ 8 h 46"/>
                <a:gd name="T2" fmla="*/ 44 w 44"/>
                <a:gd name="T3" fmla="*/ 26 h 46"/>
                <a:gd name="T4" fmla="*/ 24 w 44"/>
                <a:gd name="T5" fmla="*/ 46 h 46"/>
                <a:gd name="T6" fmla="*/ 4 w 44"/>
                <a:gd name="T7" fmla="*/ 34 h 46"/>
                <a:gd name="T8" fmla="*/ 0 w 44"/>
                <a:gd name="T9" fmla="*/ 20 h 46"/>
                <a:gd name="T10" fmla="*/ 10 w 44"/>
                <a:gd name="T11" fmla="*/ 20 h 46"/>
                <a:gd name="T12" fmla="*/ 22 w 44"/>
                <a:gd name="T13" fmla="*/ 24 h 46"/>
                <a:gd name="T14" fmla="*/ 20 w 44"/>
                <a:gd name="T15" fmla="*/ 4 h 46"/>
                <a:gd name="T16" fmla="*/ 28 w 44"/>
                <a:gd name="T17" fmla="*/ 0 h 46"/>
                <a:gd name="T18" fmla="*/ 36 w 44"/>
                <a:gd name="T19" fmla="*/ 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6"/>
                <a:gd name="T32" fmla="*/ 44 w 4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6">
                  <a:moveTo>
                    <a:pt x="36" y="8"/>
                  </a:moveTo>
                  <a:lnTo>
                    <a:pt x="44" y="26"/>
                  </a:lnTo>
                  <a:lnTo>
                    <a:pt x="24" y="46"/>
                  </a:lnTo>
                  <a:lnTo>
                    <a:pt x="4" y="34"/>
                  </a:lnTo>
                  <a:lnTo>
                    <a:pt x="0" y="20"/>
                  </a:lnTo>
                  <a:lnTo>
                    <a:pt x="10" y="20"/>
                  </a:lnTo>
                  <a:lnTo>
                    <a:pt x="22" y="24"/>
                  </a:lnTo>
                  <a:lnTo>
                    <a:pt x="20" y="4"/>
                  </a:lnTo>
                  <a:lnTo>
                    <a:pt x="28" y="0"/>
                  </a:lnTo>
                  <a:lnTo>
                    <a:pt x="3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3" name="Freeform 160"/>
            <p:cNvSpPr>
              <a:spLocks/>
            </p:cNvSpPr>
            <p:nvPr/>
          </p:nvSpPr>
          <p:spPr bwMode="auto">
            <a:xfrm>
              <a:off x="1540" y="2436"/>
              <a:ext cx="38" cy="40"/>
            </a:xfrm>
            <a:custGeom>
              <a:avLst/>
              <a:gdLst>
                <a:gd name="T0" fmla="*/ 38 w 38"/>
                <a:gd name="T1" fmla="*/ 2 h 40"/>
                <a:gd name="T2" fmla="*/ 38 w 38"/>
                <a:gd name="T3" fmla="*/ 20 h 40"/>
                <a:gd name="T4" fmla="*/ 36 w 38"/>
                <a:gd name="T5" fmla="*/ 40 h 40"/>
                <a:gd name="T6" fmla="*/ 28 w 38"/>
                <a:gd name="T7" fmla="*/ 36 h 40"/>
                <a:gd name="T8" fmla="*/ 18 w 38"/>
                <a:gd name="T9" fmla="*/ 28 h 40"/>
                <a:gd name="T10" fmla="*/ 0 w 38"/>
                <a:gd name="T11" fmla="*/ 36 h 40"/>
                <a:gd name="T12" fmla="*/ 0 w 38"/>
                <a:gd name="T13" fmla="*/ 28 h 40"/>
                <a:gd name="T14" fmla="*/ 2 w 38"/>
                <a:gd name="T15" fmla="*/ 10 h 40"/>
                <a:gd name="T16" fmla="*/ 12 w 38"/>
                <a:gd name="T17" fmla="*/ 10 h 40"/>
                <a:gd name="T18" fmla="*/ 20 w 38"/>
                <a:gd name="T19" fmla="*/ 14 h 40"/>
                <a:gd name="T20" fmla="*/ 26 w 38"/>
                <a:gd name="T21" fmla="*/ 0 h 40"/>
                <a:gd name="T22" fmla="*/ 38 w 38"/>
                <a:gd name="T23" fmla="*/ 2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40"/>
                <a:gd name="T38" fmla="*/ 38 w 38"/>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40">
                  <a:moveTo>
                    <a:pt x="38" y="2"/>
                  </a:moveTo>
                  <a:lnTo>
                    <a:pt x="38" y="20"/>
                  </a:lnTo>
                  <a:lnTo>
                    <a:pt x="36" y="40"/>
                  </a:lnTo>
                  <a:lnTo>
                    <a:pt x="28" y="36"/>
                  </a:lnTo>
                  <a:lnTo>
                    <a:pt x="18" y="28"/>
                  </a:lnTo>
                  <a:lnTo>
                    <a:pt x="0" y="36"/>
                  </a:lnTo>
                  <a:lnTo>
                    <a:pt x="0" y="28"/>
                  </a:lnTo>
                  <a:lnTo>
                    <a:pt x="2" y="10"/>
                  </a:lnTo>
                  <a:lnTo>
                    <a:pt x="12" y="10"/>
                  </a:lnTo>
                  <a:lnTo>
                    <a:pt x="20" y="14"/>
                  </a:lnTo>
                  <a:lnTo>
                    <a:pt x="26" y="0"/>
                  </a:lnTo>
                  <a:lnTo>
                    <a:pt x="3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4" name="Freeform 161"/>
            <p:cNvSpPr>
              <a:spLocks/>
            </p:cNvSpPr>
            <p:nvPr/>
          </p:nvSpPr>
          <p:spPr bwMode="auto">
            <a:xfrm>
              <a:off x="1632" y="2016"/>
              <a:ext cx="138" cy="300"/>
            </a:xfrm>
            <a:custGeom>
              <a:avLst/>
              <a:gdLst>
                <a:gd name="T0" fmla="*/ 116 w 138"/>
                <a:gd name="T1" fmla="*/ 0 h 300"/>
                <a:gd name="T2" fmla="*/ 124 w 138"/>
                <a:gd name="T3" fmla="*/ 12 h 300"/>
                <a:gd name="T4" fmla="*/ 138 w 138"/>
                <a:gd name="T5" fmla="*/ 30 h 300"/>
                <a:gd name="T6" fmla="*/ 132 w 138"/>
                <a:gd name="T7" fmla="*/ 60 h 300"/>
                <a:gd name="T8" fmla="*/ 138 w 138"/>
                <a:gd name="T9" fmla="*/ 84 h 300"/>
                <a:gd name="T10" fmla="*/ 132 w 138"/>
                <a:gd name="T11" fmla="*/ 100 h 300"/>
                <a:gd name="T12" fmla="*/ 132 w 138"/>
                <a:gd name="T13" fmla="*/ 110 h 300"/>
                <a:gd name="T14" fmla="*/ 128 w 138"/>
                <a:gd name="T15" fmla="*/ 128 h 300"/>
                <a:gd name="T16" fmla="*/ 136 w 138"/>
                <a:gd name="T17" fmla="*/ 140 h 300"/>
                <a:gd name="T18" fmla="*/ 130 w 138"/>
                <a:gd name="T19" fmla="*/ 150 h 300"/>
                <a:gd name="T20" fmla="*/ 110 w 138"/>
                <a:gd name="T21" fmla="*/ 158 h 300"/>
                <a:gd name="T22" fmla="*/ 110 w 138"/>
                <a:gd name="T23" fmla="*/ 168 h 300"/>
                <a:gd name="T24" fmla="*/ 126 w 138"/>
                <a:gd name="T25" fmla="*/ 178 h 300"/>
                <a:gd name="T26" fmla="*/ 126 w 138"/>
                <a:gd name="T27" fmla="*/ 192 h 300"/>
                <a:gd name="T28" fmla="*/ 110 w 138"/>
                <a:gd name="T29" fmla="*/ 204 h 300"/>
                <a:gd name="T30" fmla="*/ 104 w 138"/>
                <a:gd name="T31" fmla="*/ 228 h 300"/>
                <a:gd name="T32" fmla="*/ 98 w 138"/>
                <a:gd name="T33" fmla="*/ 232 h 300"/>
                <a:gd name="T34" fmla="*/ 98 w 138"/>
                <a:gd name="T35" fmla="*/ 250 h 300"/>
                <a:gd name="T36" fmla="*/ 96 w 138"/>
                <a:gd name="T37" fmla="*/ 262 h 300"/>
                <a:gd name="T38" fmla="*/ 102 w 138"/>
                <a:gd name="T39" fmla="*/ 278 h 300"/>
                <a:gd name="T40" fmla="*/ 92 w 138"/>
                <a:gd name="T41" fmla="*/ 288 h 300"/>
                <a:gd name="T42" fmla="*/ 72 w 138"/>
                <a:gd name="T43" fmla="*/ 276 h 300"/>
                <a:gd name="T44" fmla="*/ 52 w 138"/>
                <a:gd name="T45" fmla="*/ 300 h 300"/>
                <a:gd name="T46" fmla="*/ 36 w 138"/>
                <a:gd name="T47" fmla="*/ 296 h 300"/>
                <a:gd name="T48" fmla="*/ 30 w 138"/>
                <a:gd name="T49" fmla="*/ 278 h 300"/>
                <a:gd name="T50" fmla="*/ 34 w 138"/>
                <a:gd name="T51" fmla="*/ 258 h 300"/>
                <a:gd name="T52" fmla="*/ 12 w 138"/>
                <a:gd name="T53" fmla="*/ 236 h 300"/>
                <a:gd name="T54" fmla="*/ 2 w 138"/>
                <a:gd name="T55" fmla="*/ 218 h 300"/>
                <a:gd name="T56" fmla="*/ 12 w 138"/>
                <a:gd name="T57" fmla="*/ 202 h 300"/>
                <a:gd name="T58" fmla="*/ 0 w 138"/>
                <a:gd name="T59" fmla="*/ 190 h 300"/>
                <a:gd name="T60" fmla="*/ 10 w 138"/>
                <a:gd name="T61" fmla="*/ 180 h 300"/>
                <a:gd name="T62" fmla="*/ 18 w 138"/>
                <a:gd name="T63" fmla="*/ 174 h 300"/>
                <a:gd name="T64" fmla="*/ 16 w 138"/>
                <a:gd name="T65" fmla="*/ 158 h 300"/>
                <a:gd name="T66" fmla="*/ 20 w 138"/>
                <a:gd name="T67" fmla="*/ 146 h 300"/>
                <a:gd name="T68" fmla="*/ 38 w 138"/>
                <a:gd name="T69" fmla="*/ 150 h 300"/>
                <a:gd name="T70" fmla="*/ 34 w 138"/>
                <a:gd name="T71" fmla="*/ 140 h 300"/>
                <a:gd name="T72" fmla="*/ 44 w 138"/>
                <a:gd name="T73" fmla="*/ 132 h 300"/>
                <a:gd name="T74" fmla="*/ 52 w 138"/>
                <a:gd name="T75" fmla="*/ 128 h 300"/>
                <a:gd name="T76" fmla="*/ 46 w 138"/>
                <a:gd name="T77" fmla="*/ 106 h 300"/>
                <a:gd name="T78" fmla="*/ 56 w 138"/>
                <a:gd name="T79" fmla="*/ 96 h 300"/>
                <a:gd name="T80" fmla="*/ 70 w 138"/>
                <a:gd name="T81" fmla="*/ 100 h 300"/>
                <a:gd name="T82" fmla="*/ 74 w 138"/>
                <a:gd name="T83" fmla="*/ 80 h 300"/>
                <a:gd name="T84" fmla="*/ 84 w 138"/>
                <a:gd name="T85" fmla="*/ 78 h 300"/>
                <a:gd name="T86" fmla="*/ 96 w 138"/>
                <a:gd name="T87" fmla="*/ 88 h 300"/>
                <a:gd name="T88" fmla="*/ 108 w 138"/>
                <a:gd name="T89" fmla="*/ 80 h 300"/>
                <a:gd name="T90" fmla="*/ 118 w 138"/>
                <a:gd name="T91" fmla="*/ 64 h 300"/>
                <a:gd name="T92" fmla="*/ 118 w 138"/>
                <a:gd name="T93" fmla="*/ 46 h 300"/>
                <a:gd name="T94" fmla="*/ 102 w 138"/>
                <a:gd name="T95" fmla="*/ 38 h 300"/>
                <a:gd name="T96" fmla="*/ 104 w 138"/>
                <a:gd name="T97" fmla="*/ 22 h 300"/>
                <a:gd name="T98" fmla="*/ 98 w 138"/>
                <a:gd name="T99" fmla="*/ 2 h 300"/>
                <a:gd name="T100" fmla="*/ 116 w 138"/>
                <a:gd name="T101" fmla="*/ 0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8"/>
                <a:gd name="T154" fmla="*/ 0 h 300"/>
                <a:gd name="T155" fmla="*/ 138 w 138"/>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8" h="300">
                  <a:moveTo>
                    <a:pt x="116" y="0"/>
                  </a:moveTo>
                  <a:lnTo>
                    <a:pt x="124" y="12"/>
                  </a:lnTo>
                  <a:lnTo>
                    <a:pt x="138" y="30"/>
                  </a:lnTo>
                  <a:lnTo>
                    <a:pt x="132" y="60"/>
                  </a:lnTo>
                  <a:lnTo>
                    <a:pt x="138" y="84"/>
                  </a:lnTo>
                  <a:lnTo>
                    <a:pt x="132" y="100"/>
                  </a:lnTo>
                  <a:lnTo>
                    <a:pt x="132" y="110"/>
                  </a:lnTo>
                  <a:lnTo>
                    <a:pt x="128" y="128"/>
                  </a:lnTo>
                  <a:lnTo>
                    <a:pt x="136" y="140"/>
                  </a:lnTo>
                  <a:lnTo>
                    <a:pt x="130" y="150"/>
                  </a:lnTo>
                  <a:lnTo>
                    <a:pt x="110" y="158"/>
                  </a:lnTo>
                  <a:lnTo>
                    <a:pt x="110" y="168"/>
                  </a:lnTo>
                  <a:lnTo>
                    <a:pt x="126" y="178"/>
                  </a:lnTo>
                  <a:lnTo>
                    <a:pt x="126" y="192"/>
                  </a:lnTo>
                  <a:lnTo>
                    <a:pt x="110" y="204"/>
                  </a:lnTo>
                  <a:lnTo>
                    <a:pt x="104" y="228"/>
                  </a:lnTo>
                  <a:lnTo>
                    <a:pt x="98" y="232"/>
                  </a:lnTo>
                  <a:lnTo>
                    <a:pt x="98" y="250"/>
                  </a:lnTo>
                  <a:lnTo>
                    <a:pt x="96" y="262"/>
                  </a:lnTo>
                  <a:lnTo>
                    <a:pt x="102" y="278"/>
                  </a:lnTo>
                  <a:lnTo>
                    <a:pt x="92" y="288"/>
                  </a:lnTo>
                  <a:lnTo>
                    <a:pt x="72" y="276"/>
                  </a:lnTo>
                  <a:lnTo>
                    <a:pt x="52" y="300"/>
                  </a:lnTo>
                  <a:lnTo>
                    <a:pt x="36" y="296"/>
                  </a:lnTo>
                  <a:lnTo>
                    <a:pt x="30" y="278"/>
                  </a:lnTo>
                  <a:lnTo>
                    <a:pt x="34" y="258"/>
                  </a:lnTo>
                  <a:lnTo>
                    <a:pt x="12" y="236"/>
                  </a:lnTo>
                  <a:lnTo>
                    <a:pt x="2" y="218"/>
                  </a:lnTo>
                  <a:lnTo>
                    <a:pt x="12" y="202"/>
                  </a:lnTo>
                  <a:lnTo>
                    <a:pt x="0" y="190"/>
                  </a:lnTo>
                  <a:lnTo>
                    <a:pt x="10" y="180"/>
                  </a:lnTo>
                  <a:lnTo>
                    <a:pt x="18" y="174"/>
                  </a:lnTo>
                  <a:lnTo>
                    <a:pt x="16" y="158"/>
                  </a:lnTo>
                  <a:lnTo>
                    <a:pt x="20" y="146"/>
                  </a:lnTo>
                  <a:lnTo>
                    <a:pt x="38" y="150"/>
                  </a:lnTo>
                  <a:lnTo>
                    <a:pt x="34" y="140"/>
                  </a:lnTo>
                  <a:lnTo>
                    <a:pt x="44" y="132"/>
                  </a:lnTo>
                  <a:lnTo>
                    <a:pt x="52" y="128"/>
                  </a:lnTo>
                  <a:lnTo>
                    <a:pt x="46" y="106"/>
                  </a:lnTo>
                  <a:lnTo>
                    <a:pt x="56" y="96"/>
                  </a:lnTo>
                  <a:lnTo>
                    <a:pt x="70" y="100"/>
                  </a:lnTo>
                  <a:lnTo>
                    <a:pt x="74" y="80"/>
                  </a:lnTo>
                  <a:lnTo>
                    <a:pt x="84" y="78"/>
                  </a:lnTo>
                  <a:lnTo>
                    <a:pt x="96" y="88"/>
                  </a:lnTo>
                  <a:lnTo>
                    <a:pt x="108" y="80"/>
                  </a:lnTo>
                  <a:lnTo>
                    <a:pt x="118" y="64"/>
                  </a:lnTo>
                  <a:lnTo>
                    <a:pt x="118" y="46"/>
                  </a:lnTo>
                  <a:lnTo>
                    <a:pt x="102" y="38"/>
                  </a:lnTo>
                  <a:lnTo>
                    <a:pt x="104" y="22"/>
                  </a:lnTo>
                  <a:lnTo>
                    <a:pt x="98" y="2"/>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5" name="Freeform 162"/>
            <p:cNvSpPr>
              <a:spLocks/>
            </p:cNvSpPr>
            <p:nvPr/>
          </p:nvSpPr>
          <p:spPr bwMode="auto">
            <a:xfrm>
              <a:off x="1792" y="1730"/>
              <a:ext cx="42" cy="60"/>
            </a:xfrm>
            <a:custGeom>
              <a:avLst/>
              <a:gdLst>
                <a:gd name="T0" fmla="*/ 30 w 42"/>
                <a:gd name="T1" fmla="*/ 4 h 60"/>
                <a:gd name="T2" fmla="*/ 42 w 42"/>
                <a:gd name="T3" fmla="*/ 16 h 60"/>
                <a:gd name="T4" fmla="*/ 32 w 42"/>
                <a:gd name="T5" fmla="*/ 30 h 60"/>
                <a:gd name="T6" fmla="*/ 26 w 42"/>
                <a:gd name="T7" fmla="*/ 56 h 60"/>
                <a:gd name="T8" fmla="*/ 8 w 42"/>
                <a:gd name="T9" fmla="*/ 60 h 60"/>
                <a:gd name="T10" fmla="*/ 0 w 42"/>
                <a:gd name="T11" fmla="*/ 50 h 60"/>
                <a:gd name="T12" fmla="*/ 10 w 42"/>
                <a:gd name="T13" fmla="*/ 34 h 60"/>
                <a:gd name="T14" fmla="*/ 18 w 42"/>
                <a:gd name="T15" fmla="*/ 0 h 60"/>
                <a:gd name="T16" fmla="*/ 30 w 42"/>
                <a:gd name="T17" fmla="*/ 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60"/>
                <a:gd name="T29" fmla="*/ 42 w 4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60">
                  <a:moveTo>
                    <a:pt x="30" y="4"/>
                  </a:moveTo>
                  <a:lnTo>
                    <a:pt x="42" y="16"/>
                  </a:lnTo>
                  <a:lnTo>
                    <a:pt x="32" y="30"/>
                  </a:lnTo>
                  <a:lnTo>
                    <a:pt x="26" y="56"/>
                  </a:lnTo>
                  <a:lnTo>
                    <a:pt x="8" y="60"/>
                  </a:lnTo>
                  <a:lnTo>
                    <a:pt x="0" y="50"/>
                  </a:lnTo>
                  <a:lnTo>
                    <a:pt x="10" y="34"/>
                  </a:lnTo>
                  <a:lnTo>
                    <a:pt x="18" y="0"/>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6" name="Freeform 163"/>
            <p:cNvSpPr>
              <a:spLocks/>
            </p:cNvSpPr>
            <p:nvPr/>
          </p:nvSpPr>
          <p:spPr bwMode="auto">
            <a:xfrm>
              <a:off x="1484" y="2348"/>
              <a:ext cx="40" cy="24"/>
            </a:xfrm>
            <a:custGeom>
              <a:avLst/>
              <a:gdLst>
                <a:gd name="T0" fmla="*/ 12 w 40"/>
                <a:gd name="T1" fmla="*/ 0 h 24"/>
                <a:gd name="T2" fmla="*/ 26 w 40"/>
                <a:gd name="T3" fmla="*/ 6 h 24"/>
                <a:gd name="T4" fmla="*/ 38 w 40"/>
                <a:gd name="T5" fmla="*/ 8 h 24"/>
                <a:gd name="T6" fmla="*/ 40 w 40"/>
                <a:gd name="T7" fmla="*/ 20 h 24"/>
                <a:gd name="T8" fmla="*/ 18 w 40"/>
                <a:gd name="T9" fmla="*/ 24 h 24"/>
                <a:gd name="T10" fmla="*/ 0 w 40"/>
                <a:gd name="T11" fmla="*/ 4 h 24"/>
                <a:gd name="T12" fmla="*/ 12 w 40"/>
                <a:gd name="T13" fmla="*/ 0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12" y="0"/>
                  </a:moveTo>
                  <a:lnTo>
                    <a:pt x="26" y="6"/>
                  </a:lnTo>
                  <a:lnTo>
                    <a:pt x="38" y="8"/>
                  </a:lnTo>
                  <a:lnTo>
                    <a:pt x="40" y="20"/>
                  </a:lnTo>
                  <a:lnTo>
                    <a:pt x="18" y="24"/>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7" name="Freeform 164"/>
            <p:cNvSpPr>
              <a:spLocks/>
            </p:cNvSpPr>
            <p:nvPr/>
          </p:nvSpPr>
          <p:spPr bwMode="auto">
            <a:xfrm>
              <a:off x="1536" y="2374"/>
              <a:ext cx="30" cy="24"/>
            </a:xfrm>
            <a:custGeom>
              <a:avLst/>
              <a:gdLst>
                <a:gd name="T0" fmla="*/ 10 w 30"/>
                <a:gd name="T1" fmla="*/ 0 h 24"/>
                <a:gd name="T2" fmla="*/ 30 w 30"/>
                <a:gd name="T3" fmla="*/ 16 h 24"/>
                <a:gd name="T4" fmla="*/ 24 w 30"/>
                <a:gd name="T5" fmla="*/ 24 h 24"/>
                <a:gd name="T6" fmla="*/ 2 w 30"/>
                <a:gd name="T7" fmla="*/ 18 h 24"/>
                <a:gd name="T8" fmla="*/ 0 w 30"/>
                <a:gd name="T9" fmla="*/ 6 h 24"/>
                <a:gd name="T10" fmla="*/ 1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10" y="0"/>
                  </a:moveTo>
                  <a:lnTo>
                    <a:pt x="30" y="16"/>
                  </a:lnTo>
                  <a:lnTo>
                    <a:pt x="24" y="24"/>
                  </a:lnTo>
                  <a:lnTo>
                    <a:pt x="2" y="18"/>
                  </a:lnTo>
                  <a:lnTo>
                    <a:pt x="0" y="6"/>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8" name="Freeform 165"/>
            <p:cNvSpPr>
              <a:spLocks/>
            </p:cNvSpPr>
            <p:nvPr/>
          </p:nvSpPr>
          <p:spPr bwMode="auto">
            <a:xfrm>
              <a:off x="1598" y="2314"/>
              <a:ext cx="20" cy="34"/>
            </a:xfrm>
            <a:custGeom>
              <a:avLst/>
              <a:gdLst>
                <a:gd name="T0" fmla="*/ 6 w 20"/>
                <a:gd name="T1" fmla="*/ 0 h 34"/>
                <a:gd name="T2" fmla="*/ 20 w 20"/>
                <a:gd name="T3" fmla="*/ 6 h 34"/>
                <a:gd name="T4" fmla="*/ 14 w 20"/>
                <a:gd name="T5" fmla="*/ 34 h 34"/>
                <a:gd name="T6" fmla="*/ 0 w 20"/>
                <a:gd name="T7" fmla="*/ 26 h 34"/>
                <a:gd name="T8" fmla="*/ 0 w 20"/>
                <a:gd name="T9" fmla="*/ 16 h 34"/>
                <a:gd name="T10" fmla="*/ 6 w 20"/>
                <a:gd name="T11" fmla="*/ 0 h 34"/>
                <a:gd name="T12" fmla="*/ 0 60000 65536"/>
                <a:gd name="T13" fmla="*/ 0 60000 65536"/>
                <a:gd name="T14" fmla="*/ 0 60000 65536"/>
                <a:gd name="T15" fmla="*/ 0 60000 65536"/>
                <a:gd name="T16" fmla="*/ 0 60000 65536"/>
                <a:gd name="T17" fmla="*/ 0 60000 65536"/>
                <a:gd name="T18" fmla="*/ 0 w 20"/>
                <a:gd name="T19" fmla="*/ 0 h 34"/>
                <a:gd name="T20" fmla="*/ 20 w 2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0" h="34">
                  <a:moveTo>
                    <a:pt x="6" y="0"/>
                  </a:moveTo>
                  <a:lnTo>
                    <a:pt x="20" y="6"/>
                  </a:lnTo>
                  <a:lnTo>
                    <a:pt x="14" y="34"/>
                  </a:lnTo>
                  <a:lnTo>
                    <a:pt x="0" y="26"/>
                  </a:lnTo>
                  <a:lnTo>
                    <a:pt x="0" y="16"/>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39" name="Freeform 166"/>
            <p:cNvSpPr>
              <a:spLocks/>
            </p:cNvSpPr>
            <p:nvPr/>
          </p:nvSpPr>
          <p:spPr bwMode="auto">
            <a:xfrm>
              <a:off x="1600" y="2364"/>
              <a:ext cx="34" cy="24"/>
            </a:xfrm>
            <a:custGeom>
              <a:avLst/>
              <a:gdLst>
                <a:gd name="T0" fmla="*/ 24 w 34"/>
                <a:gd name="T1" fmla="*/ 0 h 24"/>
                <a:gd name="T2" fmla="*/ 34 w 34"/>
                <a:gd name="T3" fmla="*/ 8 h 24"/>
                <a:gd name="T4" fmla="*/ 16 w 34"/>
                <a:gd name="T5" fmla="*/ 24 h 24"/>
                <a:gd name="T6" fmla="*/ 4 w 34"/>
                <a:gd name="T7" fmla="*/ 16 h 24"/>
                <a:gd name="T8" fmla="*/ 0 w 34"/>
                <a:gd name="T9" fmla="*/ 0 h 24"/>
                <a:gd name="T10" fmla="*/ 24 w 34"/>
                <a:gd name="T11" fmla="*/ 0 h 24"/>
                <a:gd name="T12" fmla="*/ 0 60000 65536"/>
                <a:gd name="T13" fmla="*/ 0 60000 65536"/>
                <a:gd name="T14" fmla="*/ 0 60000 65536"/>
                <a:gd name="T15" fmla="*/ 0 60000 65536"/>
                <a:gd name="T16" fmla="*/ 0 60000 65536"/>
                <a:gd name="T17" fmla="*/ 0 60000 65536"/>
                <a:gd name="T18" fmla="*/ 0 w 34"/>
                <a:gd name="T19" fmla="*/ 0 h 24"/>
                <a:gd name="T20" fmla="*/ 34 w 3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4" h="24">
                  <a:moveTo>
                    <a:pt x="24" y="0"/>
                  </a:moveTo>
                  <a:lnTo>
                    <a:pt x="34" y="8"/>
                  </a:lnTo>
                  <a:lnTo>
                    <a:pt x="16" y="24"/>
                  </a:lnTo>
                  <a:lnTo>
                    <a:pt x="4" y="16"/>
                  </a:lnTo>
                  <a:lnTo>
                    <a:pt x="0"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2136" name="Group 167"/>
          <p:cNvGrpSpPr>
            <a:grpSpLocks/>
          </p:cNvGrpSpPr>
          <p:nvPr/>
        </p:nvGrpSpPr>
        <p:grpSpPr bwMode="auto">
          <a:xfrm>
            <a:off x="1676400" y="4724400"/>
            <a:ext cx="304800" cy="290513"/>
            <a:chOff x="2394" y="2179"/>
            <a:chExt cx="954" cy="554"/>
          </a:xfrm>
          <a:solidFill>
            <a:schemeClr val="accent1"/>
          </a:solidFill>
        </p:grpSpPr>
        <p:sp>
          <p:nvSpPr>
            <p:cNvPr id="2191" name="Freeform 168"/>
            <p:cNvSpPr>
              <a:spLocks noEditPoints="1"/>
            </p:cNvSpPr>
            <p:nvPr/>
          </p:nvSpPr>
          <p:spPr bwMode="auto">
            <a:xfrm>
              <a:off x="2394" y="2179"/>
              <a:ext cx="954" cy="554"/>
            </a:xfrm>
            <a:custGeom>
              <a:avLst/>
              <a:gdLst>
                <a:gd name="T0" fmla="*/ 110 w 954"/>
                <a:gd name="T1" fmla="*/ 8 h 554"/>
                <a:gd name="T2" fmla="*/ 94 w 954"/>
                <a:gd name="T3" fmla="*/ 58 h 554"/>
                <a:gd name="T4" fmla="*/ 130 w 954"/>
                <a:gd name="T5" fmla="*/ 60 h 554"/>
                <a:gd name="T6" fmla="*/ 0 w 954"/>
                <a:gd name="T7" fmla="*/ 76 h 554"/>
                <a:gd name="T8" fmla="*/ 564 w 954"/>
                <a:gd name="T9" fmla="*/ 46 h 554"/>
                <a:gd name="T10" fmla="*/ 372 w 954"/>
                <a:gd name="T11" fmla="*/ 46 h 554"/>
                <a:gd name="T12" fmla="*/ 378 w 954"/>
                <a:gd name="T13" fmla="*/ 10 h 554"/>
                <a:gd name="T14" fmla="*/ 332 w 954"/>
                <a:gd name="T15" fmla="*/ 46 h 554"/>
                <a:gd name="T16" fmla="*/ 400 w 954"/>
                <a:gd name="T17" fmla="*/ 222 h 554"/>
                <a:gd name="T18" fmla="*/ 354 w 954"/>
                <a:gd name="T19" fmla="*/ 222 h 554"/>
                <a:gd name="T20" fmla="*/ 364 w 954"/>
                <a:gd name="T21" fmla="*/ 256 h 554"/>
                <a:gd name="T22" fmla="*/ 404 w 954"/>
                <a:gd name="T23" fmla="*/ 238 h 554"/>
                <a:gd name="T24" fmla="*/ 704 w 954"/>
                <a:gd name="T25" fmla="*/ 164 h 554"/>
                <a:gd name="T26" fmla="*/ 638 w 954"/>
                <a:gd name="T27" fmla="*/ 152 h 554"/>
                <a:gd name="T28" fmla="*/ 698 w 954"/>
                <a:gd name="T29" fmla="*/ 40 h 554"/>
                <a:gd name="T30" fmla="*/ 924 w 954"/>
                <a:gd name="T31" fmla="*/ 432 h 554"/>
                <a:gd name="T32" fmla="*/ 930 w 954"/>
                <a:gd name="T33" fmla="*/ 390 h 554"/>
                <a:gd name="T34" fmla="*/ 900 w 954"/>
                <a:gd name="T35" fmla="*/ 434 h 554"/>
                <a:gd name="T36" fmla="*/ 410 w 954"/>
                <a:gd name="T37" fmla="*/ 184 h 554"/>
                <a:gd name="T38" fmla="*/ 416 w 954"/>
                <a:gd name="T39" fmla="*/ 128 h 554"/>
                <a:gd name="T40" fmla="*/ 760 w 954"/>
                <a:gd name="T41" fmla="*/ 118 h 554"/>
                <a:gd name="T42" fmla="*/ 730 w 954"/>
                <a:gd name="T43" fmla="*/ 8 h 554"/>
                <a:gd name="T44" fmla="*/ 750 w 954"/>
                <a:gd name="T45" fmla="*/ 180 h 554"/>
                <a:gd name="T46" fmla="*/ 720 w 954"/>
                <a:gd name="T47" fmla="*/ 180 h 554"/>
                <a:gd name="T48" fmla="*/ 760 w 954"/>
                <a:gd name="T49" fmla="*/ 222 h 554"/>
                <a:gd name="T50" fmla="*/ 500 w 954"/>
                <a:gd name="T51" fmla="*/ 62 h 554"/>
                <a:gd name="T52" fmla="*/ 510 w 954"/>
                <a:gd name="T53" fmla="*/ 22 h 554"/>
                <a:gd name="T54" fmla="*/ 462 w 954"/>
                <a:gd name="T55" fmla="*/ 20 h 554"/>
                <a:gd name="T56" fmla="*/ 494 w 954"/>
                <a:gd name="T57" fmla="*/ 84 h 554"/>
                <a:gd name="T58" fmla="*/ 828 w 954"/>
                <a:gd name="T59" fmla="*/ 314 h 554"/>
                <a:gd name="T60" fmla="*/ 924 w 954"/>
                <a:gd name="T61" fmla="*/ 478 h 554"/>
                <a:gd name="T62" fmla="*/ 902 w 954"/>
                <a:gd name="T63" fmla="*/ 530 h 554"/>
                <a:gd name="T64" fmla="*/ 954 w 954"/>
                <a:gd name="T65" fmla="*/ 528 h 554"/>
                <a:gd name="T66" fmla="*/ 876 w 954"/>
                <a:gd name="T67" fmla="*/ 260 h 554"/>
                <a:gd name="T68" fmla="*/ 832 w 954"/>
                <a:gd name="T69" fmla="*/ 202 h 554"/>
                <a:gd name="T70" fmla="*/ 852 w 954"/>
                <a:gd name="T71" fmla="*/ 274 h 554"/>
                <a:gd name="T72" fmla="*/ 876 w 954"/>
                <a:gd name="T73" fmla="*/ 262 h 554"/>
                <a:gd name="T74" fmla="*/ 844 w 954"/>
                <a:gd name="T75" fmla="*/ 378 h 554"/>
                <a:gd name="T76" fmla="*/ 848 w 954"/>
                <a:gd name="T77" fmla="*/ 418 h 554"/>
                <a:gd name="T78" fmla="*/ 610 w 954"/>
                <a:gd name="T79" fmla="*/ 318 h 554"/>
                <a:gd name="T80" fmla="*/ 590 w 954"/>
                <a:gd name="T81" fmla="*/ 294 h 554"/>
                <a:gd name="T82" fmla="*/ 574 w 954"/>
                <a:gd name="T83" fmla="*/ 334 h 554"/>
                <a:gd name="T84" fmla="*/ 574 w 954"/>
                <a:gd name="T85" fmla="*/ 250 h 554"/>
                <a:gd name="T86" fmla="*/ 568 w 954"/>
                <a:gd name="T87" fmla="*/ 224 h 554"/>
                <a:gd name="T88" fmla="*/ 536 w 954"/>
                <a:gd name="T89" fmla="*/ 190 h 554"/>
                <a:gd name="T90" fmla="*/ 514 w 954"/>
                <a:gd name="T91" fmla="*/ 200 h 554"/>
                <a:gd name="T92" fmla="*/ 478 w 954"/>
                <a:gd name="T93" fmla="*/ 196 h 554"/>
                <a:gd name="T94" fmla="*/ 488 w 954"/>
                <a:gd name="T95" fmla="*/ 238 h 554"/>
                <a:gd name="T96" fmla="*/ 510 w 954"/>
                <a:gd name="T97" fmla="*/ 250 h 554"/>
                <a:gd name="T98" fmla="*/ 528 w 954"/>
                <a:gd name="T99" fmla="*/ 250 h 554"/>
                <a:gd name="T100" fmla="*/ 654 w 954"/>
                <a:gd name="T101" fmla="*/ 352 h 554"/>
                <a:gd name="T102" fmla="*/ 616 w 954"/>
                <a:gd name="T103" fmla="*/ 360 h 554"/>
                <a:gd name="T104" fmla="*/ 628 w 954"/>
                <a:gd name="T105" fmla="*/ 408 h 554"/>
                <a:gd name="T106" fmla="*/ 664 w 954"/>
                <a:gd name="T107" fmla="*/ 390 h 554"/>
                <a:gd name="T108" fmla="*/ 722 w 954"/>
                <a:gd name="T109" fmla="*/ 468 h 554"/>
                <a:gd name="T110" fmla="*/ 686 w 954"/>
                <a:gd name="T111" fmla="*/ 452 h 554"/>
                <a:gd name="T112" fmla="*/ 678 w 954"/>
                <a:gd name="T113" fmla="*/ 484 h 554"/>
                <a:gd name="T114" fmla="*/ 694 w 954"/>
                <a:gd name="T115" fmla="*/ 528 h 554"/>
                <a:gd name="T116" fmla="*/ 744 w 954"/>
                <a:gd name="T117" fmla="*/ 486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4"/>
                <a:gd name="T178" fmla="*/ 0 h 554"/>
                <a:gd name="T179" fmla="*/ 954 w 954"/>
                <a:gd name="T180" fmla="*/ 554 h 5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4" h="554">
                  <a:moveTo>
                    <a:pt x="134" y="22"/>
                  </a:moveTo>
                  <a:lnTo>
                    <a:pt x="124" y="14"/>
                  </a:lnTo>
                  <a:lnTo>
                    <a:pt x="114" y="10"/>
                  </a:lnTo>
                  <a:lnTo>
                    <a:pt x="110" y="8"/>
                  </a:lnTo>
                  <a:lnTo>
                    <a:pt x="108" y="8"/>
                  </a:lnTo>
                  <a:lnTo>
                    <a:pt x="88" y="10"/>
                  </a:lnTo>
                  <a:lnTo>
                    <a:pt x="72" y="34"/>
                  </a:lnTo>
                  <a:lnTo>
                    <a:pt x="90" y="54"/>
                  </a:lnTo>
                  <a:lnTo>
                    <a:pt x="94" y="58"/>
                  </a:lnTo>
                  <a:lnTo>
                    <a:pt x="106" y="62"/>
                  </a:lnTo>
                  <a:lnTo>
                    <a:pt x="114" y="64"/>
                  </a:lnTo>
                  <a:lnTo>
                    <a:pt x="120" y="66"/>
                  </a:lnTo>
                  <a:lnTo>
                    <a:pt x="126" y="64"/>
                  </a:lnTo>
                  <a:lnTo>
                    <a:pt x="130" y="60"/>
                  </a:lnTo>
                  <a:lnTo>
                    <a:pt x="140" y="40"/>
                  </a:lnTo>
                  <a:lnTo>
                    <a:pt x="134" y="22"/>
                  </a:lnTo>
                  <a:close/>
                  <a:moveTo>
                    <a:pt x="26" y="40"/>
                  </a:moveTo>
                  <a:lnTo>
                    <a:pt x="22" y="40"/>
                  </a:lnTo>
                  <a:lnTo>
                    <a:pt x="4" y="44"/>
                  </a:lnTo>
                  <a:lnTo>
                    <a:pt x="0" y="76"/>
                  </a:lnTo>
                  <a:lnTo>
                    <a:pt x="30" y="82"/>
                  </a:lnTo>
                  <a:lnTo>
                    <a:pt x="54" y="70"/>
                  </a:lnTo>
                  <a:lnTo>
                    <a:pt x="38" y="46"/>
                  </a:lnTo>
                  <a:lnTo>
                    <a:pt x="26" y="40"/>
                  </a:lnTo>
                  <a:close/>
                  <a:moveTo>
                    <a:pt x="564" y="74"/>
                  </a:moveTo>
                  <a:lnTo>
                    <a:pt x="564" y="46"/>
                  </a:lnTo>
                  <a:lnTo>
                    <a:pt x="552" y="32"/>
                  </a:lnTo>
                  <a:lnTo>
                    <a:pt x="528" y="32"/>
                  </a:lnTo>
                  <a:lnTo>
                    <a:pt x="516" y="54"/>
                  </a:lnTo>
                  <a:lnTo>
                    <a:pt x="530" y="74"/>
                  </a:lnTo>
                  <a:lnTo>
                    <a:pt x="564" y="74"/>
                  </a:lnTo>
                  <a:close/>
                  <a:moveTo>
                    <a:pt x="372" y="46"/>
                  </a:moveTo>
                  <a:lnTo>
                    <a:pt x="372" y="46"/>
                  </a:lnTo>
                  <a:lnTo>
                    <a:pt x="380" y="46"/>
                  </a:lnTo>
                  <a:lnTo>
                    <a:pt x="386" y="46"/>
                  </a:lnTo>
                  <a:lnTo>
                    <a:pt x="392" y="20"/>
                  </a:lnTo>
                  <a:lnTo>
                    <a:pt x="378" y="10"/>
                  </a:lnTo>
                  <a:lnTo>
                    <a:pt x="370" y="4"/>
                  </a:lnTo>
                  <a:lnTo>
                    <a:pt x="354" y="0"/>
                  </a:lnTo>
                  <a:lnTo>
                    <a:pt x="350" y="0"/>
                  </a:lnTo>
                  <a:lnTo>
                    <a:pt x="322" y="14"/>
                  </a:lnTo>
                  <a:lnTo>
                    <a:pt x="332" y="46"/>
                  </a:lnTo>
                  <a:lnTo>
                    <a:pt x="364" y="58"/>
                  </a:lnTo>
                  <a:lnTo>
                    <a:pt x="372" y="46"/>
                  </a:lnTo>
                  <a:close/>
                  <a:moveTo>
                    <a:pt x="400" y="222"/>
                  </a:moveTo>
                  <a:lnTo>
                    <a:pt x="400" y="222"/>
                  </a:lnTo>
                  <a:lnTo>
                    <a:pt x="384" y="220"/>
                  </a:lnTo>
                  <a:lnTo>
                    <a:pt x="378" y="216"/>
                  </a:lnTo>
                  <a:lnTo>
                    <a:pt x="374" y="216"/>
                  </a:lnTo>
                  <a:lnTo>
                    <a:pt x="354" y="222"/>
                  </a:lnTo>
                  <a:lnTo>
                    <a:pt x="354" y="228"/>
                  </a:lnTo>
                  <a:lnTo>
                    <a:pt x="356" y="236"/>
                  </a:lnTo>
                  <a:lnTo>
                    <a:pt x="362" y="242"/>
                  </a:lnTo>
                  <a:lnTo>
                    <a:pt x="364" y="256"/>
                  </a:lnTo>
                  <a:lnTo>
                    <a:pt x="378" y="266"/>
                  </a:lnTo>
                  <a:lnTo>
                    <a:pt x="402" y="274"/>
                  </a:lnTo>
                  <a:lnTo>
                    <a:pt x="412" y="250"/>
                  </a:lnTo>
                  <a:lnTo>
                    <a:pt x="404" y="238"/>
                  </a:lnTo>
                  <a:lnTo>
                    <a:pt x="400" y="222"/>
                  </a:lnTo>
                  <a:close/>
                  <a:moveTo>
                    <a:pt x="656" y="184"/>
                  </a:moveTo>
                  <a:lnTo>
                    <a:pt x="682" y="194"/>
                  </a:lnTo>
                  <a:lnTo>
                    <a:pt x="704" y="164"/>
                  </a:lnTo>
                  <a:lnTo>
                    <a:pt x="684" y="150"/>
                  </a:lnTo>
                  <a:lnTo>
                    <a:pt x="674" y="140"/>
                  </a:lnTo>
                  <a:lnTo>
                    <a:pt x="650" y="132"/>
                  </a:lnTo>
                  <a:lnTo>
                    <a:pt x="646" y="138"/>
                  </a:lnTo>
                  <a:lnTo>
                    <a:pt x="638" y="152"/>
                  </a:lnTo>
                  <a:lnTo>
                    <a:pt x="646" y="170"/>
                  </a:lnTo>
                  <a:lnTo>
                    <a:pt x="656" y="184"/>
                  </a:lnTo>
                  <a:close/>
                  <a:moveTo>
                    <a:pt x="712" y="88"/>
                  </a:moveTo>
                  <a:lnTo>
                    <a:pt x="734" y="70"/>
                  </a:lnTo>
                  <a:lnTo>
                    <a:pt x="720" y="44"/>
                  </a:lnTo>
                  <a:lnTo>
                    <a:pt x="698" y="40"/>
                  </a:lnTo>
                  <a:lnTo>
                    <a:pt x="694" y="46"/>
                  </a:lnTo>
                  <a:lnTo>
                    <a:pt x="686" y="56"/>
                  </a:lnTo>
                  <a:lnTo>
                    <a:pt x="690" y="78"/>
                  </a:lnTo>
                  <a:lnTo>
                    <a:pt x="712" y="88"/>
                  </a:lnTo>
                  <a:close/>
                  <a:moveTo>
                    <a:pt x="924" y="432"/>
                  </a:moveTo>
                  <a:lnTo>
                    <a:pt x="924" y="432"/>
                  </a:lnTo>
                  <a:lnTo>
                    <a:pt x="940" y="428"/>
                  </a:lnTo>
                  <a:lnTo>
                    <a:pt x="950" y="426"/>
                  </a:lnTo>
                  <a:lnTo>
                    <a:pt x="954" y="398"/>
                  </a:lnTo>
                  <a:lnTo>
                    <a:pt x="932" y="390"/>
                  </a:lnTo>
                  <a:lnTo>
                    <a:pt x="930" y="390"/>
                  </a:lnTo>
                  <a:lnTo>
                    <a:pt x="914" y="366"/>
                  </a:lnTo>
                  <a:lnTo>
                    <a:pt x="906" y="376"/>
                  </a:lnTo>
                  <a:lnTo>
                    <a:pt x="894" y="388"/>
                  </a:lnTo>
                  <a:lnTo>
                    <a:pt x="886" y="410"/>
                  </a:lnTo>
                  <a:lnTo>
                    <a:pt x="900" y="434"/>
                  </a:lnTo>
                  <a:lnTo>
                    <a:pt x="924" y="432"/>
                  </a:lnTo>
                  <a:close/>
                  <a:moveTo>
                    <a:pt x="416" y="128"/>
                  </a:moveTo>
                  <a:lnTo>
                    <a:pt x="410" y="130"/>
                  </a:lnTo>
                  <a:lnTo>
                    <a:pt x="388" y="136"/>
                  </a:lnTo>
                  <a:lnTo>
                    <a:pt x="384" y="162"/>
                  </a:lnTo>
                  <a:lnTo>
                    <a:pt x="410" y="184"/>
                  </a:lnTo>
                  <a:lnTo>
                    <a:pt x="432" y="162"/>
                  </a:lnTo>
                  <a:lnTo>
                    <a:pt x="428" y="156"/>
                  </a:lnTo>
                  <a:lnTo>
                    <a:pt x="434" y="152"/>
                  </a:lnTo>
                  <a:lnTo>
                    <a:pt x="416" y="128"/>
                  </a:lnTo>
                  <a:close/>
                  <a:moveTo>
                    <a:pt x="726" y="108"/>
                  </a:moveTo>
                  <a:lnTo>
                    <a:pt x="720" y="116"/>
                  </a:lnTo>
                  <a:lnTo>
                    <a:pt x="712" y="130"/>
                  </a:lnTo>
                  <a:lnTo>
                    <a:pt x="722" y="154"/>
                  </a:lnTo>
                  <a:lnTo>
                    <a:pt x="750" y="154"/>
                  </a:lnTo>
                  <a:lnTo>
                    <a:pt x="760" y="118"/>
                  </a:lnTo>
                  <a:lnTo>
                    <a:pt x="732" y="104"/>
                  </a:lnTo>
                  <a:lnTo>
                    <a:pt x="726" y="108"/>
                  </a:lnTo>
                  <a:close/>
                  <a:moveTo>
                    <a:pt x="754" y="54"/>
                  </a:moveTo>
                  <a:lnTo>
                    <a:pt x="772" y="24"/>
                  </a:lnTo>
                  <a:lnTo>
                    <a:pt x="750" y="8"/>
                  </a:lnTo>
                  <a:lnTo>
                    <a:pt x="730" y="8"/>
                  </a:lnTo>
                  <a:lnTo>
                    <a:pt x="720" y="28"/>
                  </a:lnTo>
                  <a:lnTo>
                    <a:pt x="734" y="42"/>
                  </a:lnTo>
                  <a:lnTo>
                    <a:pt x="754" y="54"/>
                  </a:lnTo>
                  <a:close/>
                  <a:moveTo>
                    <a:pt x="752" y="180"/>
                  </a:moveTo>
                  <a:lnTo>
                    <a:pt x="750" y="180"/>
                  </a:lnTo>
                  <a:lnTo>
                    <a:pt x="746" y="180"/>
                  </a:lnTo>
                  <a:lnTo>
                    <a:pt x="734" y="180"/>
                  </a:lnTo>
                  <a:lnTo>
                    <a:pt x="720" y="180"/>
                  </a:lnTo>
                  <a:lnTo>
                    <a:pt x="706" y="182"/>
                  </a:lnTo>
                  <a:lnTo>
                    <a:pt x="712" y="210"/>
                  </a:lnTo>
                  <a:lnTo>
                    <a:pt x="726" y="226"/>
                  </a:lnTo>
                  <a:lnTo>
                    <a:pt x="752" y="226"/>
                  </a:lnTo>
                  <a:lnTo>
                    <a:pt x="760" y="222"/>
                  </a:lnTo>
                  <a:lnTo>
                    <a:pt x="784" y="218"/>
                  </a:lnTo>
                  <a:lnTo>
                    <a:pt x="774" y="184"/>
                  </a:lnTo>
                  <a:lnTo>
                    <a:pt x="752" y="180"/>
                  </a:lnTo>
                  <a:close/>
                  <a:moveTo>
                    <a:pt x="494" y="84"/>
                  </a:moveTo>
                  <a:lnTo>
                    <a:pt x="500" y="62"/>
                  </a:lnTo>
                  <a:lnTo>
                    <a:pt x="502" y="54"/>
                  </a:lnTo>
                  <a:lnTo>
                    <a:pt x="510" y="46"/>
                  </a:lnTo>
                  <a:lnTo>
                    <a:pt x="510" y="22"/>
                  </a:lnTo>
                  <a:lnTo>
                    <a:pt x="498" y="18"/>
                  </a:lnTo>
                  <a:lnTo>
                    <a:pt x="480" y="20"/>
                  </a:lnTo>
                  <a:lnTo>
                    <a:pt x="462" y="20"/>
                  </a:lnTo>
                  <a:lnTo>
                    <a:pt x="458" y="34"/>
                  </a:lnTo>
                  <a:lnTo>
                    <a:pt x="448" y="38"/>
                  </a:lnTo>
                  <a:lnTo>
                    <a:pt x="450" y="62"/>
                  </a:lnTo>
                  <a:lnTo>
                    <a:pt x="464" y="76"/>
                  </a:lnTo>
                  <a:lnTo>
                    <a:pt x="494" y="84"/>
                  </a:lnTo>
                  <a:close/>
                  <a:moveTo>
                    <a:pt x="870" y="310"/>
                  </a:moveTo>
                  <a:lnTo>
                    <a:pt x="870" y="290"/>
                  </a:lnTo>
                  <a:lnTo>
                    <a:pt x="846" y="276"/>
                  </a:lnTo>
                  <a:lnTo>
                    <a:pt x="842" y="278"/>
                  </a:lnTo>
                  <a:lnTo>
                    <a:pt x="822" y="284"/>
                  </a:lnTo>
                  <a:lnTo>
                    <a:pt x="828" y="314"/>
                  </a:lnTo>
                  <a:lnTo>
                    <a:pt x="856" y="332"/>
                  </a:lnTo>
                  <a:lnTo>
                    <a:pt x="870" y="310"/>
                  </a:lnTo>
                  <a:close/>
                  <a:moveTo>
                    <a:pt x="946" y="508"/>
                  </a:moveTo>
                  <a:lnTo>
                    <a:pt x="946" y="508"/>
                  </a:lnTo>
                  <a:lnTo>
                    <a:pt x="946" y="492"/>
                  </a:lnTo>
                  <a:lnTo>
                    <a:pt x="924" y="478"/>
                  </a:lnTo>
                  <a:lnTo>
                    <a:pt x="896" y="476"/>
                  </a:lnTo>
                  <a:lnTo>
                    <a:pt x="892" y="478"/>
                  </a:lnTo>
                  <a:lnTo>
                    <a:pt x="876" y="490"/>
                  </a:lnTo>
                  <a:lnTo>
                    <a:pt x="876" y="520"/>
                  </a:lnTo>
                  <a:lnTo>
                    <a:pt x="902" y="530"/>
                  </a:lnTo>
                  <a:lnTo>
                    <a:pt x="912" y="530"/>
                  </a:lnTo>
                  <a:lnTo>
                    <a:pt x="916" y="536"/>
                  </a:lnTo>
                  <a:lnTo>
                    <a:pt x="938" y="554"/>
                  </a:lnTo>
                  <a:lnTo>
                    <a:pt x="954" y="528"/>
                  </a:lnTo>
                  <a:lnTo>
                    <a:pt x="946" y="508"/>
                  </a:lnTo>
                  <a:close/>
                  <a:moveTo>
                    <a:pt x="876" y="262"/>
                  </a:moveTo>
                  <a:lnTo>
                    <a:pt x="876" y="262"/>
                  </a:lnTo>
                  <a:lnTo>
                    <a:pt x="876" y="260"/>
                  </a:lnTo>
                  <a:lnTo>
                    <a:pt x="870" y="230"/>
                  </a:lnTo>
                  <a:lnTo>
                    <a:pt x="862" y="220"/>
                  </a:lnTo>
                  <a:lnTo>
                    <a:pt x="848" y="210"/>
                  </a:lnTo>
                  <a:lnTo>
                    <a:pt x="832" y="202"/>
                  </a:lnTo>
                  <a:lnTo>
                    <a:pt x="828" y="204"/>
                  </a:lnTo>
                  <a:lnTo>
                    <a:pt x="806" y="212"/>
                  </a:lnTo>
                  <a:lnTo>
                    <a:pt x="812" y="246"/>
                  </a:lnTo>
                  <a:lnTo>
                    <a:pt x="828" y="264"/>
                  </a:lnTo>
                  <a:lnTo>
                    <a:pt x="852" y="274"/>
                  </a:lnTo>
                  <a:lnTo>
                    <a:pt x="876" y="262"/>
                  </a:lnTo>
                  <a:close/>
                  <a:moveTo>
                    <a:pt x="848" y="380"/>
                  </a:moveTo>
                  <a:lnTo>
                    <a:pt x="848" y="380"/>
                  </a:lnTo>
                  <a:lnTo>
                    <a:pt x="844" y="376"/>
                  </a:lnTo>
                  <a:lnTo>
                    <a:pt x="844" y="378"/>
                  </a:lnTo>
                  <a:lnTo>
                    <a:pt x="834" y="370"/>
                  </a:lnTo>
                  <a:lnTo>
                    <a:pt x="818" y="358"/>
                  </a:lnTo>
                  <a:lnTo>
                    <a:pt x="814" y="370"/>
                  </a:lnTo>
                  <a:lnTo>
                    <a:pt x="808" y="392"/>
                  </a:lnTo>
                  <a:lnTo>
                    <a:pt x="824" y="410"/>
                  </a:lnTo>
                  <a:lnTo>
                    <a:pt x="848" y="418"/>
                  </a:lnTo>
                  <a:lnTo>
                    <a:pt x="874" y="408"/>
                  </a:lnTo>
                  <a:lnTo>
                    <a:pt x="864" y="378"/>
                  </a:lnTo>
                  <a:lnTo>
                    <a:pt x="848" y="380"/>
                  </a:lnTo>
                  <a:close/>
                  <a:moveTo>
                    <a:pt x="610" y="318"/>
                  </a:moveTo>
                  <a:lnTo>
                    <a:pt x="610" y="318"/>
                  </a:lnTo>
                  <a:lnTo>
                    <a:pt x="604" y="312"/>
                  </a:lnTo>
                  <a:lnTo>
                    <a:pt x="604" y="298"/>
                  </a:lnTo>
                  <a:lnTo>
                    <a:pt x="590" y="294"/>
                  </a:lnTo>
                  <a:lnTo>
                    <a:pt x="570" y="290"/>
                  </a:lnTo>
                  <a:lnTo>
                    <a:pt x="566" y="294"/>
                  </a:lnTo>
                  <a:lnTo>
                    <a:pt x="554" y="306"/>
                  </a:lnTo>
                  <a:lnTo>
                    <a:pt x="566" y="326"/>
                  </a:lnTo>
                  <a:lnTo>
                    <a:pt x="574" y="334"/>
                  </a:lnTo>
                  <a:lnTo>
                    <a:pt x="576" y="344"/>
                  </a:lnTo>
                  <a:lnTo>
                    <a:pt x="600" y="368"/>
                  </a:lnTo>
                  <a:lnTo>
                    <a:pt x="618" y="334"/>
                  </a:lnTo>
                  <a:lnTo>
                    <a:pt x="610" y="318"/>
                  </a:lnTo>
                  <a:close/>
                  <a:moveTo>
                    <a:pt x="574" y="250"/>
                  </a:moveTo>
                  <a:lnTo>
                    <a:pt x="574" y="250"/>
                  </a:lnTo>
                  <a:lnTo>
                    <a:pt x="570" y="242"/>
                  </a:lnTo>
                  <a:lnTo>
                    <a:pt x="572" y="242"/>
                  </a:lnTo>
                  <a:lnTo>
                    <a:pt x="568" y="224"/>
                  </a:lnTo>
                  <a:lnTo>
                    <a:pt x="558" y="214"/>
                  </a:lnTo>
                  <a:lnTo>
                    <a:pt x="552" y="210"/>
                  </a:lnTo>
                  <a:lnTo>
                    <a:pt x="544" y="188"/>
                  </a:lnTo>
                  <a:lnTo>
                    <a:pt x="536" y="190"/>
                  </a:lnTo>
                  <a:lnTo>
                    <a:pt x="524" y="194"/>
                  </a:lnTo>
                  <a:lnTo>
                    <a:pt x="514" y="200"/>
                  </a:lnTo>
                  <a:lnTo>
                    <a:pt x="504" y="198"/>
                  </a:lnTo>
                  <a:lnTo>
                    <a:pt x="504" y="200"/>
                  </a:lnTo>
                  <a:lnTo>
                    <a:pt x="492" y="200"/>
                  </a:lnTo>
                  <a:lnTo>
                    <a:pt x="478" y="196"/>
                  </a:lnTo>
                  <a:lnTo>
                    <a:pt x="458" y="216"/>
                  </a:lnTo>
                  <a:lnTo>
                    <a:pt x="474" y="232"/>
                  </a:lnTo>
                  <a:lnTo>
                    <a:pt x="484" y="234"/>
                  </a:lnTo>
                  <a:lnTo>
                    <a:pt x="488" y="238"/>
                  </a:lnTo>
                  <a:lnTo>
                    <a:pt x="506" y="248"/>
                  </a:lnTo>
                  <a:lnTo>
                    <a:pt x="510" y="250"/>
                  </a:lnTo>
                  <a:lnTo>
                    <a:pt x="522" y="246"/>
                  </a:lnTo>
                  <a:lnTo>
                    <a:pt x="524" y="246"/>
                  </a:lnTo>
                  <a:lnTo>
                    <a:pt x="528" y="250"/>
                  </a:lnTo>
                  <a:lnTo>
                    <a:pt x="530" y="260"/>
                  </a:lnTo>
                  <a:lnTo>
                    <a:pt x="550" y="280"/>
                  </a:lnTo>
                  <a:lnTo>
                    <a:pt x="570" y="268"/>
                  </a:lnTo>
                  <a:lnTo>
                    <a:pt x="574" y="250"/>
                  </a:lnTo>
                  <a:close/>
                  <a:moveTo>
                    <a:pt x="654" y="352"/>
                  </a:moveTo>
                  <a:lnTo>
                    <a:pt x="654" y="352"/>
                  </a:lnTo>
                  <a:lnTo>
                    <a:pt x="642" y="356"/>
                  </a:lnTo>
                  <a:lnTo>
                    <a:pt x="636" y="356"/>
                  </a:lnTo>
                  <a:lnTo>
                    <a:pt x="620" y="360"/>
                  </a:lnTo>
                  <a:lnTo>
                    <a:pt x="616" y="360"/>
                  </a:lnTo>
                  <a:lnTo>
                    <a:pt x="602" y="374"/>
                  </a:lnTo>
                  <a:lnTo>
                    <a:pt x="610" y="398"/>
                  </a:lnTo>
                  <a:lnTo>
                    <a:pt x="620" y="402"/>
                  </a:lnTo>
                  <a:lnTo>
                    <a:pt x="628" y="408"/>
                  </a:lnTo>
                  <a:lnTo>
                    <a:pt x="630" y="408"/>
                  </a:lnTo>
                  <a:lnTo>
                    <a:pt x="632" y="410"/>
                  </a:lnTo>
                  <a:lnTo>
                    <a:pt x="654" y="416"/>
                  </a:lnTo>
                  <a:lnTo>
                    <a:pt x="664" y="390"/>
                  </a:lnTo>
                  <a:lnTo>
                    <a:pt x="670" y="382"/>
                  </a:lnTo>
                  <a:lnTo>
                    <a:pt x="672" y="376"/>
                  </a:lnTo>
                  <a:lnTo>
                    <a:pt x="664" y="348"/>
                  </a:lnTo>
                  <a:lnTo>
                    <a:pt x="654" y="352"/>
                  </a:lnTo>
                  <a:close/>
                  <a:moveTo>
                    <a:pt x="722" y="468"/>
                  </a:moveTo>
                  <a:lnTo>
                    <a:pt x="722" y="468"/>
                  </a:lnTo>
                  <a:lnTo>
                    <a:pt x="720" y="464"/>
                  </a:lnTo>
                  <a:lnTo>
                    <a:pt x="710" y="456"/>
                  </a:lnTo>
                  <a:lnTo>
                    <a:pt x="702" y="452"/>
                  </a:lnTo>
                  <a:lnTo>
                    <a:pt x="692" y="446"/>
                  </a:lnTo>
                  <a:lnTo>
                    <a:pt x="686" y="452"/>
                  </a:lnTo>
                  <a:lnTo>
                    <a:pt x="672" y="468"/>
                  </a:lnTo>
                  <a:lnTo>
                    <a:pt x="678" y="480"/>
                  </a:lnTo>
                  <a:lnTo>
                    <a:pt x="678" y="484"/>
                  </a:lnTo>
                  <a:lnTo>
                    <a:pt x="676" y="496"/>
                  </a:lnTo>
                  <a:lnTo>
                    <a:pt x="676" y="502"/>
                  </a:lnTo>
                  <a:lnTo>
                    <a:pt x="686" y="510"/>
                  </a:lnTo>
                  <a:lnTo>
                    <a:pt x="694" y="528"/>
                  </a:lnTo>
                  <a:lnTo>
                    <a:pt x="730" y="528"/>
                  </a:lnTo>
                  <a:lnTo>
                    <a:pt x="728" y="510"/>
                  </a:lnTo>
                  <a:lnTo>
                    <a:pt x="732" y="506"/>
                  </a:lnTo>
                  <a:lnTo>
                    <a:pt x="744" y="486"/>
                  </a:lnTo>
                  <a:lnTo>
                    <a:pt x="726" y="468"/>
                  </a:lnTo>
                  <a:lnTo>
                    <a:pt x="722"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2" name="Freeform 169"/>
            <p:cNvSpPr>
              <a:spLocks/>
            </p:cNvSpPr>
            <p:nvPr/>
          </p:nvSpPr>
          <p:spPr bwMode="auto">
            <a:xfrm>
              <a:off x="3112" y="2367"/>
              <a:ext cx="54" cy="28"/>
            </a:xfrm>
            <a:custGeom>
              <a:avLst/>
              <a:gdLst>
                <a:gd name="T0" fmla="*/ 34 w 54"/>
                <a:gd name="T1" fmla="*/ 0 h 28"/>
                <a:gd name="T2" fmla="*/ 34 w 54"/>
                <a:gd name="T3" fmla="*/ 0 h 28"/>
                <a:gd name="T4" fmla="*/ 34 w 54"/>
                <a:gd name="T5" fmla="*/ 0 h 28"/>
                <a:gd name="T6" fmla="*/ 28 w 54"/>
                <a:gd name="T7" fmla="*/ 2 h 28"/>
                <a:gd name="T8" fmla="*/ 28 w 54"/>
                <a:gd name="T9" fmla="*/ 2 h 28"/>
                <a:gd name="T10" fmla="*/ 16 w 54"/>
                <a:gd name="T11" fmla="*/ 0 h 28"/>
                <a:gd name="T12" fmla="*/ 16 w 54"/>
                <a:gd name="T13" fmla="*/ 0 h 28"/>
                <a:gd name="T14" fmla="*/ 4 w 54"/>
                <a:gd name="T15" fmla="*/ 2 h 28"/>
                <a:gd name="T16" fmla="*/ 0 w 54"/>
                <a:gd name="T17" fmla="*/ 2 h 28"/>
                <a:gd name="T18" fmla="*/ 4 w 54"/>
                <a:gd name="T19" fmla="*/ 18 h 28"/>
                <a:gd name="T20" fmla="*/ 12 w 54"/>
                <a:gd name="T21" fmla="*/ 28 h 28"/>
                <a:gd name="T22" fmla="*/ 32 w 54"/>
                <a:gd name="T23" fmla="*/ 28 h 28"/>
                <a:gd name="T24" fmla="*/ 32 w 54"/>
                <a:gd name="T25" fmla="*/ 28 h 28"/>
                <a:gd name="T26" fmla="*/ 38 w 54"/>
                <a:gd name="T27" fmla="*/ 24 h 28"/>
                <a:gd name="T28" fmla="*/ 38 w 54"/>
                <a:gd name="T29" fmla="*/ 24 h 28"/>
                <a:gd name="T30" fmla="*/ 54 w 54"/>
                <a:gd name="T31" fmla="*/ 22 h 28"/>
                <a:gd name="T32" fmla="*/ 48 w 54"/>
                <a:gd name="T33" fmla="*/ 4 h 28"/>
                <a:gd name="T34" fmla="*/ 34 w 54"/>
                <a:gd name="T35" fmla="*/ 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8"/>
                <a:gd name="T56" fmla="*/ 54 w 5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8">
                  <a:moveTo>
                    <a:pt x="34" y="0"/>
                  </a:moveTo>
                  <a:lnTo>
                    <a:pt x="34" y="0"/>
                  </a:lnTo>
                  <a:lnTo>
                    <a:pt x="28" y="2"/>
                  </a:lnTo>
                  <a:lnTo>
                    <a:pt x="16" y="0"/>
                  </a:lnTo>
                  <a:lnTo>
                    <a:pt x="4" y="2"/>
                  </a:lnTo>
                  <a:lnTo>
                    <a:pt x="0" y="2"/>
                  </a:lnTo>
                  <a:lnTo>
                    <a:pt x="4" y="18"/>
                  </a:lnTo>
                  <a:lnTo>
                    <a:pt x="12" y="28"/>
                  </a:lnTo>
                  <a:lnTo>
                    <a:pt x="32" y="28"/>
                  </a:lnTo>
                  <a:lnTo>
                    <a:pt x="38" y="24"/>
                  </a:lnTo>
                  <a:lnTo>
                    <a:pt x="54" y="22"/>
                  </a:lnTo>
                  <a:lnTo>
                    <a:pt x="48" y="4"/>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3" name="Freeform 170"/>
            <p:cNvSpPr>
              <a:spLocks/>
            </p:cNvSpPr>
            <p:nvPr/>
          </p:nvSpPr>
          <p:spPr bwMode="auto">
            <a:xfrm>
              <a:off x="3078" y="2637"/>
              <a:ext cx="48" cy="60"/>
            </a:xfrm>
            <a:custGeom>
              <a:avLst/>
              <a:gdLst>
                <a:gd name="T0" fmla="*/ 32 w 48"/>
                <a:gd name="T1" fmla="*/ 18 h 60"/>
                <a:gd name="T2" fmla="*/ 32 w 48"/>
                <a:gd name="T3" fmla="*/ 18 h 60"/>
                <a:gd name="T4" fmla="*/ 28 w 48"/>
                <a:gd name="T5" fmla="*/ 12 h 60"/>
                <a:gd name="T6" fmla="*/ 20 w 48"/>
                <a:gd name="T7" fmla="*/ 6 h 60"/>
                <a:gd name="T8" fmla="*/ 20 w 48"/>
                <a:gd name="T9" fmla="*/ 6 h 60"/>
                <a:gd name="T10" fmla="*/ 12 w 48"/>
                <a:gd name="T11" fmla="*/ 0 h 60"/>
                <a:gd name="T12" fmla="*/ 10 w 48"/>
                <a:gd name="T13" fmla="*/ 0 h 60"/>
                <a:gd name="T14" fmla="*/ 8 w 48"/>
                <a:gd name="T15" fmla="*/ 2 h 60"/>
                <a:gd name="T16" fmla="*/ 0 w 48"/>
                <a:gd name="T17" fmla="*/ 12 h 60"/>
                <a:gd name="T18" fmla="*/ 0 w 48"/>
                <a:gd name="T19" fmla="*/ 12 h 60"/>
                <a:gd name="T20" fmla="*/ 4 w 48"/>
                <a:gd name="T21" fmla="*/ 22 h 60"/>
                <a:gd name="T22" fmla="*/ 4 w 48"/>
                <a:gd name="T23" fmla="*/ 22 h 60"/>
                <a:gd name="T24" fmla="*/ 2 w 48"/>
                <a:gd name="T25" fmla="*/ 28 h 60"/>
                <a:gd name="T26" fmla="*/ 2 w 48"/>
                <a:gd name="T27" fmla="*/ 28 h 60"/>
                <a:gd name="T28" fmla="*/ 2 w 48"/>
                <a:gd name="T29" fmla="*/ 40 h 60"/>
                <a:gd name="T30" fmla="*/ 2 w 48"/>
                <a:gd name="T31" fmla="*/ 40 h 60"/>
                <a:gd name="T32" fmla="*/ 8 w 48"/>
                <a:gd name="T33" fmla="*/ 46 h 60"/>
                <a:gd name="T34" fmla="*/ 8 w 48"/>
                <a:gd name="T35" fmla="*/ 46 h 60"/>
                <a:gd name="T36" fmla="*/ 16 w 48"/>
                <a:gd name="T37" fmla="*/ 60 h 60"/>
                <a:gd name="T38" fmla="*/ 36 w 48"/>
                <a:gd name="T39" fmla="*/ 60 h 60"/>
                <a:gd name="T40" fmla="*/ 36 w 48"/>
                <a:gd name="T41" fmla="*/ 60 h 60"/>
                <a:gd name="T42" fmla="*/ 34 w 48"/>
                <a:gd name="T43" fmla="*/ 48 h 60"/>
                <a:gd name="T44" fmla="*/ 34 w 48"/>
                <a:gd name="T45" fmla="*/ 48 h 60"/>
                <a:gd name="T46" fmla="*/ 40 w 48"/>
                <a:gd name="T47" fmla="*/ 42 h 60"/>
                <a:gd name="T48" fmla="*/ 48 w 48"/>
                <a:gd name="T49" fmla="*/ 28 h 60"/>
                <a:gd name="T50" fmla="*/ 38 w 48"/>
                <a:gd name="T51" fmla="*/ 18 h 60"/>
                <a:gd name="T52" fmla="*/ 38 w 48"/>
                <a:gd name="T53" fmla="*/ 18 h 60"/>
                <a:gd name="T54" fmla="*/ 32 w 48"/>
                <a:gd name="T55" fmla="*/ 18 h 60"/>
                <a:gd name="T56" fmla="*/ 32 w 48"/>
                <a:gd name="T57" fmla="*/ 18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60"/>
                <a:gd name="T89" fmla="*/ 48 w 4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60">
                  <a:moveTo>
                    <a:pt x="32" y="18"/>
                  </a:moveTo>
                  <a:lnTo>
                    <a:pt x="32" y="18"/>
                  </a:lnTo>
                  <a:lnTo>
                    <a:pt x="28" y="12"/>
                  </a:lnTo>
                  <a:lnTo>
                    <a:pt x="20" y="6"/>
                  </a:lnTo>
                  <a:lnTo>
                    <a:pt x="12" y="0"/>
                  </a:lnTo>
                  <a:lnTo>
                    <a:pt x="10" y="0"/>
                  </a:lnTo>
                  <a:lnTo>
                    <a:pt x="8" y="2"/>
                  </a:lnTo>
                  <a:lnTo>
                    <a:pt x="0" y="12"/>
                  </a:lnTo>
                  <a:lnTo>
                    <a:pt x="4" y="22"/>
                  </a:lnTo>
                  <a:lnTo>
                    <a:pt x="2" y="28"/>
                  </a:lnTo>
                  <a:lnTo>
                    <a:pt x="2" y="40"/>
                  </a:lnTo>
                  <a:lnTo>
                    <a:pt x="8" y="46"/>
                  </a:lnTo>
                  <a:lnTo>
                    <a:pt x="16" y="60"/>
                  </a:lnTo>
                  <a:lnTo>
                    <a:pt x="36" y="60"/>
                  </a:lnTo>
                  <a:lnTo>
                    <a:pt x="34" y="48"/>
                  </a:lnTo>
                  <a:lnTo>
                    <a:pt x="40" y="42"/>
                  </a:lnTo>
                  <a:lnTo>
                    <a:pt x="48" y="28"/>
                  </a:lnTo>
                  <a:lnTo>
                    <a:pt x="38" y="18"/>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4" name="Freeform 171"/>
            <p:cNvSpPr>
              <a:spLocks/>
            </p:cNvSpPr>
            <p:nvPr/>
          </p:nvSpPr>
          <p:spPr bwMode="auto">
            <a:xfrm>
              <a:off x="3006" y="2539"/>
              <a:ext cx="50" cy="44"/>
            </a:xfrm>
            <a:custGeom>
              <a:avLst/>
              <a:gdLst>
                <a:gd name="T0" fmla="*/ 42 w 50"/>
                <a:gd name="T1" fmla="*/ 2 h 44"/>
                <a:gd name="T2" fmla="*/ 42 w 50"/>
                <a:gd name="T3" fmla="*/ 2 h 44"/>
                <a:gd name="T4" fmla="*/ 32 w 50"/>
                <a:gd name="T5" fmla="*/ 6 h 44"/>
                <a:gd name="T6" fmla="*/ 32 w 50"/>
                <a:gd name="T7" fmla="*/ 6 h 44"/>
                <a:gd name="T8" fmla="*/ 24 w 50"/>
                <a:gd name="T9" fmla="*/ 6 h 44"/>
                <a:gd name="T10" fmla="*/ 24 w 50"/>
                <a:gd name="T11" fmla="*/ 6 h 44"/>
                <a:gd name="T12" fmla="*/ 10 w 50"/>
                <a:gd name="T13" fmla="*/ 8 h 44"/>
                <a:gd name="T14" fmla="*/ 8 w 50"/>
                <a:gd name="T15" fmla="*/ 8 h 44"/>
                <a:gd name="T16" fmla="*/ 0 w 50"/>
                <a:gd name="T17" fmla="*/ 16 h 44"/>
                <a:gd name="T18" fmla="*/ 6 w 50"/>
                <a:gd name="T19" fmla="*/ 30 h 44"/>
                <a:gd name="T20" fmla="*/ 6 w 50"/>
                <a:gd name="T21" fmla="*/ 30 h 44"/>
                <a:gd name="T22" fmla="*/ 12 w 50"/>
                <a:gd name="T23" fmla="*/ 34 h 44"/>
                <a:gd name="T24" fmla="*/ 12 w 50"/>
                <a:gd name="T25" fmla="*/ 34 h 44"/>
                <a:gd name="T26" fmla="*/ 22 w 50"/>
                <a:gd name="T27" fmla="*/ 40 h 44"/>
                <a:gd name="T28" fmla="*/ 22 w 50"/>
                <a:gd name="T29" fmla="*/ 40 h 44"/>
                <a:gd name="T30" fmla="*/ 36 w 50"/>
                <a:gd name="T31" fmla="*/ 44 h 44"/>
                <a:gd name="T32" fmla="*/ 36 w 50"/>
                <a:gd name="T33" fmla="*/ 44 h 44"/>
                <a:gd name="T34" fmla="*/ 44 w 50"/>
                <a:gd name="T35" fmla="*/ 26 h 44"/>
                <a:gd name="T36" fmla="*/ 44 w 50"/>
                <a:gd name="T37" fmla="*/ 26 h 44"/>
                <a:gd name="T38" fmla="*/ 50 w 50"/>
                <a:gd name="T39" fmla="*/ 16 h 44"/>
                <a:gd name="T40" fmla="*/ 50 w 50"/>
                <a:gd name="T41" fmla="*/ 16 h 44"/>
                <a:gd name="T42" fmla="*/ 46 w 50"/>
                <a:gd name="T43" fmla="*/ 0 h 44"/>
                <a:gd name="T44" fmla="*/ 42 w 50"/>
                <a:gd name="T45" fmla="*/ 2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4"/>
                <a:gd name="T71" fmla="*/ 50 w 50"/>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4">
                  <a:moveTo>
                    <a:pt x="42" y="2"/>
                  </a:moveTo>
                  <a:lnTo>
                    <a:pt x="42" y="2"/>
                  </a:lnTo>
                  <a:lnTo>
                    <a:pt x="32" y="6"/>
                  </a:lnTo>
                  <a:lnTo>
                    <a:pt x="24" y="6"/>
                  </a:lnTo>
                  <a:lnTo>
                    <a:pt x="10" y="8"/>
                  </a:lnTo>
                  <a:lnTo>
                    <a:pt x="8" y="8"/>
                  </a:lnTo>
                  <a:lnTo>
                    <a:pt x="0" y="16"/>
                  </a:lnTo>
                  <a:lnTo>
                    <a:pt x="6" y="30"/>
                  </a:lnTo>
                  <a:lnTo>
                    <a:pt x="12" y="34"/>
                  </a:lnTo>
                  <a:lnTo>
                    <a:pt x="22" y="40"/>
                  </a:lnTo>
                  <a:lnTo>
                    <a:pt x="36" y="44"/>
                  </a:lnTo>
                  <a:lnTo>
                    <a:pt x="44" y="26"/>
                  </a:lnTo>
                  <a:lnTo>
                    <a:pt x="50" y="16"/>
                  </a:lnTo>
                  <a:lnTo>
                    <a:pt x="46" y="0"/>
                  </a:lnTo>
                  <a:lnTo>
                    <a:pt x="4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5" name="Freeform 172"/>
            <p:cNvSpPr>
              <a:spLocks/>
            </p:cNvSpPr>
            <p:nvPr/>
          </p:nvSpPr>
          <p:spPr bwMode="auto">
            <a:xfrm>
              <a:off x="3210" y="2391"/>
              <a:ext cx="48" cy="52"/>
            </a:xfrm>
            <a:custGeom>
              <a:avLst/>
              <a:gdLst>
                <a:gd name="T0" fmla="*/ 36 w 48"/>
                <a:gd name="T1" fmla="*/ 52 h 52"/>
                <a:gd name="T2" fmla="*/ 48 w 48"/>
                <a:gd name="T3" fmla="*/ 44 h 52"/>
                <a:gd name="T4" fmla="*/ 48 w 48"/>
                <a:gd name="T5" fmla="*/ 44 h 52"/>
                <a:gd name="T6" fmla="*/ 42 w 48"/>
                <a:gd name="T7" fmla="*/ 34 h 52"/>
                <a:gd name="T8" fmla="*/ 42 w 48"/>
                <a:gd name="T9" fmla="*/ 34 h 52"/>
                <a:gd name="T10" fmla="*/ 48 w 48"/>
                <a:gd name="T11" fmla="*/ 36 h 52"/>
                <a:gd name="T12" fmla="*/ 46 w 48"/>
                <a:gd name="T13" fmla="*/ 22 h 52"/>
                <a:gd name="T14" fmla="*/ 40 w 48"/>
                <a:gd name="T15" fmla="*/ 14 h 52"/>
                <a:gd name="T16" fmla="*/ 28 w 48"/>
                <a:gd name="T17" fmla="*/ 6 h 52"/>
                <a:gd name="T18" fmla="*/ 16 w 48"/>
                <a:gd name="T19" fmla="*/ 0 h 52"/>
                <a:gd name="T20" fmla="*/ 14 w 48"/>
                <a:gd name="T21" fmla="*/ 2 h 52"/>
                <a:gd name="T22" fmla="*/ 0 w 48"/>
                <a:gd name="T23" fmla="*/ 6 h 52"/>
                <a:gd name="T24" fmla="*/ 6 w 48"/>
                <a:gd name="T25" fmla="*/ 30 h 52"/>
                <a:gd name="T26" fmla="*/ 18 w 48"/>
                <a:gd name="T27" fmla="*/ 44 h 52"/>
                <a:gd name="T28" fmla="*/ 36 w 48"/>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2"/>
                <a:gd name="T47" fmla="*/ 48 w 48"/>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2">
                  <a:moveTo>
                    <a:pt x="36" y="52"/>
                  </a:moveTo>
                  <a:lnTo>
                    <a:pt x="48" y="44"/>
                  </a:lnTo>
                  <a:lnTo>
                    <a:pt x="42" y="34"/>
                  </a:lnTo>
                  <a:lnTo>
                    <a:pt x="48" y="36"/>
                  </a:lnTo>
                  <a:lnTo>
                    <a:pt x="46" y="22"/>
                  </a:lnTo>
                  <a:lnTo>
                    <a:pt x="40" y="14"/>
                  </a:lnTo>
                  <a:lnTo>
                    <a:pt x="28" y="6"/>
                  </a:lnTo>
                  <a:lnTo>
                    <a:pt x="16" y="0"/>
                  </a:lnTo>
                  <a:lnTo>
                    <a:pt x="14" y="2"/>
                  </a:lnTo>
                  <a:lnTo>
                    <a:pt x="0" y="6"/>
                  </a:lnTo>
                  <a:lnTo>
                    <a:pt x="6" y="30"/>
                  </a:lnTo>
                  <a:lnTo>
                    <a:pt x="18"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6" name="Freeform 173"/>
            <p:cNvSpPr>
              <a:spLocks/>
            </p:cNvSpPr>
            <p:nvPr/>
          </p:nvSpPr>
          <p:spPr bwMode="auto">
            <a:xfrm>
              <a:off x="3042" y="2323"/>
              <a:ext cx="44" cy="38"/>
            </a:xfrm>
            <a:custGeom>
              <a:avLst/>
              <a:gdLst>
                <a:gd name="T0" fmla="*/ 30 w 44"/>
                <a:gd name="T1" fmla="*/ 14 h 38"/>
                <a:gd name="T2" fmla="*/ 30 w 44"/>
                <a:gd name="T3" fmla="*/ 14 h 38"/>
                <a:gd name="T4" fmla="*/ 20 w 44"/>
                <a:gd name="T5" fmla="*/ 4 h 38"/>
                <a:gd name="T6" fmla="*/ 6 w 44"/>
                <a:gd name="T7" fmla="*/ 0 h 38"/>
                <a:gd name="T8" fmla="*/ 4 w 44"/>
                <a:gd name="T9" fmla="*/ 2 h 38"/>
                <a:gd name="T10" fmla="*/ 0 w 44"/>
                <a:gd name="T11" fmla="*/ 10 h 38"/>
                <a:gd name="T12" fmla="*/ 6 w 44"/>
                <a:gd name="T13" fmla="*/ 22 h 38"/>
                <a:gd name="T14" fmla="*/ 12 w 44"/>
                <a:gd name="T15" fmla="*/ 32 h 38"/>
                <a:gd name="T16" fmla="*/ 32 w 44"/>
                <a:gd name="T17" fmla="*/ 38 h 38"/>
                <a:gd name="T18" fmla="*/ 44 w 44"/>
                <a:gd name="T19" fmla="*/ 22 h 38"/>
                <a:gd name="T20" fmla="*/ 44 w 44"/>
                <a:gd name="T21" fmla="*/ 22 h 38"/>
                <a:gd name="T22" fmla="*/ 30 w 44"/>
                <a:gd name="T23" fmla="*/ 14 h 38"/>
                <a:gd name="T24" fmla="*/ 30 w 44"/>
                <a:gd name="T25" fmla="*/ 14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38"/>
                <a:gd name="T41" fmla="*/ 44 w 4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38">
                  <a:moveTo>
                    <a:pt x="30" y="14"/>
                  </a:moveTo>
                  <a:lnTo>
                    <a:pt x="30" y="14"/>
                  </a:lnTo>
                  <a:lnTo>
                    <a:pt x="20" y="4"/>
                  </a:lnTo>
                  <a:lnTo>
                    <a:pt x="6" y="0"/>
                  </a:lnTo>
                  <a:lnTo>
                    <a:pt x="4" y="2"/>
                  </a:lnTo>
                  <a:lnTo>
                    <a:pt x="0" y="10"/>
                  </a:lnTo>
                  <a:lnTo>
                    <a:pt x="6" y="22"/>
                  </a:lnTo>
                  <a:lnTo>
                    <a:pt x="12" y="32"/>
                  </a:lnTo>
                  <a:lnTo>
                    <a:pt x="32" y="38"/>
                  </a:lnTo>
                  <a:lnTo>
                    <a:pt x="44" y="22"/>
                  </a:lnTo>
                  <a:lnTo>
                    <a:pt x="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7" name="Freeform 174"/>
            <p:cNvSpPr>
              <a:spLocks/>
            </p:cNvSpPr>
            <p:nvPr/>
          </p:nvSpPr>
          <p:spPr bwMode="auto">
            <a:xfrm>
              <a:off x="3290" y="2561"/>
              <a:ext cx="48" cy="42"/>
            </a:xfrm>
            <a:custGeom>
              <a:avLst/>
              <a:gdLst>
                <a:gd name="T0" fmla="*/ 42 w 48"/>
                <a:gd name="T1" fmla="*/ 38 h 42"/>
                <a:gd name="T2" fmla="*/ 46 w 48"/>
                <a:gd name="T3" fmla="*/ 36 h 42"/>
                <a:gd name="T4" fmla="*/ 48 w 48"/>
                <a:gd name="T5" fmla="*/ 22 h 42"/>
                <a:gd name="T6" fmla="*/ 36 w 48"/>
                <a:gd name="T7" fmla="*/ 18 h 42"/>
                <a:gd name="T8" fmla="*/ 36 w 48"/>
                <a:gd name="T9" fmla="*/ 18 h 42"/>
                <a:gd name="T10" fmla="*/ 32 w 48"/>
                <a:gd name="T11" fmla="*/ 22 h 42"/>
                <a:gd name="T12" fmla="*/ 26 w 48"/>
                <a:gd name="T13" fmla="*/ 28 h 42"/>
                <a:gd name="T14" fmla="*/ 26 w 48"/>
                <a:gd name="T15" fmla="*/ 28 h 42"/>
                <a:gd name="T16" fmla="*/ 22 w 48"/>
                <a:gd name="T17" fmla="*/ 22 h 42"/>
                <a:gd name="T18" fmla="*/ 22 w 48"/>
                <a:gd name="T19" fmla="*/ 22 h 42"/>
                <a:gd name="T20" fmla="*/ 28 w 48"/>
                <a:gd name="T21" fmla="*/ 16 h 42"/>
                <a:gd name="T22" fmla="*/ 18 w 48"/>
                <a:gd name="T23" fmla="*/ 0 h 42"/>
                <a:gd name="T24" fmla="*/ 14 w 48"/>
                <a:gd name="T25" fmla="*/ 4 h 42"/>
                <a:gd name="T26" fmla="*/ 6 w 48"/>
                <a:gd name="T27" fmla="*/ 12 h 42"/>
                <a:gd name="T28" fmla="*/ 0 w 48"/>
                <a:gd name="T29" fmla="*/ 28 h 42"/>
                <a:gd name="T30" fmla="*/ 10 w 48"/>
                <a:gd name="T31" fmla="*/ 42 h 42"/>
                <a:gd name="T32" fmla="*/ 28 w 48"/>
                <a:gd name="T33" fmla="*/ 40 h 42"/>
                <a:gd name="T34" fmla="*/ 28 w 48"/>
                <a:gd name="T35" fmla="*/ 40 h 42"/>
                <a:gd name="T36" fmla="*/ 42 w 48"/>
                <a:gd name="T37" fmla="*/ 38 h 42"/>
                <a:gd name="T38" fmla="*/ 42 w 48"/>
                <a:gd name="T39" fmla="*/ 3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42"/>
                <a:gd name="T62" fmla="*/ 48 w 48"/>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42">
                  <a:moveTo>
                    <a:pt x="42" y="38"/>
                  </a:moveTo>
                  <a:lnTo>
                    <a:pt x="46" y="36"/>
                  </a:lnTo>
                  <a:lnTo>
                    <a:pt x="48" y="22"/>
                  </a:lnTo>
                  <a:lnTo>
                    <a:pt x="36" y="18"/>
                  </a:lnTo>
                  <a:lnTo>
                    <a:pt x="32" y="22"/>
                  </a:lnTo>
                  <a:lnTo>
                    <a:pt x="26" y="28"/>
                  </a:lnTo>
                  <a:lnTo>
                    <a:pt x="22" y="22"/>
                  </a:lnTo>
                  <a:lnTo>
                    <a:pt x="28" y="16"/>
                  </a:lnTo>
                  <a:lnTo>
                    <a:pt x="18" y="0"/>
                  </a:lnTo>
                  <a:lnTo>
                    <a:pt x="14" y="4"/>
                  </a:lnTo>
                  <a:lnTo>
                    <a:pt x="6" y="12"/>
                  </a:lnTo>
                  <a:lnTo>
                    <a:pt x="0" y="28"/>
                  </a:lnTo>
                  <a:lnTo>
                    <a:pt x="10" y="42"/>
                  </a:lnTo>
                  <a:lnTo>
                    <a:pt x="28" y="40"/>
                  </a:lnTo>
                  <a:lnTo>
                    <a:pt x="4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8" name="Freeform 175"/>
            <p:cNvSpPr>
              <a:spLocks/>
            </p:cNvSpPr>
            <p:nvPr/>
          </p:nvSpPr>
          <p:spPr bwMode="auto">
            <a:xfrm>
              <a:off x="3278" y="2663"/>
              <a:ext cx="60" cy="58"/>
            </a:xfrm>
            <a:custGeom>
              <a:avLst/>
              <a:gdLst>
                <a:gd name="T0" fmla="*/ 54 w 60"/>
                <a:gd name="T1" fmla="*/ 26 h 58"/>
                <a:gd name="T2" fmla="*/ 54 w 60"/>
                <a:gd name="T3" fmla="*/ 26 h 58"/>
                <a:gd name="T4" fmla="*/ 54 w 60"/>
                <a:gd name="T5" fmla="*/ 14 h 58"/>
                <a:gd name="T6" fmla="*/ 38 w 60"/>
                <a:gd name="T7" fmla="*/ 4 h 58"/>
                <a:gd name="T8" fmla="*/ 14 w 60"/>
                <a:gd name="T9" fmla="*/ 0 h 58"/>
                <a:gd name="T10" fmla="*/ 12 w 60"/>
                <a:gd name="T11" fmla="*/ 2 h 58"/>
                <a:gd name="T12" fmla="*/ 0 w 60"/>
                <a:gd name="T13" fmla="*/ 10 h 58"/>
                <a:gd name="T14" fmla="*/ 0 w 60"/>
                <a:gd name="T15" fmla="*/ 30 h 58"/>
                <a:gd name="T16" fmla="*/ 20 w 60"/>
                <a:gd name="T17" fmla="*/ 38 h 58"/>
                <a:gd name="T18" fmla="*/ 20 w 60"/>
                <a:gd name="T19" fmla="*/ 38 h 58"/>
                <a:gd name="T20" fmla="*/ 32 w 60"/>
                <a:gd name="T21" fmla="*/ 38 h 58"/>
                <a:gd name="T22" fmla="*/ 32 w 60"/>
                <a:gd name="T23" fmla="*/ 38 h 58"/>
                <a:gd name="T24" fmla="*/ 38 w 60"/>
                <a:gd name="T25" fmla="*/ 46 h 58"/>
                <a:gd name="T26" fmla="*/ 54 w 60"/>
                <a:gd name="T27" fmla="*/ 58 h 58"/>
                <a:gd name="T28" fmla="*/ 60 w 60"/>
                <a:gd name="T29" fmla="*/ 44 h 58"/>
                <a:gd name="T30" fmla="*/ 60 w 60"/>
                <a:gd name="T31" fmla="*/ 44 h 58"/>
                <a:gd name="T32" fmla="*/ 54 w 60"/>
                <a:gd name="T33" fmla="*/ 26 h 58"/>
                <a:gd name="T34" fmla="*/ 54 w 60"/>
                <a:gd name="T35" fmla="*/ 2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8"/>
                <a:gd name="T56" fmla="*/ 60 w 60"/>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8">
                  <a:moveTo>
                    <a:pt x="54" y="26"/>
                  </a:moveTo>
                  <a:lnTo>
                    <a:pt x="54" y="26"/>
                  </a:lnTo>
                  <a:lnTo>
                    <a:pt x="54" y="14"/>
                  </a:lnTo>
                  <a:lnTo>
                    <a:pt x="38" y="4"/>
                  </a:lnTo>
                  <a:lnTo>
                    <a:pt x="14" y="0"/>
                  </a:lnTo>
                  <a:lnTo>
                    <a:pt x="12" y="2"/>
                  </a:lnTo>
                  <a:lnTo>
                    <a:pt x="0" y="10"/>
                  </a:lnTo>
                  <a:lnTo>
                    <a:pt x="0" y="30"/>
                  </a:lnTo>
                  <a:lnTo>
                    <a:pt x="20" y="38"/>
                  </a:lnTo>
                  <a:lnTo>
                    <a:pt x="32" y="38"/>
                  </a:lnTo>
                  <a:lnTo>
                    <a:pt x="38" y="46"/>
                  </a:lnTo>
                  <a:lnTo>
                    <a:pt x="54" y="58"/>
                  </a:lnTo>
                  <a:lnTo>
                    <a:pt x="60" y="44"/>
                  </a:lnTo>
                  <a:lnTo>
                    <a:pt x="5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9" name="Freeform 176"/>
            <p:cNvSpPr>
              <a:spLocks/>
            </p:cNvSpPr>
            <p:nvPr/>
          </p:nvSpPr>
          <p:spPr bwMode="auto">
            <a:xfrm>
              <a:off x="2960" y="2479"/>
              <a:ext cx="42" cy="52"/>
            </a:xfrm>
            <a:custGeom>
              <a:avLst/>
              <a:gdLst>
                <a:gd name="T0" fmla="*/ 30 w 42"/>
                <a:gd name="T1" fmla="*/ 16 h 52"/>
                <a:gd name="T2" fmla="*/ 30 w 42"/>
                <a:gd name="T3" fmla="*/ 16 h 52"/>
                <a:gd name="T4" fmla="*/ 30 w 42"/>
                <a:gd name="T5" fmla="*/ 4 h 52"/>
                <a:gd name="T6" fmla="*/ 22 w 42"/>
                <a:gd name="T7" fmla="*/ 2 h 52"/>
                <a:gd name="T8" fmla="*/ 8 w 42"/>
                <a:gd name="T9" fmla="*/ 0 h 52"/>
                <a:gd name="T10" fmla="*/ 6 w 42"/>
                <a:gd name="T11" fmla="*/ 2 h 52"/>
                <a:gd name="T12" fmla="*/ 0 w 42"/>
                <a:gd name="T13" fmla="*/ 8 h 52"/>
                <a:gd name="T14" fmla="*/ 6 w 42"/>
                <a:gd name="T15" fmla="*/ 20 h 52"/>
                <a:gd name="T16" fmla="*/ 6 w 42"/>
                <a:gd name="T17" fmla="*/ 20 h 52"/>
                <a:gd name="T18" fmla="*/ 16 w 42"/>
                <a:gd name="T19" fmla="*/ 28 h 52"/>
                <a:gd name="T20" fmla="*/ 16 w 42"/>
                <a:gd name="T21" fmla="*/ 28 h 52"/>
                <a:gd name="T22" fmla="*/ 20 w 42"/>
                <a:gd name="T23" fmla="*/ 40 h 52"/>
                <a:gd name="T24" fmla="*/ 32 w 42"/>
                <a:gd name="T25" fmla="*/ 52 h 52"/>
                <a:gd name="T26" fmla="*/ 42 w 42"/>
                <a:gd name="T27" fmla="*/ 34 h 52"/>
                <a:gd name="T28" fmla="*/ 36 w 42"/>
                <a:gd name="T29" fmla="*/ 22 h 52"/>
                <a:gd name="T30" fmla="*/ 36 w 42"/>
                <a:gd name="T31" fmla="*/ 22 h 52"/>
                <a:gd name="T32" fmla="*/ 30 w 42"/>
                <a:gd name="T33" fmla="*/ 16 h 52"/>
                <a:gd name="T34" fmla="*/ 30 w 42"/>
                <a:gd name="T35" fmla="*/ 16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2"/>
                <a:gd name="T56" fmla="*/ 42 w 42"/>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2">
                  <a:moveTo>
                    <a:pt x="30" y="16"/>
                  </a:moveTo>
                  <a:lnTo>
                    <a:pt x="30" y="16"/>
                  </a:lnTo>
                  <a:lnTo>
                    <a:pt x="30" y="4"/>
                  </a:lnTo>
                  <a:lnTo>
                    <a:pt x="22" y="2"/>
                  </a:lnTo>
                  <a:lnTo>
                    <a:pt x="8" y="0"/>
                  </a:lnTo>
                  <a:lnTo>
                    <a:pt x="6" y="2"/>
                  </a:lnTo>
                  <a:lnTo>
                    <a:pt x="0" y="8"/>
                  </a:lnTo>
                  <a:lnTo>
                    <a:pt x="6" y="20"/>
                  </a:lnTo>
                  <a:lnTo>
                    <a:pt x="16" y="28"/>
                  </a:lnTo>
                  <a:lnTo>
                    <a:pt x="20" y="40"/>
                  </a:lnTo>
                  <a:lnTo>
                    <a:pt x="32" y="52"/>
                  </a:lnTo>
                  <a:lnTo>
                    <a:pt x="42" y="34"/>
                  </a:lnTo>
                  <a:lnTo>
                    <a:pt x="36" y="22"/>
                  </a:lnTo>
                  <a:lnTo>
                    <a:pt x="3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0" name="Freeform 177"/>
            <p:cNvSpPr>
              <a:spLocks/>
            </p:cNvSpPr>
            <p:nvPr/>
          </p:nvSpPr>
          <p:spPr bwMode="auto">
            <a:xfrm>
              <a:off x="3226" y="2465"/>
              <a:ext cx="28" cy="32"/>
            </a:xfrm>
            <a:custGeom>
              <a:avLst/>
              <a:gdLst>
                <a:gd name="T0" fmla="*/ 22 w 28"/>
                <a:gd name="T1" fmla="*/ 32 h 32"/>
                <a:gd name="T2" fmla="*/ 28 w 28"/>
                <a:gd name="T3" fmla="*/ 22 h 32"/>
                <a:gd name="T4" fmla="*/ 28 w 28"/>
                <a:gd name="T5" fmla="*/ 8 h 32"/>
                <a:gd name="T6" fmla="*/ 12 w 28"/>
                <a:gd name="T7" fmla="*/ 0 h 32"/>
                <a:gd name="T8" fmla="*/ 12 w 28"/>
                <a:gd name="T9" fmla="*/ 0 h 32"/>
                <a:gd name="T10" fmla="*/ 0 w 28"/>
                <a:gd name="T11" fmla="*/ 4 h 32"/>
                <a:gd name="T12" fmla="*/ 4 w 28"/>
                <a:gd name="T13" fmla="*/ 22 h 32"/>
                <a:gd name="T14" fmla="*/ 22 w 28"/>
                <a:gd name="T15" fmla="*/ 32 h 32"/>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2"/>
                <a:gd name="T26" fmla="*/ 28 w 28"/>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2">
                  <a:moveTo>
                    <a:pt x="22" y="32"/>
                  </a:moveTo>
                  <a:lnTo>
                    <a:pt x="28" y="22"/>
                  </a:lnTo>
                  <a:lnTo>
                    <a:pt x="28" y="8"/>
                  </a:lnTo>
                  <a:lnTo>
                    <a:pt x="12" y="0"/>
                  </a:lnTo>
                  <a:lnTo>
                    <a:pt x="0" y="4"/>
                  </a:lnTo>
                  <a:lnTo>
                    <a:pt x="4" y="2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1" name="Freeform 178"/>
            <p:cNvSpPr>
              <a:spLocks/>
            </p:cNvSpPr>
            <p:nvPr/>
          </p:nvSpPr>
          <p:spPr bwMode="auto">
            <a:xfrm>
              <a:off x="3212" y="2553"/>
              <a:ext cx="44" cy="34"/>
            </a:xfrm>
            <a:custGeom>
              <a:avLst/>
              <a:gdLst>
                <a:gd name="T0" fmla="*/ 28 w 44"/>
                <a:gd name="T1" fmla="*/ 16 h 34"/>
                <a:gd name="T2" fmla="*/ 28 w 44"/>
                <a:gd name="T3" fmla="*/ 16 h 34"/>
                <a:gd name="T4" fmla="*/ 20 w 44"/>
                <a:gd name="T5" fmla="*/ 10 h 34"/>
                <a:gd name="T6" fmla="*/ 20 w 44"/>
                <a:gd name="T7" fmla="*/ 10 h 34"/>
                <a:gd name="T8" fmla="*/ 10 w 44"/>
                <a:gd name="T9" fmla="*/ 2 h 34"/>
                <a:gd name="T10" fmla="*/ 6 w 44"/>
                <a:gd name="T11" fmla="*/ 0 h 34"/>
                <a:gd name="T12" fmla="*/ 4 w 44"/>
                <a:gd name="T13" fmla="*/ 4 h 34"/>
                <a:gd name="T14" fmla="*/ 0 w 44"/>
                <a:gd name="T15" fmla="*/ 16 h 34"/>
                <a:gd name="T16" fmla="*/ 10 w 44"/>
                <a:gd name="T17" fmla="*/ 28 h 34"/>
                <a:gd name="T18" fmla="*/ 30 w 44"/>
                <a:gd name="T19" fmla="*/ 34 h 34"/>
                <a:gd name="T20" fmla="*/ 44 w 44"/>
                <a:gd name="T21" fmla="*/ 30 h 34"/>
                <a:gd name="T22" fmla="*/ 40 w 44"/>
                <a:gd name="T23" fmla="*/ 14 h 34"/>
                <a:gd name="T24" fmla="*/ 40 w 44"/>
                <a:gd name="T25" fmla="*/ 14 h 34"/>
                <a:gd name="T26" fmla="*/ 28 w 44"/>
                <a:gd name="T27" fmla="*/ 16 h 34"/>
                <a:gd name="T28" fmla="*/ 28 w 44"/>
                <a:gd name="T29" fmla="*/ 16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34"/>
                <a:gd name="T47" fmla="*/ 44 w 4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34">
                  <a:moveTo>
                    <a:pt x="28" y="16"/>
                  </a:moveTo>
                  <a:lnTo>
                    <a:pt x="28" y="16"/>
                  </a:lnTo>
                  <a:lnTo>
                    <a:pt x="20" y="10"/>
                  </a:lnTo>
                  <a:lnTo>
                    <a:pt x="10" y="2"/>
                  </a:lnTo>
                  <a:lnTo>
                    <a:pt x="6" y="0"/>
                  </a:lnTo>
                  <a:lnTo>
                    <a:pt x="4" y="4"/>
                  </a:lnTo>
                  <a:lnTo>
                    <a:pt x="0" y="16"/>
                  </a:lnTo>
                  <a:lnTo>
                    <a:pt x="10" y="28"/>
                  </a:lnTo>
                  <a:lnTo>
                    <a:pt x="30" y="34"/>
                  </a:lnTo>
                  <a:lnTo>
                    <a:pt x="44" y="30"/>
                  </a:lnTo>
                  <a:lnTo>
                    <a:pt x="40" y="14"/>
                  </a:ln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2" name="Freeform 179"/>
            <p:cNvSpPr>
              <a:spLocks/>
            </p:cNvSpPr>
            <p:nvPr/>
          </p:nvSpPr>
          <p:spPr bwMode="auto">
            <a:xfrm>
              <a:off x="2404" y="2229"/>
              <a:ext cx="32" cy="22"/>
            </a:xfrm>
            <a:custGeom>
              <a:avLst/>
              <a:gdLst>
                <a:gd name="T0" fmla="*/ 14 w 32"/>
                <a:gd name="T1" fmla="*/ 0 h 22"/>
                <a:gd name="T2" fmla="*/ 14 w 32"/>
                <a:gd name="T3" fmla="*/ 0 h 22"/>
                <a:gd name="T4" fmla="*/ 2 w 32"/>
                <a:gd name="T5" fmla="*/ 2 h 22"/>
                <a:gd name="T6" fmla="*/ 0 w 32"/>
                <a:gd name="T7" fmla="*/ 20 h 22"/>
                <a:gd name="T8" fmla="*/ 18 w 32"/>
                <a:gd name="T9" fmla="*/ 22 h 22"/>
                <a:gd name="T10" fmla="*/ 32 w 32"/>
                <a:gd name="T11" fmla="*/ 16 h 22"/>
                <a:gd name="T12" fmla="*/ 22 w 32"/>
                <a:gd name="T13" fmla="*/ 4 h 22"/>
                <a:gd name="T14" fmla="*/ 14 w 32"/>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2"/>
                <a:gd name="T26" fmla="*/ 32 w 32"/>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2">
                  <a:moveTo>
                    <a:pt x="14" y="0"/>
                  </a:moveTo>
                  <a:lnTo>
                    <a:pt x="14" y="0"/>
                  </a:lnTo>
                  <a:lnTo>
                    <a:pt x="2" y="2"/>
                  </a:lnTo>
                  <a:lnTo>
                    <a:pt x="0" y="20"/>
                  </a:lnTo>
                  <a:lnTo>
                    <a:pt x="18" y="22"/>
                  </a:lnTo>
                  <a:lnTo>
                    <a:pt x="32" y="16"/>
                  </a:lnTo>
                  <a:lnTo>
                    <a:pt x="22" y="4"/>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3" name="Freeform 180"/>
            <p:cNvSpPr>
              <a:spLocks/>
            </p:cNvSpPr>
            <p:nvPr/>
          </p:nvSpPr>
          <p:spPr bwMode="auto">
            <a:xfrm>
              <a:off x="2920" y="2219"/>
              <a:ext cx="30" cy="26"/>
            </a:xfrm>
            <a:custGeom>
              <a:avLst/>
              <a:gdLst>
                <a:gd name="T0" fmla="*/ 30 w 30"/>
                <a:gd name="T1" fmla="*/ 26 h 26"/>
                <a:gd name="T2" fmla="*/ 30 w 30"/>
                <a:gd name="T3" fmla="*/ 10 h 26"/>
                <a:gd name="T4" fmla="*/ 22 w 30"/>
                <a:gd name="T5" fmla="*/ 0 h 26"/>
                <a:gd name="T6" fmla="*/ 6 w 30"/>
                <a:gd name="T7" fmla="*/ 0 h 26"/>
                <a:gd name="T8" fmla="*/ 0 w 30"/>
                <a:gd name="T9" fmla="*/ 12 h 26"/>
                <a:gd name="T10" fmla="*/ 8 w 30"/>
                <a:gd name="T11" fmla="*/ 26 h 26"/>
                <a:gd name="T12" fmla="*/ 3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30" y="26"/>
                  </a:moveTo>
                  <a:lnTo>
                    <a:pt x="30" y="10"/>
                  </a:lnTo>
                  <a:lnTo>
                    <a:pt x="22" y="0"/>
                  </a:lnTo>
                  <a:lnTo>
                    <a:pt x="6" y="0"/>
                  </a:lnTo>
                  <a:lnTo>
                    <a:pt x="0" y="12"/>
                  </a:lnTo>
                  <a:lnTo>
                    <a:pt x="8" y="26"/>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4" name="Freeform 181"/>
            <p:cNvSpPr>
              <a:spLocks/>
            </p:cNvSpPr>
            <p:nvPr/>
          </p:nvSpPr>
          <p:spPr bwMode="auto">
            <a:xfrm>
              <a:off x="2478" y="2195"/>
              <a:ext cx="46" cy="42"/>
            </a:xfrm>
            <a:custGeom>
              <a:avLst/>
              <a:gdLst>
                <a:gd name="T0" fmla="*/ 34 w 46"/>
                <a:gd name="T1" fmla="*/ 6 h 42"/>
                <a:gd name="T2" fmla="*/ 34 w 46"/>
                <a:gd name="T3" fmla="*/ 6 h 42"/>
                <a:gd name="T4" fmla="*/ 26 w 46"/>
                <a:gd name="T5" fmla="*/ 2 h 42"/>
                <a:gd name="T6" fmla="*/ 24 w 46"/>
                <a:gd name="T7" fmla="*/ 0 h 42"/>
                <a:gd name="T8" fmla="*/ 24 w 46"/>
                <a:gd name="T9" fmla="*/ 2 h 42"/>
                <a:gd name="T10" fmla="*/ 8 w 46"/>
                <a:gd name="T11" fmla="*/ 2 h 42"/>
                <a:gd name="T12" fmla="*/ 0 w 46"/>
                <a:gd name="T13" fmla="*/ 18 h 42"/>
                <a:gd name="T14" fmla="*/ 12 w 46"/>
                <a:gd name="T15" fmla="*/ 30 h 42"/>
                <a:gd name="T16" fmla="*/ 32 w 46"/>
                <a:gd name="T17" fmla="*/ 42 h 42"/>
                <a:gd name="T18" fmla="*/ 30 w 46"/>
                <a:gd name="T19" fmla="*/ 28 h 42"/>
                <a:gd name="T20" fmla="*/ 30 w 46"/>
                <a:gd name="T21" fmla="*/ 28 h 42"/>
                <a:gd name="T22" fmla="*/ 24 w 46"/>
                <a:gd name="T23" fmla="*/ 24 h 42"/>
                <a:gd name="T24" fmla="*/ 24 w 46"/>
                <a:gd name="T25" fmla="*/ 24 h 42"/>
                <a:gd name="T26" fmla="*/ 22 w 46"/>
                <a:gd name="T27" fmla="*/ 18 h 42"/>
                <a:gd name="T28" fmla="*/ 22 w 46"/>
                <a:gd name="T29" fmla="*/ 18 h 42"/>
                <a:gd name="T30" fmla="*/ 22 w 46"/>
                <a:gd name="T31" fmla="*/ 18 h 42"/>
                <a:gd name="T32" fmla="*/ 32 w 46"/>
                <a:gd name="T33" fmla="*/ 18 h 42"/>
                <a:gd name="T34" fmla="*/ 32 w 46"/>
                <a:gd name="T35" fmla="*/ 18 h 42"/>
                <a:gd name="T36" fmla="*/ 38 w 46"/>
                <a:gd name="T37" fmla="*/ 28 h 42"/>
                <a:gd name="T38" fmla="*/ 38 w 46"/>
                <a:gd name="T39" fmla="*/ 36 h 42"/>
                <a:gd name="T40" fmla="*/ 46 w 46"/>
                <a:gd name="T41" fmla="*/ 24 h 42"/>
                <a:gd name="T42" fmla="*/ 42 w 46"/>
                <a:gd name="T43" fmla="*/ 12 h 42"/>
                <a:gd name="T44" fmla="*/ 34 w 46"/>
                <a:gd name="T45" fmla="*/ 6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
                <a:gd name="T70" fmla="*/ 0 h 42"/>
                <a:gd name="T71" fmla="*/ 46 w 46"/>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 h="42">
                  <a:moveTo>
                    <a:pt x="34" y="6"/>
                  </a:moveTo>
                  <a:lnTo>
                    <a:pt x="34" y="6"/>
                  </a:lnTo>
                  <a:lnTo>
                    <a:pt x="26" y="2"/>
                  </a:lnTo>
                  <a:lnTo>
                    <a:pt x="24" y="0"/>
                  </a:lnTo>
                  <a:lnTo>
                    <a:pt x="24" y="2"/>
                  </a:lnTo>
                  <a:lnTo>
                    <a:pt x="8" y="2"/>
                  </a:lnTo>
                  <a:lnTo>
                    <a:pt x="0" y="18"/>
                  </a:lnTo>
                  <a:lnTo>
                    <a:pt x="12" y="30"/>
                  </a:lnTo>
                  <a:lnTo>
                    <a:pt x="32" y="42"/>
                  </a:lnTo>
                  <a:lnTo>
                    <a:pt x="30" y="28"/>
                  </a:lnTo>
                  <a:lnTo>
                    <a:pt x="24" y="24"/>
                  </a:lnTo>
                  <a:lnTo>
                    <a:pt x="22" y="18"/>
                  </a:lnTo>
                  <a:lnTo>
                    <a:pt x="32" y="18"/>
                  </a:lnTo>
                  <a:lnTo>
                    <a:pt x="38" y="28"/>
                  </a:lnTo>
                  <a:lnTo>
                    <a:pt x="38" y="36"/>
                  </a:lnTo>
                  <a:lnTo>
                    <a:pt x="46" y="24"/>
                  </a:lnTo>
                  <a:lnTo>
                    <a:pt x="42" y="12"/>
                  </a:lnTo>
                  <a:lnTo>
                    <a:pt x="3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5" name="Freeform 182"/>
            <p:cNvSpPr>
              <a:spLocks/>
            </p:cNvSpPr>
            <p:nvPr/>
          </p:nvSpPr>
          <p:spPr bwMode="auto">
            <a:xfrm>
              <a:off x="3124" y="2195"/>
              <a:ext cx="30" cy="26"/>
            </a:xfrm>
            <a:custGeom>
              <a:avLst/>
              <a:gdLst>
                <a:gd name="T0" fmla="*/ 20 w 30"/>
                <a:gd name="T1" fmla="*/ 26 h 26"/>
                <a:gd name="T2" fmla="*/ 30 w 30"/>
                <a:gd name="T3" fmla="*/ 10 h 26"/>
                <a:gd name="T4" fmla="*/ 16 w 30"/>
                <a:gd name="T5" fmla="*/ 0 h 26"/>
                <a:gd name="T6" fmla="*/ 6 w 30"/>
                <a:gd name="T7" fmla="*/ 0 h 26"/>
                <a:gd name="T8" fmla="*/ 0 w 30"/>
                <a:gd name="T9" fmla="*/ 10 h 26"/>
                <a:gd name="T10" fmla="*/ 10 w 30"/>
                <a:gd name="T11" fmla="*/ 20 h 26"/>
                <a:gd name="T12" fmla="*/ 20 w 30"/>
                <a:gd name="T13" fmla="*/ 26 h 26"/>
                <a:gd name="T14" fmla="*/ 0 60000 65536"/>
                <a:gd name="T15" fmla="*/ 0 60000 65536"/>
                <a:gd name="T16" fmla="*/ 0 60000 65536"/>
                <a:gd name="T17" fmla="*/ 0 60000 65536"/>
                <a:gd name="T18" fmla="*/ 0 60000 65536"/>
                <a:gd name="T19" fmla="*/ 0 60000 65536"/>
                <a:gd name="T20" fmla="*/ 0 60000 65536"/>
                <a:gd name="T21" fmla="*/ 0 w 30"/>
                <a:gd name="T22" fmla="*/ 0 h 26"/>
                <a:gd name="T23" fmla="*/ 30 w 3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6">
                  <a:moveTo>
                    <a:pt x="20" y="26"/>
                  </a:moveTo>
                  <a:lnTo>
                    <a:pt x="30" y="10"/>
                  </a:lnTo>
                  <a:lnTo>
                    <a:pt x="16" y="0"/>
                  </a:lnTo>
                  <a:lnTo>
                    <a:pt x="6" y="0"/>
                  </a:lnTo>
                  <a:lnTo>
                    <a:pt x="0" y="10"/>
                  </a:lnTo>
                  <a:lnTo>
                    <a:pt x="10" y="20"/>
                  </a:lnTo>
                  <a:lnTo>
                    <a:pt x="2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6" name="Freeform 183"/>
            <p:cNvSpPr>
              <a:spLocks/>
            </p:cNvSpPr>
            <p:nvPr/>
          </p:nvSpPr>
          <p:spPr bwMode="auto">
            <a:xfrm>
              <a:off x="3090" y="2229"/>
              <a:ext cx="26" cy="26"/>
            </a:xfrm>
            <a:custGeom>
              <a:avLst/>
              <a:gdLst>
                <a:gd name="T0" fmla="*/ 16 w 26"/>
                <a:gd name="T1" fmla="*/ 26 h 26"/>
                <a:gd name="T2" fmla="*/ 26 w 26"/>
                <a:gd name="T3" fmla="*/ 18 h 26"/>
                <a:gd name="T4" fmla="*/ 18 w 26"/>
                <a:gd name="T5" fmla="*/ 2 h 26"/>
                <a:gd name="T6" fmla="*/ 6 w 26"/>
                <a:gd name="T7" fmla="*/ 0 h 26"/>
                <a:gd name="T8" fmla="*/ 4 w 26"/>
                <a:gd name="T9" fmla="*/ 2 h 26"/>
                <a:gd name="T10" fmla="*/ 0 w 26"/>
                <a:gd name="T11" fmla="*/ 10 h 26"/>
                <a:gd name="T12" fmla="*/ 2 w 26"/>
                <a:gd name="T13" fmla="*/ 22 h 26"/>
                <a:gd name="T14" fmla="*/ 16 w 26"/>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6"/>
                <a:gd name="T26" fmla="*/ 26 w 2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6">
                  <a:moveTo>
                    <a:pt x="16" y="26"/>
                  </a:moveTo>
                  <a:lnTo>
                    <a:pt x="26" y="18"/>
                  </a:lnTo>
                  <a:lnTo>
                    <a:pt x="18" y="2"/>
                  </a:lnTo>
                  <a:lnTo>
                    <a:pt x="6" y="0"/>
                  </a:lnTo>
                  <a:lnTo>
                    <a:pt x="4" y="2"/>
                  </a:lnTo>
                  <a:lnTo>
                    <a:pt x="0" y="10"/>
                  </a:lnTo>
                  <a:lnTo>
                    <a:pt x="2" y="22"/>
                  </a:lnTo>
                  <a:lnTo>
                    <a:pt x="1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7" name="Freeform 184"/>
            <p:cNvSpPr>
              <a:spLocks/>
            </p:cNvSpPr>
            <p:nvPr/>
          </p:nvSpPr>
          <p:spPr bwMode="auto">
            <a:xfrm>
              <a:off x="3116" y="2293"/>
              <a:ext cx="28" cy="30"/>
            </a:xfrm>
            <a:custGeom>
              <a:avLst/>
              <a:gdLst>
                <a:gd name="T0" fmla="*/ 10 w 28"/>
                <a:gd name="T1" fmla="*/ 2 h 30"/>
                <a:gd name="T2" fmla="*/ 4 w 28"/>
                <a:gd name="T3" fmla="*/ 6 h 30"/>
                <a:gd name="T4" fmla="*/ 0 w 28"/>
                <a:gd name="T5" fmla="*/ 16 h 30"/>
                <a:gd name="T6" fmla="*/ 6 w 28"/>
                <a:gd name="T7" fmla="*/ 30 h 30"/>
                <a:gd name="T8" fmla="*/ 22 w 28"/>
                <a:gd name="T9" fmla="*/ 30 h 30"/>
                <a:gd name="T10" fmla="*/ 28 w 28"/>
                <a:gd name="T11" fmla="*/ 8 h 30"/>
                <a:gd name="T12" fmla="*/ 12 w 28"/>
                <a:gd name="T13" fmla="*/ 0 h 30"/>
                <a:gd name="T14" fmla="*/ 10 w 28"/>
                <a:gd name="T15" fmla="*/ 2 h 3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0"/>
                <a:gd name="T26" fmla="*/ 28 w 2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0">
                  <a:moveTo>
                    <a:pt x="10" y="2"/>
                  </a:moveTo>
                  <a:lnTo>
                    <a:pt x="4" y="6"/>
                  </a:lnTo>
                  <a:lnTo>
                    <a:pt x="0" y="16"/>
                  </a:lnTo>
                  <a:lnTo>
                    <a:pt x="6" y="30"/>
                  </a:lnTo>
                  <a:lnTo>
                    <a:pt x="22" y="30"/>
                  </a:lnTo>
                  <a:lnTo>
                    <a:pt x="28" y="8"/>
                  </a:lnTo>
                  <a:lnTo>
                    <a:pt x="12" y="0"/>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8" name="Freeform 185"/>
            <p:cNvSpPr>
              <a:spLocks/>
            </p:cNvSpPr>
            <p:nvPr/>
          </p:nvSpPr>
          <p:spPr bwMode="auto">
            <a:xfrm>
              <a:off x="2852" y="2205"/>
              <a:ext cx="42" cy="48"/>
            </a:xfrm>
            <a:custGeom>
              <a:avLst/>
              <a:gdLst>
                <a:gd name="T0" fmla="*/ 34 w 42"/>
                <a:gd name="T1" fmla="*/ 34 h 48"/>
                <a:gd name="T2" fmla="*/ 34 w 42"/>
                <a:gd name="T3" fmla="*/ 34 h 48"/>
                <a:gd name="T4" fmla="*/ 36 w 42"/>
                <a:gd name="T5" fmla="*/ 24 h 48"/>
                <a:gd name="T6" fmla="*/ 36 w 42"/>
                <a:gd name="T7" fmla="*/ 24 h 48"/>
                <a:gd name="T8" fmla="*/ 42 w 42"/>
                <a:gd name="T9" fmla="*/ 16 h 48"/>
                <a:gd name="T10" fmla="*/ 42 w 42"/>
                <a:gd name="T11" fmla="*/ 0 h 48"/>
                <a:gd name="T12" fmla="*/ 38 w 42"/>
                <a:gd name="T13" fmla="*/ 2 h 48"/>
                <a:gd name="T14" fmla="*/ 38 w 42"/>
                <a:gd name="T15" fmla="*/ 2 h 48"/>
                <a:gd name="T16" fmla="*/ 22 w 42"/>
                <a:gd name="T17" fmla="*/ 4 h 48"/>
                <a:gd name="T18" fmla="*/ 22 w 42"/>
                <a:gd name="T19" fmla="*/ 4 h 48"/>
                <a:gd name="T20" fmla="*/ 12 w 42"/>
                <a:gd name="T21" fmla="*/ 4 h 48"/>
                <a:gd name="T22" fmla="*/ 12 w 42"/>
                <a:gd name="T23" fmla="*/ 4 h 48"/>
                <a:gd name="T24" fmla="*/ 8 w 42"/>
                <a:gd name="T25" fmla="*/ 16 h 48"/>
                <a:gd name="T26" fmla="*/ 8 w 42"/>
                <a:gd name="T27" fmla="*/ 16 h 48"/>
                <a:gd name="T28" fmla="*/ 0 w 42"/>
                <a:gd name="T29" fmla="*/ 18 h 48"/>
                <a:gd name="T30" fmla="*/ 2 w 42"/>
                <a:gd name="T31" fmla="*/ 32 h 48"/>
                <a:gd name="T32" fmla="*/ 10 w 42"/>
                <a:gd name="T33" fmla="*/ 42 h 48"/>
                <a:gd name="T34" fmla="*/ 30 w 42"/>
                <a:gd name="T35" fmla="*/ 48 h 48"/>
                <a:gd name="T36" fmla="*/ 34 w 42"/>
                <a:gd name="T37" fmla="*/ 3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8"/>
                <a:gd name="T59" fmla="*/ 42 w 42"/>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8">
                  <a:moveTo>
                    <a:pt x="34" y="34"/>
                  </a:moveTo>
                  <a:lnTo>
                    <a:pt x="34" y="34"/>
                  </a:lnTo>
                  <a:lnTo>
                    <a:pt x="36" y="24"/>
                  </a:lnTo>
                  <a:lnTo>
                    <a:pt x="42" y="16"/>
                  </a:lnTo>
                  <a:lnTo>
                    <a:pt x="42" y="0"/>
                  </a:lnTo>
                  <a:lnTo>
                    <a:pt x="38" y="2"/>
                  </a:lnTo>
                  <a:lnTo>
                    <a:pt x="22" y="4"/>
                  </a:lnTo>
                  <a:lnTo>
                    <a:pt x="12" y="4"/>
                  </a:lnTo>
                  <a:lnTo>
                    <a:pt x="8" y="16"/>
                  </a:lnTo>
                  <a:lnTo>
                    <a:pt x="0" y="18"/>
                  </a:lnTo>
                  <a:lnTo>
                    <a:pt x="2" y="32"/>
                  </a:lnTo>
                  <a:lnTo>
                    <a:pt x="10" y="42"/>
                  </a:lnTo>
                  <a:lnTo>
                    <a:pt x="30" y="48"/>
                  </a:lnTo>
                  <a:lnTo>
                    <a:pt x="3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09" name="Freeform 186"/>
            <p:cNvSpPr>
              <a:spLocks/>
            </p:cNvSpPr>
            <p:nvPr/>
          </p:nvSpPr>
          <p:spPr bwMode="auto">
            <a:xfrm>
              <a:off x="2864" y="2379"/>
              <a:ext cx="94" cy="68"/>
            </a:xfrm>
            <a:custGeom>
              <a:avLst/>
              <a:gdLst>
                <a:gd name="T0" fmla="*/ 92 w 94"/>
                <a:gd name="T1" fmla="*/ 40 h 68"/>
                <a:gd name="T2" fmla="*/ 90 w 94"/>
                <a:gd name="T3" fmla="*/ 28 h 68"/>
                <a:gd name="T4" fmla="*/ 90 w 94"/>
                <a:gd name="T5" fmla="*/ 28 h 68"/>
                <a:gd name="T6" fmla="*/ 80 w 94"/>
                <a:gd name="T7" fmla="*/ 20 h 68"/>
                <a:gd name="T8" fmla="*/ 80 w 94"/>
                <a:gd name="T9" fmla="*/ 20 h 68"/>
                <a:gd name="T10" fmla="*/ 80 w 94"/>
                <a:gd name="T11" fmla="*/ 20 h 68"/>
                <a:gd name="T12" fmla="*/ 76 w 94"/>
                <a:gd name="T13" fmla="*/ 14 h 68"/>
                <a:gd name="T14" fmla="*/ 76 w 94"/>
                <a:gd name="T15" fmla="*/ 14 h 68"/>
                <a:gd name="T16" fmla="*/ 68 w 94"/>
                <a:gd name="T17" fmla="*/ 0 h 68"/>
                <a:gd name="T18" fmla="*/ 66 w 94"/>
                <a:gd name="T19" fmla="*/ 0 h 68"/>
                <a:gd name="T20" fmla="*/ 58 w 94"/>
                <a:gd name="T21" fmla="*/ 4 h 68"/>
                <a:gd name="T22" fmla="*/ 58 w 94"/>
                <a:gd name="T23" fmla="*/ 4 h 68"/>
                <a:gd name="T24" fmla="*/ 48 w 94"/>
                <a:gd name="T25" fmla="*/ 8 h 68"/>
                <a:gd name="T26" fmla="*/ 48 w 94"/>
                <a:gd name="T27" fmla="*/ 8 h 68"/>
                <a:gd name="T28" fmla="*/ 46 w 94"/>
                <a:gd name="T29" fmla="*/ 10 h 68"/>
                <a:gd name="T30" fmla="*/ 46 w 94"/>
                <a:gd name="T31" fmla="*/ 10 h 68"/>
                <a:gd name="T32" fmla="*/ 34 w 94"/>
                <a:gd name="T33" fmla="*/ 8 h 68"/>
                <a:gd name="T34" fmla="*/ 34 w 94"/>
                <a:gd name="T35" fmla="*/ 8 h 68"/>
                <a:gd name="T36" fmla="*/ 22 w 94"/>
                <a:gd name="T37" fmla="*/ 10 h 68"/>
                <a:gd name="T38" fmla="*/ 22 w 94"/>
                <a:gd name="T39" fmla="*/ 10 h 68"/>
                <a:gd name="T40" fmla="*/ 10 w 94"/>
                <a:gd name="T41" fmla="*/ 6 h 68"/>
                <a:gd name="T42" fmla="*/ 0 w 94"/>
                <a:gd name="T43" fmla="*/ 16 h 68"/>
                <a:gd name="T44" fmla="*/ 8 w 94"/>
                <a:gd name="T45" fmla="*/ 24 h 68"/>
                <a:gd name="T46" fmla="*/ 8 w 94"/>
                <a:gd name="T47" fmla="*/ 24 h 68"/>
                <a:gd name="T48" fmla="*/ 18 w 94"/>
                <a:gd name="T49" fmla="*/ 26 h 68"/>
                <a:gd name="T50" fmla="*/ 18 w 94"/>
                <a:gd name="T51" fmla="*/ 26 h 68"/>
                <a:gd name="T52" fmla="*/ 24 w 94"/>
                <a:gd name="T53" fmla="*/ 32 h 68"/>
                <a:gd name="T54" fmla="*/ 24 w 94"/>
                <a:gd name="T55" fmla="*/ 32 h 68"/>
                <a:gd name="T56" fmla="*/ 40 w 94"/>
                <a:gd name="T57" fmla="*/ 40 h 68"/>
                <a:gd name="T58" fmla="*/ 42 w 94"/>
                <a:gd name="T59" fmla="*/ 40 h 68"/>
                <a:gd name="T60" fmla="*/ 42 w 94"/>
                <a:gd name="T61" fmla="*/ 40 h 68"/>
                <a:gd name="T62" fmla="*/ 54 w 94"/>
                <a:gd name="T63" fmla="*/ 36 h 68"/>
                <a:gd name="T64" fmla="*/ 54 w 94"/>
                <a:gd name="T65" fmla="*/ 36 h 68"/>
                <a:gd name="T66" fmla="*/ 60 w 94"/>
                <a:gd name="T67" fmla="*/ 40 h 68"/>
                <a:gd name="T68" fmla="*/ 60 w 94"/>
                <a:gd name="T69" fmla="*/ 40 h 68"/>
                <a:gd name="T70" fmla="*/ 66 w 94"/>
                <a:gd name="T71" fmla="*/ 44 h 68"/>
                <a:gd name="T72" fmla="*/ 66 w 94"/>
                <a:gd name="T73" fmla="*/ 44 h 68"/>
                <a:gd name="T74" fmla="*/ 68 w 94"/>
                <a:gd name="T75" fmla="*/ 54 h 68"/>
                <a:gd name="T76" fmla="*/ 82 w 94"/>
                <a:gd name="T77" fmla="*/ 68 h 68"/>
                <a:gd name="T78" fmla="*/ 92 w 94"/>
                <a:gd name="T79" fmla="*/ 62 h 68"/>
                <a:gd name="T80" fmla="*/ 94 w 94"/>
                <a:gd name="T81" fmla="*/ 50 h 68"/>
                <a:gd name="T82" fmla="*/ 94 w 94"/>
                <a:gd name="T83" fmla="*/ 50 h 68"/>
                <a:gd name="T84" fmla="*/ 90 w 94"/>
                <a:gd name="T85" fmla="*/ 42 h 68"/>
                <a:gd name="T86" fmla="*/ 90 w 94"/>
                <a:gd name="T87" fmla="*/ 42 h 68"/>
                <a:gd name="T88" fmla="*/ 92 w 94"/>
                <a:gd name="T89" fmla="*/ 40 h 68"/>
                <a:gd name="T90" fmla="*/ 92 w 94"/>
                <a:gd name="T91" fmla="*/ 40 h 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68"/>
                <a:gd name="T140" fmla="*/ 94 w 94"/>
                <a:gd name="T141" fmla="*/ 68 h 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68">
                  <a:moveTo>
                    <a:pt x="92" y="40"/>
                  </a:moveTo>
                  <a:lnTo>
                    <a:pt x="90" y="28"/>
                  </a:lnTo>
                  <a:lnTo>
                    <a:pt x="80" y="20"/>
                  </a:lnTo>
                  <a:lnTo>
                    <a:pt x="76" y="14"/>
                  </a:lnTo>
                  <a:lnTo>
                    <a:pt x="68" y="0"/>
                  </a:lnTo>
                  <a:lnTo>
                    <a:pt x="66" y="0"/>
                  </a:lnTo>
                  <a:lnTo>
                    <a:pt x="58" y="4"/>
                  </a:lnTo>
                  <a:lnTo>
                    <a:pt x="48" y="8"/>
                  </a:lnTo>
                  <a:lnTo>
                    <a:pt x="46" y="10"/>
                  </a:lnTo>
                  <a:lnTo>
                    <a:pt x="34" y="8"/>
                  </a:lnTo>
                  <a:lnTo>
                    <a:pt x="22" y="10"/>
                  </a:lnTo>
                  <a:lnTo>
                    <a:pt x="10" y="6"/>
                  </a:lnTo>
                  <a:lnTo>
                    <a:pt x="0" y="16"/>
                  </a:lnTo>
                  <a:lnTo>
                    <a:pt x="8" y="24"/>
                  </a:lnTo>
                  <a:lnTo>
                    <a:pt x="18" y="26"/>
                  </a:lnTo>
                  <a:lnTo>
                    <a:pt x="24" y="32"/>
                  </a:lnTo>
                  <a:lnTo>
                    <a:pt x="40" y="40"/>
                  </a:lnTo>
                  <a:lnTo>
                    <a:pt x="42" y="40"/>
                  </a:lnTo>
                  <a:lnTo>
                    <a:pt x="54" y="36"/>
                  </a:lnTo>
                  <a:lnTo>
                    <a:pt x="60" y="40"/>
                  </a:lnTo>
                  <a:lnTo>
                    <a:pt x="66" y="44"/>
                  </a:lnTo>
                  <a:lnTo>
                    <a:pt x="68" y="54"/>
                  </a:lnTo>
                  <a:lnTo>
                    <a:pt x="82" y="68"/>
                  </a:lnTo>
                  <a:lnTo>
                    <a:pt x="92" y="62"/>
                  </a:lnTo>
                  <a:lnTo>
                    <a:pt x="94" y="50"/>
                  </a:lnTo>
                  <a:lnTo>
                    <a:pt x="90" y="42"/>
                  </a:lnTo>
                  <a:lnTo>
                    <a:pt x="9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0" name="Freeform 187"/>
            <p:cNvSpPr>
              <a:spLocks/>
            </p:cNvSpPr>
            <p:nvPr/>
          </p:nvSpPr>
          <p:spPr bwMode="auto">
            <a:xfrm>
              <a:off x="2788" y="2317"/>
              <a:ext cx="28" cy="34"/>
            </a:xfrm>
            <a:custGeom>
              <a:avLst/>
              <a:gdLst>
                <a:gd name="T0" fmla="*/ 20 w 28"/>
                <a:gd name="T1" fmla="*/ 0 h 34"/>
                <a:gd name="T2" fmla="*/ 16 w 28"/>
                <a:gd name="T3" fmla="*/ 2 h 34"/>
                <a:gd name="T4" fmla="*/ 2 w 28"/>
                <a:gd name="T5" fmla="*/ 6 h 34"/>
                <a:gd name="T6" fmla="*/ 0 w 28"/>
                <a:gd name="T7" fmla="*/ 20 h 34"/>
                <a:gd name="T8" fmla="*/ 16 w 28"/>
                <a:gd name="T9" fmla="*/ 34 h 34"/>
                <a:gd name="T10" fmla="*/ 26 w 28"/>
                <a:gd name="T11" fmla="*/ 24 h 34"/>
                <a:gd name="T12" fmla="*/ 26 w 28"/>
                <a:gd name="T13" fmla="*/ 24 h 34"/>
                <a:gd name="T14" fmla="*/ 20 w 28"/>
                <a:gd name="T15" fmla="*/ 16 h 34"/>
                <a:gd name="T16" fmla="*/ 20 w 28"/>
                <a:gd name="T17" fmla="*/ 16 h 34"/>
                <a:gd name="T18" fmla="*/ 28 w 28"/>
                <a:gd name="T19" fmla="*/ 12 h 34"/>
                <a:gd name="T20" fmla="*/ 20 w 28"/>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4"/>
                <a:gd name="T35" fmla="*/ 28 w 28"/>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4">
                  <a:moveTo>
                    <a:pt x="20" y="0"/>
                  </a:moveTo>
                  <a:lnTo>
                    <a:pt x="16" y="2"/>
                  </a:lnTo>
                  <a:lnTo>
                    <a:pt x="2" y="6"/>
                  </a:lnTo>
                  <a:lnTo>
                    <a:pt x="0" y="20"/>
                  </a:lnTo>
                  <a:lnTo>
                    <a:pt x="16" y="34"/>
                  </a:lnTo>
                  <a:lnTo>
                    <a:pt x="26" y="24"/>
                  </a:lnTo>
                  <a:lnTo>
                    <a:pt x="20" y="16"/>
                  </a:lnTo>
                  <a:lnTo>
                    <a:pt x="28" y="12"/>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1" name="Freeform 188"/>
            <p:cNvSpPr>
              <a:spLocks/>
            </p:cNvSpPr>
            <p:nvPr/>
          </p:nvSpPr>
          <p:spPr bwMode="auto">
            <a:xfrm>
              <a:off x="2726" y="2187"/>
              <a:ext cx="50" cy="38"/>
            </a:xfrm>
            <a:custGeom>
              <a:avLst/>
              <a:gdLst>
                <a:gd name="T0" fmla="*/ 28 w 50"/>
                <a:gd name="T1" fmla="*/ 20 h 38"/>
                <a:gd name="T2" fmla="*/ 28 w 50"/>
                <a:gd name="T3" fmla="*/ 20 h 38"/>
                <a:gd name="T4" fmla="*/ 34 w 50"/>
                <a:gd name="T5" fmla="*/ 20 h 38"/>
                <a:gd name="T6" fmla="*/ 34 w 50"/>
                <a:gd name="T7" fmla="*/ 20 h 38"/>
                <a:gd name="T8" fmla="*/ 36 w 50"/>
                <a:gd name="T9" fmla="*/ 20 h 38"/>
                <a:gd name="T10" fmla="*/ 42 w 50"/>
                <a:gd name="T11" fmla="*/ 22 h 38"/>
                <a:gd name="T12" fmla="*/ 48 w 50"/>
                <a:gd name="T13" fmla="*/ 24 h 38"/>
                <a:gd name="T14" fmla="*/ 50 w 50"/>
                <a:gd name="T15" fmla="*/ 16 h 38"/>
                <a:gd name="T16" fmla="*/ 50 w 50"/>
                <a:gd name="T17" fmla="*/ 16 h 38"/>
                <a:gd name="T18" fmla="*/ 40 w 50"/>
                <a:gd name="T19" fmla="*/ 10 h 38"/>
                <a:gd name="T20" fmla="*/ 40 w 50"/>
                <a:gd name="T21" fmla="*/ 10 h 38"/>
                <a:gd name="T22" fmla="*/ 34 w 50"/>
                <a:gd name="T23" fmla="*/ 4 h 38"/>
                <a:gd name="T24" fmla="*/ 22 w 50"/>
                <a:gd name="T25" fmla="*/ 0 h 38"/>
                <a:gd name="T26" fmla="*/ 20 w 50"/>
                <a:gd name="T27" fmla="*/ 2 h 38"/>
                <a:gd name="T28" fmla="*/ 0 w 50"/>
                <a:gd name="T29" fmla="*/ 10 h 38"/>
                <a:gd name="T30" fmla="*/ 8 w 50"/>
                <a:gd name="T31" fmla="*/ 30 h 38"/>
                <a:gd name="T32" fmla="*/ 28 w 50"/>
                <a:gd name="T33" fmla="*/ 38 h 38"/>
                <a:gd name="T34" fmla="*/ 38 w 50"/>
                <a:gd name="T35" fmla="*/ 26 h 38"/>
                <a:gd name="T36" fmla="*/ 38 w 50"/>
                <a:gd name="T37" fmla="*/ 26 h 38"/>
                <a:gd name="T38" fmla="*/ 28 w 50"/>
                <a:gd name="T39" fmla="*/ 20 h 38"/>
                <a:gd name="T40" fmla="*/ 28 w 50"/>
                <a:gd name="T41" fmla="*/ 2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8"/>
                <a:gd name="T65" fmla="*/ 50 w 50"/>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8">
                  <a:moveTo>
                    <a:pt x="28" y="20"/>
                  </a:moveTo>
                  <a:lnTo>
                    <a:pt x="28" y="20"/>
                  </a:lnTo>
                  <a:lnTo>
                    <a:pt x="34" y="20"/>
                  </a:lnTo>
                  <a:lnTo>
                    <a:pt x="36" y="20"/>
                  </a:lnTo>
                  <a:lnTo>
                    <a:pt x="42" y="22"/>
                  </a:lnTo>
                  <a:lnTo>
                    <a:pt x="48" y="24"/>
                  </a:lnTo>
                  <a:lnTo>
                    <a:pt x="50" y="16"/>
                  </a:lnTo>
                  <a:lnTo>
                    <a:pt x="40" y="10"/>
                  </a:lnTo>
                  <a:lnTo>
                    <a:pt x="34" y="4"/>
                  </a:lnTo>
                  <a:lnTo>
                    <a:pt x="22" y="0"/>
                  </a:lnTo>
                  <a:lnTo>
                    <a:pt x="20" y="2"/>
                  </a:lnTo>
                  <a:lnTo>
                    <a:pt x="0" y="10"/>
                  </a:lnTo>
                  <a:lnTo>
                    <a:pt x="8" y="30"/>
                  </a:lnTo>
                  <a:lnTo>
                    <a:pt x="28" y="38"/>
                  </a:lnTo>
                  <a:lnTo>
                    <a:pt x="38" y="26"/>
                  </a:lnTo>
                  <a:lnTo>
                    <a:pt x="2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12" name="Freeform 189"/>
            <p:cNvSpPr>
              <a:spLocks/>
            </p:cNvSpPr>
            <p:nvPr/>
          </p:nvSpPr>
          <p:spPr bwMode="auto">
            <a:xfrm>
              <a:off x="2756" y="2405"/>
              <a:ext cx="40" cy="38"/>
            </a:xfrm>
            <a:custGeom>
              <a:avLst/>
              <a:gdLst>
                <a:gd name="T0" fmla="*/ 30 w 40"/>
                <a:gd name="T1" fmla="*/ 4 h 38"/>
                <a:gd name="T2" fmla="*/ 30 w 40"/>
                <a:gd name="T3" fmla="*/ 4 h 38"/>
                <a:gd name="T4" fmla="*/ 20 w 40"/>
                <a:gd name="T5" fmla="*/ 2 h 38"/>
                <a:gd name="T6" fmla="*/ 20 w 40"/>
                <a:gd name="T7" fmla="*/ 2 h 38"/>
                <a:gd name="T8" fmla="*/ 14 w 40"/>
                <a:gd name="T9" fmla="*/ 0 h 38"/>
                <a:gd name="T10" fmla="*/ 12 w 40"/>
                <a:gd name="T11" fmla="*/ 0 h 38"/>
                <a:gd name="T12" fmla="*/ 0 w 40"/>
                <a:gd name="T13" fmla="*/ 0 h 38"/>
                <a:gd name="T14" fmla="*/ 0 w 40"/>
                <a:gd name="T15" fmla="*/ 0 h 38"/>
                <a:gd name="T16" fmla="*/ 8 w 40"/>
                <a:gd name="T17" fmla="*/ 14 h 38"/>
                <a:gd name="T18" fmla="*/ 8 w 40"/>
                <a:gd name="T19" fmla="*/ 14 h 38"/>
                <a:gd name="T20" fmla="*/ 10 w 40"/>
                <a:gd name="T21" fmla="*/ 24 h 38"/>
                <a:gd name="T22" fmla="*/ 20 w 40"/>
                <a:gd name="T23" fmla="*/ 32 h 38"/>
                <a:gd name="T24" fmla="*/ 36 w 40"/>
                <a:gd name="T25" fmla="*/ 38 h 38"/>
                <a:gd name="T26" fmla="*/ 40 w 40"/>
                <a:gd name="T27" fmla="*/ 24 h 38"/>
                <a:gd name="T28" fmla="*/ 40 w 40"/>
                <a:gd name="T29" fmla="*/ 24 h 38"/>
                <a:gd name="T30" fmla="*/ 32 w 40"/>
                <a:gd name="T31" fmla="*/ 16 h 38"/>
                <a:gd name="T32" fmla="*/ 32 w 40"/>
                <a:gd name="T33" fmla="*/ 16 h 38"/>
                <a:gd name="T34" fmla="*/ 30 w 40"/>
                <a:gd name="T35" fmla="*/ 4 h 38"/>
                <a:gd name="T36" fmla="*/ 30 w 40"/>
                <a:gd name="T37" fmla="*/ 4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8"/>
                <a:gd name="T59" fmla="*/ 40 w 4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8">
                  <a:moveTo>
                    <a:pt x="30" y="4"/>
                  </a:moveTo>
                  <a:lnTo>
                    <a:pt x="30" y="4"/>
                  </a:lnTo>
                  <a:lnTo>
                    <a:pt x="20" y="2"/>
                  </a:lnTo>
                  <a:lnTo>
                    <a:pt x="14" y="0"/>
                  </a:lnTo>
                  <a:lnTo>
                    <a:pt x="12" y="0"/>
                  </a:lnTo>
                  <a:lnTo>
                    <a:pt x="0" y="0"/>
                  </a:lnTo>
                  <a:lnTo>
                    <a:pt x="8" y="14"/>
                  </a:lnTo>
                  <a:lnTo>
                    <a:pt x="10" y="24"/>
                  </a:lnTo>
                  <a:lnTo>
                    <a:pt x="20" y="32"/>
                  </a:lnTo>
                  <a:lnTo>
                    <a:pt x="36" y="38"/>
                  </a:lnTo>
                  <a:lnTo>
                    <a:pt x="40" y="24"/>
                  </a:lnTo>
                  <a:lnTo>
                    <a:pt x="32" y="16"/>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7" name="Text Box 190"/>
          <p:cNvSpPr txBox="1">
            <a:spLocks noChangeArrowheads="1"/>
          </p:cNvSpPr>
          <p:nvPr/>
        </p:nvSpPr>
        <p:spPr bwMode="auto">
          <a:xfrm>
            <a:off x="1219200" y="5472113"/>
            <a:ext cx="5334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FM</a:t>
            </a:r>
          </a:p>
        </p:txBody>
      </p:sp>
      <p:grpSp>
        <p:nvGrpSpPr>
          <p:cNvPr id="2138" name="Group 191"/>
          <p:cNvGrpSpPr>
            <a:grpSpLocks/>
          </p:cNvGrpSpPr>
          <p:nvPr/>
        </p:nvGrpSpPr>
        <p:grpSpPr bwMode="auto">
          <a:xfrm>
            <a:off x="1282700" y="5181600"/>
            <a:ext cx="393700" cy="290513"/>
            <a:chOff x="2392" y="2145"/>
            <a:chExt cx="982" cy="602"/>
          </a:xfrm>
          <a:solidFill>
            <a:schemeClr val="accent1"/>
          </a:solidFill>
        </p:grpSpPr>
        <p:sp>
          <p:nvSpPr>
            <p:cNvPr id="14" name="Freeform 192"/>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93"/>
            <p:cNvSpPr>
              <a:spLocks/>
            </p:cNvSpPr>
            <p:nvPr/>
          </p:nvSpPr>
          <p:spPr bwMode="auto">
            <a:xfrm>
              <a:off x="2586" y="2351"/>
              <a:ext cx="16" cy="16"/>
            </a:xfrm>
            <a:custGeom>
              <a:avLst/>
              <a:gdLst>
                <a:gd name="T0" fmla="*/ 0 w 16"/>
                <a:gd name="T1" fmla="*/ 12 h 16"/>
                <a:gd name="T2" fmla="*/ 0 w 16"/>
                <a:gd name="T3" fmla="*/ 12 h 16"/>
                <a:gd name="T4" fmla="*/ 4 w 16"/>
                <a:gd name="T5" fmla="*/ 2 h 16"/>
                <a:gd name="T6" fmla="*/ 4 w 16"/>
                <a:gd name="T7" fmla="*/ 2 h 16"/>
                <a:gd name="T8" fmla="*/ 8 w 16"/>
                <a:gd name="T9" fmla="*/ 0 h 16"/>
                <a:gd name="T10" fmla="*/ 8 w 16"/>
                <a:gd name="T11" fmla="*/ 0 h 16"/>
                <a:gd name="T12" fmla="*/ 16 w 16"/>
                <a:gd name="T13" fmla="*/ 16 h 16"/>
                <a:gd name="T14" fmla="*/ 16 w 16"/>
                <a:gd name="T15" fmla="*/ 16 h 16"/>
                <a:gd name="T16" fmla="*/ 0 w 16"/>
                <a:gd name="T17" fmla="*/ 12 h 16"/>
                <a:gd name="T18" fmla="*/ 0 w 16"/>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12"/>
                  </a:moveTo>
                  <a:lnTo>
                    <a:pt x="0" y="12"/>
                  </a:lnTo>
                  <a:lnTo>
                    <a:pt x="4" y="2"/>
                  </a:lnTo>
                  <a:lnTo>
                    <a:pt x="8" y="0"/>
                  </a:lnTo>
                  <a:lnTo>
                    <a:pt x="16" y="16"/>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94"/>
            <p:cNvSpPr>
              <a:spLocks/>
            </p:cNvSpPr>
            <p:nvPr/>
          </p:nvSpPr>
          <p:spPr bwMode="auto">
            <a:xfrm>
              <a:off x="2646" y="2315"/>
              <a:ext cx="20" cy="14"/>
            </a:xfrm>
            <a:custGeom>
              <a:avLst/>
              <a:gdLst>
                <a:gd name="T0" fmla="*/ 18 w 20"/>
                <a:gd name="T1" fmla="*/ 14 h 14"/>
                <a:gd name="T2" fmla="*/ 18 w 20"/>
                <a:gd name="T3" fmla="*/ 14 h 14"/>
                <a:gd name="T4" fmla="*/ 0 w 20"/>
                <a:gd name="T5" fmla="*/ 10 h 14"/>
                <a:gd name="T6" fmla="*/ 0 w 20"/>
                <a:gd name="T7" fmla="*/ 10 h 14"/>
                <a:gd name="T8" fmla="*/ 2 w 20"/>
                <a:gd name="T9" fmla="*/ 0 h 14"/>
                <a:gd name="T10" fmla="*/ 2 w 20"/>
                <a:gd name="T11" fmla="*/ 0 h 14"/>
                <a:gd name="T12" fmla="*/ 14 w 20"/>
                <a:gd name="T13" fmla="*/ 0 h 14"/>
                <a:gd name="T14" fmla="*/ 14 w 20"/>
                <a:gd name="T15" fmla="*/ 0 h 14"/>
                <a:gd name="T16" fmla="*/ 20 w 20"/>
                <a:gd name="T17" fmla="*/ 12 h 14"/>
                <a:gd name="T18" fmla="*/ 20 w 20"/>
                <a:gd name="T19" fmla="*/ 12 h 14"/>
                <a:gd name="T20" fmla="*/ 18 w 20"/>
                <a:gd name="T21" fmla="*/ 14 h 14"/>
                <a:gd name="T22" fmla="*/ 18 w 20"/>
                <a:gd name="T23" fmla="*/ 14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4"/>
                <a:gd name="T38" fmla="*/ 20 w 2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4">
                  <a:moveTo>
                    <a:pt x="18" y="14"/>
                  </a:moveTo>
                  <a:lnTo>
                    <a:pt x="18" y="14"/>
                  </a:lnTo>
                  <a:lnTo>
                    <a:pt x="0" y="10"/>
                  </a:lnTo>
                  <a:lnTo>
                    <a:pt x="2" y="0"/>
                  </a:lnTo>
                  <a:lnTo>
                    <a:pt x="14" y="0"/>
                  </a:lnTo>
                  <a:lnTo>
                    <a:pt x="20" y="12"/>
                  </a:lnTo>
                  <a:lnTo>
                    <a:pt x="18"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95"/>
            <p:cNvSpPr>
              <a:spLocks/>
            </p:cNvSpPr>
            <p:nvPr/>
          </p:nvSpPr>
          <p:spPr bwMode="auto">
            <a:xfrm>
              <a:off x="2710" y="2287"/>
              <a:ext cx="18" cy="24"/>
            </a:xfrm>
            <a:custGeom>
              <a:avLst/>
              <a:gdLst>
                <a:gd name="T0" fmla="*/ 16 w 18"/>
                <a:gd name="T1" fmla="*/ 24 h 24"/>
                <a:gd name="T2" fmla="*/ 16 w 18"/>
                <a:gd name="T3" fmla="*/ 24 h 24"/>
                <a:gd name="T4" fmla="*/ 0 w 18"/>
                <a:gd name="T5" fmla="*/ 18 h 24"/>
                <a:gd name="T6" fmla="*/ 0 w 18"/>
                <a:gd name="T7" fmla="*/ 18 h 24"/>
                <a:gd name="T8" fmla="*/ 2 w 18"/>
                <a:gd name="T9" fmla="*/ 4 h 24"/>
                <a:gd name="T10" fmla="*/ 2 w 18"/>
                <a:gd name="T11" fmla="*/ 4 h 24"/>
                <a:gd name="T12" fmla="*/ 8 w 18"/>
                <a:gd name="T13" fmla="*/ 0 h 24"/>
                <a:gd name="T14" fmla="*/ 8 w 18"/>
                <a:gd name="T15" fmla="*/ 0 h 24"/>
                <a:gd name="T16" fmla="*/ 18 w 18"/>
                <a:gd name="T17" fmla="*/ 10 h 24"/>
                <a:gd name="T18" fmla="*/ 18 w 18"/>
                <a:gd name="T19" fmla="*/ 10 h 24"/>
                <a:gd name="T20" fmla="*/ 16 w 18"/>
                <a:gd name="T21" fmla="*/ 24 h 24"/>
                <a:gd name="T22" fmla="*/ 16 w 18"/>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4"/>
                <a:gd name="T38" fmla="*/ 18 w 18"/>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4">
                  <a:moveTo>
                    <a:pt x="16" y="24"/>
                  </a:moveTo>
                  <a:lnTo>
                    <a:pt x="16" y="24"/>
                  </a:lnTo>
                  <a:lnTo>
                    <a:pt x="0" y="18"/>
                  </a:lnTo>
                  <a:lnTo>
                    <a:pt x="2" y="4"/>
                  </a:lnTo>
                  <a:lnTo>
                    <a:pt x="8" y="0"/>
                  </a:lnTo>
                  <a:lnTo>
                    <a:pt x="18" y="10"/>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96"/>
            <p:cNvSpPr>
              <a:spLocks/>
            </p:cNvSpPr>
            <p:nvPr/>
          </p:nvSpPr>
          <p:spPr bwMode="auto">
            <a:xfrm>
              <a:off x="2742" y="2357"/>
              <a:ext cx="12" cy="6"/>
            </a:xfrm>
            <a:custGeom>
              <a:avLst/>
              <a:gdLst>
                <a:gd name="T0" fmla="*/ 12 w 12"/>
                <a:gd name="T1" fmla="*/ 0 h 6"/>
                <a:gd name="T2" fmla="*/ 12 w 12"/>
                <a:gd name="T3" fmla="*/ 0 h 6"/>
                <a:gd name="T4" fmla="*/ 12 w 12"/>
                <a:gd name="T5" fmla="*/ 6 h 6"/>
                <a:gd name="T6" fmla="*/ 12 w 12"/>
                <a:gd name="T7" fmla="*/ 6 h 6"/>
                <a:gd name="T8" fmla="*/ 12 w 12"/>
                <a:gd name="T9" fmla="*/ 6 h 6"/>
                <a:gd name="T10" fmla="*/ 12 w 12"/>
                <a:gd name="T11" fmla="*/ 6 h 6"/>
                <a:gd name="T12" fmla="*/ 0 w 12"/>
                <a:gd name="T13" fmla="*/ 0 h 6"/>
                <a:gd name="T14" fmla="*/ 0 w 12"/>
                <a:gd name="T15" fmla="*/ 0 h 6"/>
                <a:gd name="T16" fmla="*/ 12 w 12"/>
                <a:gd name="T17" fmla="*/ 0 h 6"/>
                <a:gd name="T18" fmla="*/ 12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0"/>
                  </a:moveTo>
                  <a:lnTo>
                    <a:pt x="12" y="0"/>
                  </a:lnTo>
                  <a:lnTo>
                    <a:pt x="12" y="6"/>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97"/>
            <p:cNvSpPr>
              <a:spLocks/>
            </p:cNvSpPr>
            <p:nvPr/>
          </p:nvSpPr>
          <p:spPr bwMode="auto">
            <a:xfrm>
              <a:off x="2746" y="2421"/>
              <a:ext cx="20" cy="20"/>
            </a:xfrm>
            <a:custGeom>
              <a:avLst/>
              <a:gdLst>
                <a:gd name="T0" fmla="*/ 8 w 20"/>
                <a:gd name="T1" fmla="*/ 20 h 20"/>
                <a:gd name="T2" fmla="*/ 8 w 20"/>
                <a:gd name="T3" fmla="*/ 20 h 20"/>
                <a:gd name="T4" fmla="*/ 4 w 20"/>
                <a:gd name="T5" fmla="*/ 20 h 20"/>
                <a:gd name="T6" fmla="*/ 4 w 20"/>
                <a:gd name="T7" fmla="*/ 20 h 20"/>
                <a:gd name="T8" fmla="*/ 0 w 20"/>
                <a:gd name="T9" fmla="*/ 16 h 20"/>
                <a:gd name="T10" fmla="*/ 0 w 20"/>
                <a:gd name="T11" fmla="*/ 16 h 20"/>
                <a:gd name="T12" fmla="*/ 0 w 20"/>
                <a:gd name="T13" fmla="*/ 6 h 20"/>
                <a:gd name="T14" fmla="*/ 0 w 20"/>
                <a:gd name="T15" fmla="*/ 6 h 20"/>
                <a:gd name="T16" fmla="*/ 0 w 20"/>
                <a:gd name="T17" fmla="*/ 6 h 20"/>
                <a:gd name="T18" fmla="*/ 18 w 20"/>
                <a:gd name="T19" fmla="*/ 0 h 20"/>
                <a:gd name="T20" fmla="*/ 18 w 20"/>
                <a:gd name="T21" fmla="*/ 0 h 20"/>
                <a:gd name="T22" fmla="*/ 20 w 20"/>
                <a:gd name="T23" fmla="*/ 2 h 20"/>
                <a:gd name="T24" fmla="*/ 20 w 20"/>
                <a:gd name="T25" fmla="*/ 2 h 20"/>
                <a:gd name="T26" fmla="*/ 8 w 20"/>
                <a:gd name="T27" fmla="*/ 20 h 20"/>
                <a:gd name="T28" fmla="*/ 8 w 20"/>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0"/>
                <a:gd name="T47" fmla="*/ 20 w 2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0">
                  <a:moveTo>
                    <a:pt x="8" y="20"/>
                  </a:moveTo>
                  <a:lnTo>
                    <a:pt x="8" y="20"/>
                  </a:lnTo>
                  <a:lnTo>
                    <a:pt x="4" y="20"/>
                  </a:lnTo>
                  <a:lnTo>
                    <a:pt x="0" y="16"/>
                  </a:lnTo>
                  <a:lnTo>
                    <a:pt x="0" y="6"/>
                  </a:lnTo>
                  <a:lnTo>
                    <a:pt x="18" y="0"/>
                  </a:lnTo>
                  <a:lnTo>
                    <a:pt x="20" y="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7" name="Freeform 198"/>
            <p:cNvSpPr>
              <a:spLocks/>
            </p:cNvSpPr>
            <p:nvPr/>
          </p:nvSpPr>
          <p:spPr bwMode="auto">
            <a:xfrm>
              <a:off x="2958" y="2413"/>
              <a:ext cx="18" cy="8"/>
            </a:xfrm>
            <a:custGeom>
              <a:avLst/>
              <a:gdLst>
                <a:gd name="T0" fmla="*/ 14 w 18"/>
                <a:gd name="T1" fmla="*/ 8 h 8"/>
                <a:gd name="T2" fmla="*/ 14 w 18"/>
                <a:gd name="T3" fmla="*/ 8 h 8"/>
                <a:gd name="T4" fmla="*/ 0 w 18"/>
                <a:gd name="T5" fmla="*/ 2 h 8"/>
                <a:gd name="T6" fmla="*/ 0 w 18"/>
                <a:gd name="T7" fmla="*/ 2 h 8"/>
                <a:gd name="T8" fmla="*/ 16 w 18"/>
                <a:gd name="T9" fmla="*/ 0 h 8"/>
                <a:gd name="T10" fmla="*/ 16 w 18"/>
                <a:gd name="T11" fmla="*/ 0 h 8"/>
                <a:gd name="T12" fmla="*/ 18 w 18"/>
                <a:gd name="T13" fmla="*/ 4 h 8"/>
                <a:gd name="T14" fmla="*/ 18 w 18"/>
                <a:gd name="T15" fmla="*/ 4 h 8"/>
                <a:gd name="T16" fmla="*/ 14 w 18"/>
                <a:gd name="T17" fmla="*/ 8 h 8"/>
                <a:gd name="T18" fmla="*/ 14 w 18"/>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
                <a:gd name="T32" fmla="*/ 18 w 18"/>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
                  <a:moveTo>
                    <a:pt x="14" y="8"/>
                  </a:moveTo>
                  <a:lnTo>
                    <a:pt x="14" y="8"/>
                  </a:lnTo>
                  <a:lnTo>
                    <a:pt x="0" y="2"/>
                  </a:lnTo>
                  <a:lnTo>
                    <a:pt x="16" y="0"/>
                  </a:lnTo>
                  <a:lnTo>
                    <a:pt x="18" y="4"/>
                  </a:lnTo>
                  <a:lnTo>
                    <a:pt x="1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8" name="Freeform 199"/>
            <p:cNvSpPr>
              <a:spLocks/>
            </p:cNvSpPr>
            <p:nvPr/>
          </p:nvSpPr>
          <p:spPr bwMode="auto">
            <a:xfrm>
              <a:off x="3028" y="2489"/>
              <a:ext cx="24" cy="22"/>
            </a:xfrm>
            <a:custGeom>
              <a:avLst/>
              <a:gdLst>
                <a:gd name="T0" fmla="*/ 22 w 24"/>
                <a:gd name="T1" fmla="*/ 22 h 22"/>
                <a:gd name="T2" fmla="*/ 22 w 24"/>
                <a:gd name="T3" fmla="*/ 22 h 22"/>
                <a:gd name="T4" fmla="*/ 10 w 24"/>
                <a:gd name="T5" fmla="*/ 22 h 22"/>
                <a:gd name="T6" fmla="*/ 10 w 24"/>
                <a:gd name="T7" fmla="*/ 22 h 22"/>
                <a:gd name="T8" fmla="*/ 0 w 24"/>
                <a:gd name="T9" fmla="*/ 12 h 22"/>
                <a:gd name="T10" fmla="*/ 0 w 24"/>
                <a:gd name="T11" fmla="*/ 12 h 22"/>
                <a:gd name="T12" fmla="*/ 4 w 24"/>
                <a:gd name="T13" fmla="*/ 2 h 22"/>
                <a:gd name="T14" fmla="*/ 4 w 24"/>
                <a:gd name="T15" fmla="*/ 2 h 22"/>
                <a:gd name="T16" fmla="*/ 16 w 24"/>
                <a:gd name="T17" fmla="*/ 0 h 22"/>
                <a:gd name="T18" fmla="*/ 16 w 24"/>
                <a:gd name="T19" fmla="*/ 0 h 22"/>
                <a:gd name="T20" fmla="*/ 24 w 24"/>
                <a:gd name="T21" fmla="*/ 18 h 22"/>
                <a:gd name="T22" fmla="*/ 24 w 24"/>
                <a:gd name="T23" fmla="*/ 18 h 22"/>
                <a:gd name="T24" fmla="*/ 22 w 24"/>
                <a:gd name="T25" fmla="*/ 22 h 22"/>
                <a:gd name="T26" fmla="*/ 22 w 24"/>
                <a:gd name="T27" fmla="*/ 22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22" y="22"/>
                  </a:moveTo>
                  <a:lnTo>
                    <a:pt x="22" y="22"/>
                  </a:lnTo>
                  <a:lnTo>
                    <a:pt x="10" y="22"/>
                  </a:lnTo>
                  <a:lnTo>
                    <a:pt x="0" y="12"/>
                  </a:lnTo>
                  <a:lnTo>
                    <a:pt x="4" y="2"/>
                  </a:lnTo>
                  <a:lnTo>
                    <a:pt x="16" y="0"/>
                  </a:lnTo>
                  <a:lnTo>
                    <a:pt x="24" y="18"/>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59" name="Freeform 200"/>
            <p:cNvSpPr>
              <a:spLocks/>
            </p:cNvSpPr>
            <p:nvPr/>
          </p:nvSpPr>
          <p:spPr bwMode="auto">
            <a:xfrm>
              <a:off x="3098" y="2591"/>
              <a:ext cx="10" cy="6"/>
            </a:xfrm>
            <a:custGeom>
              <a:avLst/>
              <a:gdLst>
                <a:gd name="T0" fmla="*/ 4 w 10"/>
                <a:gd name="T1" fmla="*/ 6 h 6"/>
                <a:gd name="T2" fmla="*/ 4 w 10"/>
                <a:gd name="T3" fmla="*/ 6 h 6"/>
                <a:gd name="T4" fmla="*/ 0 w 10"/>
                <a:gd name="T5" fmla="*/ 4 h 6"/>
                <a:gd name="T6" fmla="*/ 0 w 10"/>
                <a:gd name="T7" fmla="*/ 4 h 6"/>
                <a:gd name="T8" fmla="*/ 2 w 10"/>
                <a:gd name="T9" fmla="*/ 2 h 6"/>
                <a:gd name="T10" fmla="*/ 2 w 10"/>
                <a:gd name="T11" fmla="*/ 2 h 6"/>
                <a:gd name="T12" fmla="*/ 10 w 10"/>
                <a:gd name="T13" fmla="*/ 0 h 6"/>
                <a:gd name="T14" fmla="*/ 10 w 10"/>
                <a:gd name="T15" fmla="*/ 0 h 6"/>
                <a:gd name="T16" fmla="*/ 4 w 10"/>
                <a:gd name="T17" fmla="*/ 6 h 6"/>
                <a:gd name="T18" fmla="*/ 4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4" y="6"/>
                  </a:moveTo>
                  <a:lnTo>
                    <a:pt x="4" y="6"/>
                  </a:lnTo>
                  <a:lnTo>
                    <a:pt x="0" y="4"/>
                  </a:lnTo>
                  <a:lnTo>
                    <a:pt x="2" y="2"/>
                  </a:lnTo>
                  <a:lnTo>
                    <a:pt x="10" y="0"/>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0" name="Freeform 201"/>
            <p:cNvSpPr>
              <a:spLocks/>
            </p:cNvSpPr>
            <p:nvPr/>
          </p:nvSpPr>
          <p:spPr bwMode="auto">
            <a:xfrm>
              <a:off x="3158" y="2555"/>
              <a:ext cx="10" cy="6"/>
            </a:xfrm>
            <a:custGeom>
              <a:avLst/>
              <a:gdLst>
                <a:gd name="T0" fmla="*/ 0 w 10"/>
                <a:gd name="T1" fmla="*/ 6 h 6"/>
                <a:gd name="T2" fmla="*/ 0 w 10"/>
                <a:gd name="T3" fmla="*/ 6 h 6"/>
                <a:gd name="T4" fmla="*/ 2 w 10"/>
                <a:gd name="T5" fmla="*/ 0 h 6"/>
                <a:gd name="T6" fmla="*/ 2 w 10"/>
                <a:gd name="T7" fmla="*/ 0 h 6"/>
                <a:gd name="T8" fmla="*/ 2 w 10"/>
                <a:gd name="T9" fmla="*/ 0 h 6"/>
                <a:gd name="T10" fmla="*/ 2 w 10"/>
                <a:gd name="T11" fmla="*/ 0 h 6"/>
                <a:gd name="T12" fmla="*/ 10 w 10"/>
                <a:gd name="T13" fmla="*/ 6 h 6"/>
                <a:gd name="T14" fmla="*/ 10 w 10"/>
                <a:gd name="T15" fmla="*/ 6 h 6"/>
                <a:gd name="T16" fmla="*/ 0 w 10"/>
                <a:gd name="T17" fmla="*/ 6 h 6"/>
                <a:gd name="T18" fmla="*/ 0 w 10"/>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0"/>
                  </a:lnTo>
                  <a:lnTo>
                    <a:pt x="10"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1" name="Freeform 202"/>
            <p:cNvSpPr>
              <a:spLocks/>
            </p:cNvSpPr>
            <p:nvPr/>
          </p:nvSpPr>
          <p:spPr bwMode="auto">
            <a:xfrm>
              <a:off x="3218" y="2601"/>
              <a:ext cx="12" cy="8"/>
            </a:xfrm>
            <a:custGeom>
              <a:avLst/>
              <a:gdLst>
                <a:gd name="T0" fmla="*/ 12 w 12"/>
                <a:gd name="T1" fmla="*/ 8 h 8"/>
                <a:gd name="T2" fmla="*/ 12 w 12"/>
                <a:gd name="T3" fmla="*/ 8 h 8"/>
                <a:gd name="T4" fmla="*/ 0 w 12"/>
                <a:gd name="T5" fmla="*/ 4 h 8"/>
                <a:gd name="T6" fmla="*/ 0 w 12"/>
                <a:gd name="T7" fmla="*/ 4 h 8"/>
                <a:gd name="T8" fmla="*/ 8 w 12"/>
                <a:gd name="T9" fmla="*/ 0 h 8"/>
                <a:gd name="T10" fmla="*/ 8 w 12"/>
                <a:gd name="T11" fmla="*/ 0 h 8"/>
                <a:gd name="T12" fmla="*/ 12 w 12"/>
                <a:gd name="T13" fmla="*/ 8 h 8"/>
                <a:gd name="T14" fmla="*/ 12 w 12"/>
                <a:gd name="T15" fmla="*/ 8 h 8"/>
                <a:gd name="T16" fmla="*/ 12 w 12"/>
                <a:gd name="T17" fmla="*/ 8 h 8"/>
                <a:gd name="T18" fmla="*/ 12 w 1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12" y="8"/>
                  </a:moveTo>
                  <a:lnTo>
                    <a:pt x="12" y="8"/>
                  </a:lnTo>
                  <a:lnTo>
                    <a:pt x="0" y="4"/>
                  </a:lnTo>
                  <a:lnTo>
                    <a:pt x="8" y="0"/>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2" name="Freeform 203"/>
            <p:cNvSpPr>
              <a:spLocks/>
            </p:cNvSpPr>
            <p:nvPr/>
          </p:nvSpPr>
          <p:spPr bwMode="auto">
            <a:xfrm>
              <a:off x="3336" y="2711"/>
              <a:ext cx="14" cy="12"/>
            </a:xfrm>
            <a:custGeom>
              <a:avLst/>
              <a:gdLst>
                <a:gd name="T0" fmla="*/ 6 w 14"/>
                <a:gd name="T1" fmla="*/ 12 h 12"/>
                <a:gd name="T2" fmla="*/ 6 w 14"/>
                <a:gd name="T3" fmla="*/ 12 h 12"/>
                <a:gd name="T4" fmla="*/ 0 w 14"/>
                <a:gd name="T5" fmla="*/ 6 h 12"/>
                <a:gd name="T6" fmla="*/ 0 w 14"/>
                <a:gd name="T7" fmla="*/ 6 h 12"/>
                <a:gd name="T8" fmla="*/ 0 w 14"/>
                <a:gd name="T9" fmla="*/ 2 h 12"/>
                <a:gd name="T10" fmla="*/ 0 w 14"/>
                <a:gd name="T11" fmla="*/ 2 h 12"/>
                <a:gd name="T12" fmla="*/ 10 w 14"/>
                <a:gd name="T13" fmla="*/ 0 h 12"/>
                <a:gd name="T14" fmla="*/ 10 w 14"/>
                <a:gd name="T15" fmla="*/ 0 h 12"/>
                <a:gd name="T16" fmla="*/ 14 w 14"/>
                <a:gd name="T17" fmla="*/ 10 h 12"/>
                <a:gd name="T18" fmla="*/ 14 w 14"/>
                <a:gd name="T19" fmla="*/ 10 h 12"/>
                <a:gd name="T20" fmla="*/ 6 w 14"/>
                <a:gd name="T21" fmla="*/ 12 h 12"/>
                <a:gd name="T22" fmla="*/ 6 w 14"/>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2"/>
                <a:gd name="T38" fmla="*/ 14 w 14"/>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2">
                  <a:moveTo>
                    <a:pt x="6" y="12"/>
                  </a:moveTo>
                  <a:lnTo>
                    <a:pt x="6" y="12"/>
                  </a:lnTo>
                  <a:lnTo>
                    <a:pt x="0" y="6"/>
                  </a:lnTo>
                  <a:lnTo>
                    <a:pt x="0" y="2"/>
                  </a:lnTo>
                  <a:lnTo>
                    <a:pt x="10" y="0"/>
                  </a:lnTo>
                  <a:lnTo>
                    <a:pt x="14" y="10"/>
                  </a:lnTo>
                  <a:lnTo>
                    <a:pt x="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3" name="Freeform 204"/>
            <p:cNvSpPr>
              <a:spLocks/>
            </p:cNvSpPr>
            <p:nvPr/>
          </p:nvSpPr>
          <p:spPr bwMode="auto">
            <a:xfrm>
              <a:off x="2920" y="2711"/>
              <a:ext cx="28" cy="24"/>
            </a:xfrm>
            <a:custGeom>
              <a:avLst/>
              <a:gdLst>
                <a:gd name="T0" fmla="*/ 16 w 28"/>
                <a:gd name="T1" fmla="*/ 24 h 24"/>
                <a:gd name="T2" fmla="*/ 16 w 28"/>
                <a:gd name="T3" fmla="*/ 24 h 24"/>
                <a:gd name="T4" fmla="*/ 10 w 28"/>
                <a:gd name="T5" fmla="*/ 22 h 24"/>
                <a:gd name="T6" fmla="*/ 6 w 28"/>
                <a:gd name="T7" fmla="*/ 18 h 24"/>
                <a:gd name="T8" fmla="*/ 0 w 28"/>
                <a:gd name="T9" fmla="*/ 12 h 24"/>
                <a:gd name="T10" fmla="*/ 0 w 28"/>
                <a:gd name="T11" fmla="*/ 12 h 24"/>
                <a:gd name="T12" fmla="*/ 6 w 28"/>
                <a:gd name="T13" fmla="*/ 0 h 24"/>
                <a:gd name="T14" fmla="*/ 6 w 28"/>
                <a:gd name="T15" fmla="*/ 0 h 24"/>
                <a:gd name="T16" fmla="*/ 24 w 28"/>
                <a:gd name="T17" fmla="*/ 0 h 24"/>
                <a:gd name="T18" fmla="*/ 24 w 28"/>
                <a:gd name="T19" fmla="*/ 0 h 24"/>
                <a:gd name="T20" fmla="*/ 28 w 28"/>
                <a:gd name="T21" fmla="*/ 16 h 24"/>
                <a:gd name="T22" fmla="*/ 28 w 28"/>
                <a:gd name="T23" fmla="*/ 16 h 24"/>
                <a:gd name="T24" fmla="*/ 16 w 28"/>
                <a:gd name="T25" fmla="*/ 24 h 24"/>
                <a:gd name="T26" fmla="*/ 16 w 28"/>
                <a:gd name="T27" fmla="*/ 2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4"/>
                <a:gd name="T44" fmla="*/ 28 w 28"/>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4">
                  <a:moveTo>
                    <a:pt x="16" y="24"/>
                  </a:moveTo>
                  <a:lnTo>
                    <a:pt x="16" y="24"/>
                  </a:lnTo>
                  <a:lnTo>
                    <a:pt x="10" y="22"/>
                  </a:lnTo>
                  <a:lnTo>
                    <a:pt x="6" y="18"/>
                  </a:lnTo>
                  <a:lnTo>
                    <a:pt x="0" y="12"/>
                  </a:lnTo>
                  <a:lnTo>
                    <a:pt x="6" y="0"/>
                  </a:lnTo>
                  <a:lnTo>
                    <a:pt x="24" y="0"/>
                  </a:lnTo>
                  <a:lnTo>
                    <a:pt x="28" y="16"/>
                  </a:lnTo>
                  <a:lnTo>
                    <a:pt x="1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4" name="Freeform 205"/>
            <p:cNvSpPr>
              <a:spLocks/>
            </p:cNvSpPr>
            <p:nvPr/>
          </p:nvSpPr>
          <p:spPr bwMode="auto">
            <a:xfrm>
              <a:off x="2422" y="2165"/>
              <a:ext cx="8" cy="20"/>
            </a:xfrm>
            <a:custGeom>
              <a:avLst/>
              <a:gdLst>
                <a:gd name="T0" fmla="*/ 6 w 8"/>
                <a:gd name="T1" fmla="*/ 20 h 20"/>
                <a:gd name="T2" fmla="*/ 6 w 8"/>
                <a:gd name="T3" fmla="*/ 20 h 20"/>
                <a:gd name="T4" fmla="*/ 0 w 8"/>
                <a:gd name="T5" fmla="*/ 18 h 20"/>
                <a:gd name="T6" fmla="*/ 0 w 8"/>
                <a:gd name="T7" fmla="*/ 18 h 20"/>
                <a:gd name="T8" fmla="*/ 0 w 8"/>
                <a:gd name="T9" fmla="*/ 0 h 20"/>
                <a:gd name="T10" fmla="*/ 0 w 8"/>
                <a:gd name="T11" fmla="*/ 0 h 20"/>
                <a:gd name="T12" fmla="*/ 0 w 8"/>
                <a:gd name="T13" fmla="*/ 0 h 20"/>
                <a:gd name="T14" fmla="*/ 0 w 8"/>
                <a:gd name="T15" fmla="*/ 0 h 20"/>
                <a:gd name="T16" fmla="*/ 8 w 8"/>
                <a:gd name="T17" fmla="*/ 20 h 20"/>
                <a:gd name="T18" fmla="*/ 8 w 8"/>
                <a:gd name="T19" fmla="*/ 20 h 20"/>
                <a:gd name="T20" fmla="*/ 6 w 8"/>
                <a:gd name="T21" fmla="*/ 20 h 20"/>
                <a:gd name="T22" fmla="*/ 6 w 8"/>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20"/>
                <a:gd name="T38" fmla="*/ 8 w 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20">
                  <a:moveTo>
                    <a:pt x="6" y="20"/>
                  </a:moveTo>
                  <a:lnTo>
                    <a:pt x="6" y="20"/>
                  </a:lnTo>
                  <a:lnTo>
                    <a:pt x="0" y="18"/>
                  </a:lnTo>
                  <a:lnTo>
                    <a:pt x="0" y="0"/>
                  </a:lnTo>
                  <a:lnTo>
                    <a:pt x="8" y="20"/>
                  </a:lnTo>
                  <a:lnTo>
                    <a:pt x="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5" name="Freeform 206"/>
            <p:cNvSpPr>
              <a:spLocks/>
            </p:cNvSpPr>
            <p:nvPr/>
          </p:nvSpPr>
          <p:spPr bwMode="auto">
            <a:xfrm>
              <a:off x="2500" y="2187"/>
              <a:ext cx="2" cy="6"/>
            </a:xfrm>
            <a:custGeom>
              <a:avLst/>
              <a:gdLst>
                <a:gd name="T0" fmla="*/ 0 w 2"/>
                <a:gd name="T1" fmla="*/ 6 h 6"/>
                <a:gd name="T2" fmla="*/ 0 w 2"/>
                <a:gd name="T3" fmla="*/ 6 h 6"/>
                <a:gd name="T4" fmla="*/ 0 w 2"/>
                <a:gd name="T5" fmla="*/ 0 h 6"/>
                <a:gd name="T6" fmla="*/ 0 w 2"/>
                <a:gd name="T7" fmla="*/ 0 h 6"/>
                <a:gd name="T8" fmla="*/ 2 w 2"/>
                <a:gd name="T9" fmla="*/ 6 h 6"/>
                <a:gd name="T10" fmla="*/ 2 w 2"/>
                <a:gd name="T11" fmla="*/ 6 h 6"/>
                <a:gd name="T12" fmla="*/ 0 w 2"/>
                <a:gd name="T13" fmla="*/ 6 h 6"/>
                <a:gd name="T14" fmla="*/ 0 w 2"/>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6"/>
                <a:gd name="T26" fmla="*/ 2 w 2"/>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6">
                  <a:moveTo>
                    <a:pt x="0" y="6"/>
                  </a:moveTo>
                  <a:lnTo>
                    <a:pt x="0" y="6"/>
                  </a:lnTo>
                  <a:lnTo>
                    <a:pt x="0" y="0"/>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6" name="Freeform 207"/>
            <p:cNvSpPr>
              <a:spLocks/>
            </p:cNvSpPr>
            <p:nvPr/>
          </p:nvSpPr>
          <p:spPr bwMode="auto">
            <a:xfrm>
              <a:off x="2522" y="2267"/>
              <a:ext cx="14" cy="20"/>
            </a:xfrm>
            <a:custGeom>
              <a:avLst/>
              <a:gdLst>
                <a:gd name="T0" fmla="*/ 8 w 14"/>
                <a:gd name="T1" fmla="*/ 20 h 20"/>
                <a:gd name="T2" fmla="*/ 8 w 14"/>
                <a:gd name="T3" fmla="*/ 20 h 20"/>
                <a:gd name="T4" fmla="*/ 2 w 14"/>
                <a:gd name="T5" fmla="*/ 20 h 20"/>
                <a:gd name="T6" fmla="*/ 2 w 14"/>
                <a:gd name="T7" fmla="*/ 20 h 20"/>
                <a:gd name="T8" fmla="*/ 0 w 14"/>
                <a:gd name="T9" fmla="*/ 2 h 20"/>
                <a:gd name="T10" fmla="*/ 0 w 14"/>
                <a:gd name="T11" fmla="*/ 2 h 20"/>
                <a:gd name="T12" fmla="*/ 8 w 14"/>
                <a:gd name="T13" fmla="*/ 0 h 20"/>
                <a:gd name="T14" fmla="*/ 8 w 14"/>
                <a:gd name="T15" fmla="*/ 0 h 20"/>
                <a:gd name="T16" fmla="*/ 14 w 14"/>
                <a:gd name="T17" fmla="*/ 12 h 20"/>
                <a:gd name="T18" fmla="*/ 14 w 14"/>
                <a:gd name="T19" fmla="*/ 12 h 20"/>
                <a:gd name="T20" fmla="*/ 8 w 14"/>
                <a:gd name="T21" fmla="*/ 20 h 20"/>
                <a:gd name="T22" fmla="*/ 8 w 14"/>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0"/>
                <a:gd name="T38" fmla="*/ 14 w 14"/>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0">
                  <a:moveTo>
                    <a:pt x="8" y="20"/>
                  </a:moveTo>
                  <a:lnTo>
                    <a:pt x="8" y="20"/>
                  </a:lnTo>
                  <a:lnTo>
                    <a:pt x="2" y="20"/>
                  </a:lnTo>
                  <a:lnTo>
                    <a:pt x="0" y="2"/>
                  </a:lnTo>
                  <a:lnTo>
                    <a:pt x="8" y="0"/>
                  </a:lnTo>
                  <a:lnTo>
                    <a:pt x="14" y="1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7" name="Freeform 208"/>
            <p:cNvSpPr>
              <a:spLocks/>
            </p:cNvSpPr>
            <p:nvPr/>
          </p:nvSpPr>
          <p:spPr bwMode="auto">
            <a:xfrm>
              <a:off x="2556" y="2221"/>
              <a:ext cx="16" cy="18"/>
            </a:xfrm>
            <a:custGeom>
              <a:avLst/>
              <a:gdLst>
                <a:gd name="T0" fmla="*/ 2 w 16"/>
                <a:gd name="T1" fmla="*/ 18 h 18"/>
                <a:gd name="T2" fmla="*/ 2 w 16"/>
                <a:gd name="T3" fmla="*/ 18 h 18"/>
                <a:gd name="T4" fmla="*/ 0 w 16"/>
                <a:gd name="T5" fmla="*/ 16 h 18"/>
                <a:gd name="T6" fmla="*/ 0 w 16"/>
                <a:gd name="T7" fmla="*/ 16 h 18"/>
                <a:gd name="T8" fmla="*/ 2 w 16"/>
                <a:gd name="T9" fmla="*/ 2 h 18"/>
                <a:gd name="T10" fmla="*/ 2 w 16"/>
                <a:gd name="T11" fmla="*/ 2 h 18"/>
                <a:gd name="T12" fmla="*/ 8 w 16"/>
                <a:gd name="T13" fmla="*/ 0 h 18"/>
                <a:gd name="T14" fmla="*/ 8 w 16"/>
                <a:gd name="T15" fmla="*/ 0 h 18"/>
                <a:gd name="T16" fmla="*/ 16 w 16"/>
                <a:gd name="T17" fmla="*/ 18 h 18"/>
                <a:gd name="T18" fmla="*/ 16 w 16"/>
                <a:gd name="T19" fmla="*/ 18 h 18"/>
                <a:gd name="T20" fmla="*/ 2 w 16"/>
                <a:gd name="T21" fmla="*/ 18 h 18"/>
                <a:gd name="T22" fmla="*/ 2 w 16"/>
                <a:gd name="T23" fmla="*/ 1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8"/>
                <a:gd name="T38" fmla="*/ 16 w 16"/>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8">
                  <a:moveTo>
                    <a:pt x="2" y="18"/>
                  </a:moveTo>
                  <a:lnTo>
                    <a:pt x="2" y="18"/>
                  </a:lnTo>
                  <a:lnTo>
                    <a:pt x="0" y="16"/>
                  </a:lnTo>
                  <a:lnTo>
                    <a:pt x="2" y="2"/>
                  </a:lnTo>
                  <a:lnTo>
                    <a:pt x="8" y="0"/>
                  </a:lnTo>
                  <a:lnTo>
                    <a:pt x="16" y="18"/>
                  </a:lnTo>
                  <a:lnTo>
                    <a:pt x="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8" name="Freeform 209"/>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6" y="250"/>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69" name="Freeform 210"/>
            <p:cNvSpPr>
              <a:spLocks/>
            </p:cNvSpPr>
            <p:nvPr/>
          </p:nvSpPr>
          <p:spPr bwMode="auto">
            <a:xfrm>
              <a:off x="3074" y="2559"/>
              <a:ext cx="62" cy="68"/>
            </a:xfrm>
            <a:custGeom>
              <a:avLst/>
              <a:gdLst>
                <a:gd name="T0" fmla="*/ 50 w 62"/>
                <a:gd name="T1" fmla="*/ 20 h 68"/>
                <a:gd name="T2" fmla="*/ 50 w 62"/>
                <a:gd name="T3" fmla="*/ 20 h 68"/>
                <a:gd name="T4" fmla="*/ 34 w 62"/>
                <a:gd name="T5" fmla="*/ 0 h 68"/>
                <a:gd name="T6" fmla="*/ 28 w 62"/>
                <a:gd name="T7" fmla="*/ 2 h 68"/>
                <a:gd name="T8" fmla="*/ 4 w 62"/>
                <a:gd name="T9" fmla="*/ 8 h 68"/>
                <a:gd name="T10" fmla="*/ 0 w 62"/>
                <a:gd name="T11" fmla="*/ 40 h 68"/>
                <a:gd name="T12" fmla="*/ 0 w 62"/>
                <a:gd name="T13" fmla="*/ 40 h 68"/>
                <a:gd name="T14" fmla="*/ 10 w 62"/>
                <a:gd name="T15" fmla="*/ 44 h 68"/>
                <a:gd name="T16" fmla="*/ 10 w 62"/>
                <a:gd name="T17" fmla="*/ 44 h 68"/>
                <a:gd name="T18" fmla="*/ 6 w 62"/>
                <a:gd name="T19" fmla="*/ 54 h 68"/>
                <a:gd name="T20" fmla="*/ 42 w 62"/>
                <a:gd name="T21" fmla="*/ 68 h 68"/>
                <a:gd name="T22" fmla="*/ 62 w 62"/>
                <a:gd name="T23" fmla="*/ 46 h 68"/>
                <a:gd name="T24" fmla="*/ 52 w 62"/>
                <a:gd name="T25" fmla="*/ 20 h 68"/>
                <a:gd name="T26" fmla="*/ 52 w 62"/>
                <a:gd name="T27" fmla="*/ 20 h 68"/>
                <a:gd name="T28" fmla="*/ 50 w 62"/>
                <a:gd name="T29" fmla="*/ 20 h 68"/>
                <a:gd name="T30" fmla="*/ 50 w 62"/>
                <a:gd name="T31" fmla="*/ 2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68"/>
                <a:gd name="T50" fmla="*/ 62 w 62"/>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68">
                  <a:moveTo>
                    <a:pt x="50" y="20"/>
                  </a:moveTo>
                  <a:lnTo>
                    <a:pt x="50" y="20"/>
                  </a:lnTo>
                  <a:lnTo>
                    <a:pt x="34" y="0"/>
                  </a:lnTo>
                  <a:lnTo>
                    <a:pt x="28" y="2"/>
                  </a:lnTo>
                  <a:lnTo>
                    <a:pt x="4" y="8"/>
                  </a:lnTo>
                  <a:lnTo>
                    <a:pt x="0" y="40"/>
                  </a:lnTo>
                  <a:lnTo>
                    <a:pt x="10" y="44"/>
                  </a:lnTo>
                  <a:lnTo>
                    <a:pt x="6" y="54"/>
                  </a:lnTo>
                  <a:lnTo>
                    <a:pt x="42" y="68"/>
                  </a:lnTo>
                  <a:lnTo>
                    <a:pt x="62" y="46"/>
                  </a:lnTo>
                  <a:lnTo>
                    <a:pt x="52" y="20"/>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0" name="Freeform 211"/>
            <p:cNvSpPr>
              <a:spLocks/>
            </p:cNvSpPr>
            <p:nvPr/>
          </p:nvSpPr>
          <p:spPr bwMode="auto">
            <a:xfrm>
              <a:off x="2950" y="2581"/>
              <a:ext cx="70" cy="56"/>
            </a:xfrm>
            <a:custGeom>
              <a:avLst/>
              <a:gdLst>
                <a:gd name="T0" fmla="*/ 32 w 70"/>
                <a:gd name="T1" fmla="*/ 2 h 56"/>
                <a:gd name="T2" fmla="*/ 32 w 70"/>
                <a:gd name="T3" fmla="*/ 2 h 56"/>
                <a:gd name="T4" fmla="*/ 30 w 70"/>
                <a:gd name="T5" fmla="*/ 0 h 56"/>
                <a:gd name="T6" fmla="*/ 26 w 70"/>
                <a:gd name="T7" fmla="*/ 0 h 56"/>
                <a:gd name="T8" fmla="*/ 8 w 70"/>
                <a:gd name="T9" fmla="*/ 2 h 56"/>
                <a:gd name="T10" fmla="*/ 0 w 70"/>
                <a:gd name="T11" fmla="*/ 22 h 56"/>
                <a:gd name="T12" fmla="*/ 4 w 70"/>
                <a:gd name="T13" fmla="*/ 48 h 56"/>
                <a:gd name="T14" fmla="*/ 4 w 70"/>
                <a:gd name="T15" fmla="*/ 48 h 56"/>
                <a:gd name="T16" fmla="*/ 26 w 70"/>
                <a:gd name="T17" fmla="*/ 48 h 56"/>
                <a:gd name="T18" fmla="*/ 26 w 70"/>
                <a:gd name="T19" fmla="*/ 48 h 56"/>
                <a:gd name="T20" fmla="*/ 30 w 70"/>
                <a:gd name="T21" fmla="*/ 56 h 56"/>
                <a:gd name="T22" fmla="*/ 70 w 70"/>
                <a:gd name="T23" fmla="*/ 48 h 56"/>
                <a:gd name="T24" fmla="*/ 64 w 70"/>
                <a:gd name="T25" fmla="*/ 10 h 56"/>
                <a:gd name="T26" fmla="*/ 64 w 70"/>
                <a:gd name="T27" fmla="*/ 10 h 56"/>
                <a:gd name="T28" fmla="*/ 32 w 70"/>
                <a:gd name="T29" fmla="*/ 2 h 56"/>
                <a:gd name="T30" fmla="*/ 32 w 70"/>
                <a:gd name="T31" fmla="*/ 2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6"/>
                <a:gd name="T50" fmla="*/ 70 w 7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6">
                  <a:moveTo>
                    <a:pt x="32" y="2"/>
                  </a:moveTo>
                  <a:lnTo>
                    <a:pt x="32" y="2"/>
                  </a:lnTo>
                  <a:lnTo>
                    <a:pt x="30" y="0"/>
                  </a:lnTo>
                  <a:lnTo>
                    <a:pt x="26" y="0"/>
                  </a:lnTo>
                  <a:lnTo>
                    <a:pt x="8" y="2"/>
                  </a:lnTo>
                  <a:lnTo>
                    <a:pt x="0" y="22"/>
                  </a:lnTo>
                  <a:lnTo>
                    <a:pt x="4" y="48"/>
                  </a:lnTo>
                  <a:lnTo>
                    <a:pt x="26" y="48"/>
                  </a:lnTo>
                  <a:lnTo>
                    <a:pt x="30" y="56"/>
                  </a:lnTo>
                  <a:lnTo>
                    <a:pt x="70" y="48"/>
                  </a:lnTo>
                  <a:lnTo>
                    <a:pt x="64" y="10"/>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1" name="Freeform 212"/>
            <p:cNvSpPr>
              <a:spLocks/>
            </p:cNvSpPr>
            <p:nvPr/>
          </p:nvSpPr>
          <p:spPr bwMode="auto">
            <a:xfrm>
              <a:off x="2790" y="2397"/>
              <a:ext cx="68" cy="62"/>
            </a:xfrm>
            <a:custGeom>
              <a:avLst/>
              <a:gdLst>
                <a:gd name="T0" fmla="*/ 52 w 68"/>
                <a:gd name="T1" fmla="*/ 4 h 62"/>
                <a:gd name="T2" fmla="*/ 20 w 68"/>
                <a:gd name="T3" fmla="*/ 0 h 62"/>
                <a:gd name="T4" fmla="*/ 20 w 68"/>
                <a:gd name="T5" fmla="*/ 0 h 62"/>
                <a:gd name="T6" fmla="*/ 20 w 68"/>
                <a:gd name="T7" fmla="*/ 4 h 62"/>
                <a:gd name="T8" fmla="*/ 20 w 68"/>
                <a:gd name="T9" fmla="*/ 4 h 62"/>
                <a:gd name="T10" fmla="*/ 0 w 68"/>
                <a:gd name="T11" fmla="*/ 6 h 62"/>
                <a:gd name="T12" fmla="*/ 4 w 68"/>
                <a:gd name="T13" fmla="*/ 40 h 62"/>
                <a:gd name="T14" fmla="*/ 4 w 68"/>
                <a:gd name="T15" fmla="*/ 40 h 62"/>
                <a:gd name="T16" fmla="*/ 8 w 68"/>
                <a:gd name="T17" fmla="*/ 42 h 62"/>
                <a:gd name="T18" fmla="*/ 8 w 68"/>
                <a:gd name="T19" fmla="*/ 42 h 62"/>
                <a:gd name="T20" fmla="*/ 6 w 68"/>
                <a:gd name="T21" fmla="*/ 54 h 62"/>
                <a:gd name="T22" fmla="*/ 48 w 68"/>
                <a:gd name="T23" fmla="*/ 62 h 62"/>
                <a:gd name="T24" fmla="*/ 48 w 68"/>
                <a:gd name="T25" fmla="*/ 62 h 62"/>
                <a:gd name="T26" fmla="*/ 48 w 68"/>
                <a:gd name="T27" fmla="*/ 56 h 62"/>
                <a:gd name="T28" fmla="*/ 48 w 68"/>
                <a:gd name="T29" fmla="*/ 56 h 62"/>
                <a:gd name="T30" fmla="*/ 60 w 68"/>
                <a:gd name="T31" fmla="*/ 56 h 62"/>
                <a:gd name="T32" fmla="*/ 68 w 68"/>
                <a:gd name="T33" fmla="*/ 26 h 62"/>
                <a:gd name="T34" fmla="*/ 68 w 68"/>
                <a:gd name="T35" fmla="*/ 26 h 62"/>
                <a:gd name="T36" fmla="*/ 56 w 68"/>
                <a:gd name="T37" fmla="*/ 16 h 62"/>
                <a:gd name="T38" fmla="*/ 56 w 68"/>
                <a:gd name="T39" fmla="*/ 16 h 62"/>
                <a:gd name="T40" fmla="*/ 52 w 68"/>
                <a:gd name="T41" fmla="*/ 4 h 62"/>
                <a:gd name="T42" fmla="*/ 52 w 68"/>
                <a:gd name="T43" fmla="*/ 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62"/>
                <a:gd name="T68" fmla="*/ 68 w 68"/>
                <a:gd name="T69" fmla="*/ 62 h 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62">
                  <a:moveTo>
                    <a:pt x="52" y="4"/>
                  </a:moveTo>
                  <a:lnTo>
                    <a:pt x="20" y="0"/>
                  </a:lnTo>
                  <a:lnTo>
                    <a:pt x="20" y="4"/>
                  </a:lnTo>
                  <a:lnTo>
                    <a:pt x="0" y="6"/>
                  </a:lnTo>
                  <a:lnTo>
                    <a:pt x="4" y="40"/>
                  </a:lnTo>
                  <a:lnTo>
                    <a:pt x="8" y="42"/>
                  </a:lnTo>
                  <a:lnTo>
                    <a:pt x="6" y="54"/>
                  </a:lnTo>
                  <a:lnTo>
                    <a:pt x="48" y="62"/>
                  </a:lnTo>
                  <a:lnTo>
                    <a:pt x="48" y="56"/>
                  </a:lnTo>
                  <a:lnTo>
                    <a:pt x="60" y="56"/>
                  </a:lnTo>
                  <a:lnTo>
                    <a:pt x="68" y="26"/>
                  </a:lnTo>
                  <a:lnTo>
                    <a:pt x="56" y="16"/>
                  </a:ln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2" name="Freeform 213"/>
            <p:cNvSpPr>
              <a:spLocks/>
            </p:cNvSpPr>
            <p:nvPr/>
          </p:nvSpPr>
          <p:spPr bwMode="auto">
            <a:xfrm>
              <a:off x="2860" y="2371"/>
              <a:ext cx="70" cy="62"/>
            </a:xfrm>
            <a:custGeom>
              <a:avLst/>
              <a:gdLst>
                <a:gd name="T0" fmla="*/ 70 w 70"/>
                <a:gd name="T1" fmla="*/ 28 h 62"/>
                <a:gd name="T2" fmla="*/ 58 w 70"/>
                <a:gd name="T3" fmla="*/ 0 h 62"/>
                <a:gd name="T4" fmla="*/ 50 w 70"/>
                <a:gd name="T5" fmla="*/ 2 h 62"/>
                <a:gd name="T6" fmla="*/ 50 w 70"/>
                <a:gd name="T7" fmla="*/ 2 h 62"/>
                <a:gd name="T8" fmla="*/ 36 w 70"/>
                <a:gd name="T9" fmla="*/ 6 h 62"/>
                <a:gd name="T10" fmla="*/ 36 w 70"/>
                <a:gd name="T11" fmla="*/ 6 h 62"/>
                <a:gd name="T12" fmla="*/ 32 w 70"/>
                <a:gd name="T13" fmla="*/ 0 h 62"/>
                <a:gd name="T14" fmla="*/ 20 w 70"/>
                <a:gd name="T15" fmla="*/ 2 h 62"/>
                <a:gd name="T16" fmla="*/ 2 w 70"/>
                <a:gd name="T17" fmla="*/ 8 h 62"/>
                <a:gd name="T18" fmla="*/ 0 w 70"/>
                <a:gd name="T19" fmla="*/ 36 h 62"/>
                <a:gd name="T20" fmla="*/ 28 w 70"/>
                <a:gd name="T21" fmla="*/ 62 h 62"/>
                <a:gd name="T22" fmla="*/ 28 w 70"/>
                <a:gd name="T23" fmla="*/ 62 h 62"/>
                <a:gd name="T24" fmla="*/ 32 w 70"/>
                <a:gd name="T25" fmla="*/ 54 h 62"/>
                <a:gd name="T26" fmla="*/ 32 w 70"/>
                <a:gd name="T27" fmla="*/ 54 h 62"/>
                <a:gd name="T28" fmla="*/ 62 w 70"/>
                <a:gd name="T29" fmla="*/ 58 h 62"/>
                <a:gd name="T30" fmla="*/ 70 w 70"/>
                <a:gd name="T31" fmla="*/ 28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62"/>
                <a:gd name="T50" fmla="*/ 70 w 70"/>
                <a:gd name="T51" fmla="*/ 62 h 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62">
                  <a:moveTo>
                    <a:pt x="70" y="28"/>
                  </a:moveTo>
                  <a:lnTo>
                    <a:pt x="58" y="0"/>
                  </a:lnTo>
                  <a:lnTo>
                    <a:pt x="50" y="2"/>
                  </a:lnTo>
                  <a:lnTo>
                    <a:pt x="36" y="6"/>
                  </a:lnTo>
                  <a:lnTo>
                    <a:pt x="32" y="0"/>
                  </a:lnTo>
                  <a:lnTo>
                    <a:pt x="20" y="2"/>
                  </a:lnTo>
                  <a:lnTo>
                    <a:pt x="2" y="8"/>
                  </a:lnTo>
                  <a:lnTo>
                    <a:pt x="0" y="36"/>
                  </a:lnTo>
                  <a:lnTo>
                    <a:pt x="28" y="62"/>
                  </a:lnTo>
                  <a:lnTo>
                    <a:pt x="32" y="54"/>
                  </a:lnTo>
                  <a:lnTo>
                    <a:pt x="62" y="58"/>
                  </a:lnTo>
                  <a:lnTo>
                    <a:pt x="7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3" name="Freeform 214"/>
            <p:cNvSpPr>
              <a:spLocks/>
            </p:cNvSpPr>
            <p:nvPr/>
          </p:nvSpPr>
          <p:spPr bwMode="auto">
            <a:xfrm>
              <a:off x="2910" y="2695"/>
              <a:ext cx="52" cy="52"/>
            </a:xfrm>
            <a:custGeom>
              <a:avLst/>
              <a:gdLst>
                <a:gd name="T0" fmla="*/ 32 w 52"/>
                <a:gd name="T1" fmla="*/ 0 h 52"/>
                <a:gd name="T2" fmla="*/ 30 w 52"/>
                <a:gd name="T3" fmla="*/ 0 h 52"/>
                <a:gd name="T4" fmla="*/ 30 w 52"/>
                <a:gd name="T5" fmla="*/ 0 h 52"/>
                <a:gd name="T6" fmla="*/ 14 w 52"/>
                <a:gd name="T7" fmla="*/ 0 h 52"/>
                <a:gd name="T8" fmla="*/ 0 w 52"/>
                <a:gd name="T9" fmla="*/ 30 h 52"/>
                <a:gd name="T10" fmla="*/ 28 w 52"/>
                <a:gd name="T11" fmla="*/ 52 h 52"/>
                <a:gd name="T12" fmla="*/ 52 w 52"/>
                <a:gd name="T13" fmla="*/ 32 h 52"/>
                <a:gd name="T14" fmla="*/ 50 w 52"/>
                <a:gd name="T15" fmla="*/ 24 h 52"/>
                <a:gd name="T16" fmla="*/ 50 w 52"/>
                <a:gd name="T17" fmla="*/ 24 h 52"/>
                <a:gd name="T18" fmla="*/ 50 w 52"/>
                <a:gd name="T19" fmla="*/ 16 h 52"/>
                <a:gd name="T20" fmla="*/ 48 w 52"/>
                <a:gd name="T21" fmla="*/ 10 h 52"/>
                <a:gd name="T22" fmla="*/ 42 w 52"/>
                <a:gd name="T23" fmla="*/ 4 h 52"/>
                <a:gd name="T24" fmla="*/ 36 w 52"/>
                <a:gd name="T25" fmla="*/ 0 h 52"/>
                <a:gd name="T26" fmla="*/ 32 w 52"/>
                <a:gd name="T27" fmla="*/ 0 h 52"/>
                <a:gd name="T28" fmla="*/ 32 w 52"/>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
                <a:gd name="T46" fmla="*/ 0 h 52"/>
                <a:gd name="T47" fmla="*/ 52 w 52"/>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 h="52">
                  <a:moveTo>
                    <a:pt x="32" y="0"/>
                  </a:moveTo>
                  <a:lnTo>
                    <a:pt x="30" y="0"/>
                  </a:lnTo>
                  <a:lnTo>
                    <a:pt x="14" y="0"/>
                  </a:lnTo>
                  <a:lnTo>
                    <a:pt x="0" y="30"/>
                  </a:lnTo>
                  <a:lnTo>
                    <a:pt x="28" y="52"/>
                  </a:lnTo>
                  <a:lnTo>
                    <a:pt x="52" y="32"/>
                  </a:lnTo>
                  <a:lnTo>
                    <a:pt x="50" y="24"/>
                  </a:lnTo>
                  <a:lnTo>
                    <a:pt x="50" y="16"/>
                  </a:lnTo>
                  <a:lnTo>
                    <a:pt x="48" y="10"/>
                  </a:lnTo>
                  <a:lnTo>
                    <a:pt x="42" y="4"/>
                  </a:lnTo>
                  <a:lnTo>
                    <a:pt x="36"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4" name="Freeform 215"/>
            <p:cNvSpPr>
              <a:spLocks/>
            </p:cNvSpPr>
            <p:nvPr/>
          </p:nvSpPr>
          <p:spPr bwMode="auto">
            <a:xfrm>
              <a:off x="3016" y="2473"/>
              <a:ext cx="52" cy="54"/>
            </a:xfrm>
            <a:custGeom>
              <a:avLst/>
              <a:gdLst>
                <a:gd name="T0" fmla="*/ 26 w 52"/>
                <a:gd name="T1" fmla="*/ 0 h 54"/>
                <a:gd name="T2" fmla="*/ 22 w 52"/>
                <a:gd name="T3" fmla="*/ 2 h 54"/>
                <a:gd name="T4" fmla="*/ 6 w 52"/>
                <a:gd name="T5" fmla="*/ 10 h 54"/>
                <a:gd name="T6" fmla="*/ 0 w 52"/>
                <a:gd name="T7" fmla="*/ 42 h 54"/>
                <a:gd name="T8" fmla="*/ 32 w 52"/>
                <a:gd name="T9" fmla="*/ 54 h 54"/>
                <a:gd name="T10" fmla="*/ 52 w 52"/>
                <a:gd name="T11" fmla="*/ 32 h 54"/>
                <a:gd name="T12" fmla="*/ 46 w 52"/>
                <a:gd name="T13" fmla="*/ 8 h 54"/>
                <a:gd name="T14" fmla="*/ 26 w 5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4"/>
                <a:gd name="T26" fmla="*/ 52 w 5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4">
                  <a:moveTo>
                    <a:pt x="26" y="0"/>
                  </a:moveTo>
                  <a:lnTo>
                    <a:pt x="22" y="2"/>
                  </a:lnTo>
                  <a:lnTo>
                    <a:pt x="6" y="10"/>
                  </a:lnTo>
                  <a:lnTo>
                    <a:pt x="0" y="42"/>
                  </a:lnTo>
                  <a:lnTo>
                    <a:pt x="32" y="54"/>
                  </a:lnTo>
                  <a:lnTo>
                    <a:pt x="52" y="32"/>
                  </a:lnTo>
                  <a:lnTo>
                    <a:pt x="46" y="8"/>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5" name="Freeform 216"/>
            <p:cNvSpPr>
              <a:spLocks/>
            </p:cNvSpPr>
            <p:nvPr/>
          </p:nvSpPr>
          <p:spPr bwMode="auto">
            <a:xfrm>
              <a:off x="2938" y="2395"/>
              <a:ext cx="84" cy="64"/>
            </a:xfrm>
            <a:custGeom>
              <a:avLst/>
              <a:gdLst>
                <a:gd name="T0" fmla="*/ 22 w 84"/>
                <a:gd name="T1" fmla="*/ 54 h 64"/>
                <a:gd name="T2" fmla="*/ 54 w 84"/>
                <a:gd name="T3" fmla="*/ 64 h 64"/>
                <a:gd name="T4" fmla="*/ 70 w 84"/>
                <a:gd name="T5" fmla="*/ 48 h 64"/>
                <a:gd name="T6" fmla="*/ 70 w 84"/>
                <a:gd name="T7" fmla="*/ 48 h 64"/>
                <a:gd name="T8" fmla="*/ 80 w 84"/>
                <a:gd name="T9" fmla="*/ 38 h 64"/>
                <a:gd name="T10" fmla="*/ 84 w 84"/>
                <a:gd name="T11" fmla="*/ 34 h 64"/>
                <a:gd name="T12" fmla="*/ 82 w 84"/>
                <a:gd name="T13" fmla="*/ 30 h 64"/>
                <a:gd name="T14" fmla="*/ 74 w 84"/>
                <a:gd name="T15" fmla="*/ 12 h 64"/>
                <a:gd name="T16" fmla="*/ 60 w 84"/>
                <a:gd name="T17" fmla="*/ 6 h 64"/>
                <a:gd name="T18" fmla="*/ 60 w 84"/>
                <a:gd name="T19" fmla="*/ 6 h 64"/>
                <a:gd name="T20" fmla="*/ 50 w 84"/>
                <a:gd name="T21" fmla="*/ 8 h 64"/>
                <a:gd name="T22" fmla="*/ 50 w 84"/>
                <a:gd name="T23" fmla="*/ 8 h 64"/>
                <a:gd name="T24" fmla="*/ 44 w 84"/>
                <a:gd name="T25" fmla="*/ 12 h 64"/>
                <a:gd name="T26" fmla="*/ 44 w 84"/>
                <a:gd name="T27" fmla="*/ 12 h 64"/>
                <a:gd name="T28" fmla="*/ 34 w 84"/>
                <a:gd name="T29" fmla="*/ 0 h 64"/>
                <a:gd name="T30" fmla="*/ 28 w 84"/>
                <a:gd name="T31" fmla="*/ 0 h 64"/>
                <a:gd name="T32" fmla="*/ 8 w 84"/>
                <a:gd name="T33" fmla="*/ 4 h 64"/>
                <a:gd name="T34" fmla="*/ 0 w 84"/>
                <a:gd name="T35" fmla="*/ 32 h 64"/>
                <a:gd name="T36" fmla="*/ 0 w 84"/>
                <a:gd name="T37" fmla="*/ 32 h 64"/>
                <a:gd name="T38" fmla="*/ 24 w 84"/>
                <a:gd name="T39" fmla="*/ 50 h 64"/>
                <a:gd name="T40" fmla="*/ 24 w 84"/>
                <a:gd name="T41" fmla="*/ 50 h 64"/>
                <a:gd name="T42" fmla="*/ 22 w 84"/>
                <a:gd name="T43" fmla="*/ 54 h 64"/>
                <a:gd name="T44" fmla="*/ 22 w 84"/>
                <a:gd name="T45" fmla="*/ 54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64"/>
                <a:gd name="T71" fmla="*/ 84 w 84"/>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64">
                  <a:moveTo>
                    <a:pt x="22" y="54"/>
                  </a:moveTo>
                  <a:lnTo>
                    <a:pt x="54" y="64"/>
                  </a:lnTo>
                  <a:lnTo>
                    <a:pt x="70" y="48"/>
                  </a:lnTo>
                  <a:lnTo>
                    <a:pt x="80" y="38"/>
                  </a:lnTo>
                  <a:lnTo>
                    <a:pt x="84" y="34"/>
                  </a:lnTo>
                  <a:lnTo>
                    <a:pt x="82" y="30"/>
                  </a:lnTo>
                  <a:lnTo>
                    <a:pt x="74" y="12"/>
                  </a:lnTo>
                  <a:lnTo>
                    <a:pt x="60" y="6"/>
                  </a:lnTo>
                  <a:lnTo>
                    <a:pt x="50" y="8"/>
                  </a:lnTo>
                  <a:lnTo>
                    <a:pt x="44" y="12"/>
                  </a:lnTo>
                  <a:lnTo>
                    <a:pt x="34" y="0"/>
                  </a:lnTo>
                  <a:lnTo>
                    <a:pt x="28" y="0"/>
                  </a:lnTo>
                  <a:lnTo>
                    <a:pt x="8" y="4"/>
                  </a:lnTo>
                  <a:lnTo>
                    <a:pt x="0" y="32"/>
                  </a:lnTo>
                  <a:lnTo>
                    <a:pt x="24" y="50"/>
                  </a:lnTo>
                  <a:lnTo>
                    <a:pt x="2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6" name="Freeform 217"/>
            <p:cNvSpPr>
              <a:spLocks/>
            </p:cNvSpPr>
            <p:nvPr/>
          </p:nvSpPr>
          <p:spPr bwMode="auto">
            <a:xfrm>
              <a:off x="3132" y="2523"/>
              <a:ext cx="64" cy="70"/>
            </a:xfrm>
            <a:custGeom>
              <a:avLst/>
              <a:gdLst>
                <a:gd name="T0" fmla="*/ 52 w 64"/>
                <a:gd name="T1" fmla="*/ 16 h 70"/>
                <a:gd name="T2" fmla="*/ 28 w 64"/>
                <a:gd name="T3" fmla="*/ 0 h 70"/>
                <a:gd name="T4" fmla="*/ 24 w 64"/>
                <a:gd name="T5" fmla="*/ 4 h 70"/>
                <a:gd name="T6" fmla="*/ 0 w 64"/>
                <a:gd name="T7" fmla="*/ 22 h 70"/>
                <a:gd name="T8" fmla="*/ 10 w 64"/>
                <a:gd name="T9" fmla="*/ 66 h 70"/>
                <a:gd name="T10" fmla="*/ 38 w 64"/>
                <a:gd name="T11" fmla="*/ 70 h 70"/>
                <a:gd name="T12" fmla="*/ 64 w 64"/>
                <a:gd name="T13" fmla="*/ 48 h 70"/>
                <a:gd name="T14" fmla="*/ 52 w 64"/>
                <a:gd name="T15" fmla="*/ 16 h 7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70"/>
                <a:gd name="T26" fmla="*/ 64 w 64"/>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70">
                  <a:moveTo>
                    <a:pt x="52" y="16"/>
                  </a:moveTo>
                  <a:lnTo>
                    <a:pt x="28" y="0"/>
                  </a:lnTo>
                  <a:lnTo>
                    <a:pt x="24" y="4"/>
                  </a:lnTo>
                  <a:lnTo>
                    <a:pt x="0" y="22"/>
                  </a:lnTo>
                  <a:lnTo>
                    <a:pt x="10" y="66"/>
                  </a:lnTo>
                  <a:lnTo>
                    <a:pt x="38" y="70"/>
                  </a:lnTo>
                  <a:lnTo>
                    <a:pt x="64" y="48"/>
                  </a:lnTo>
                  <a:lnTo>
                    <a:pt x="5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7" name="Freeform 218"/>
            <p:cNvSpPr>
              <a:spLocks/>
            </p:cNvSpPr>
            <p:nvPr/>
          </p:nvSpPr>
          <p:spPr bwMode="auto">
            <a:xfrm>
              <a:off x="3314" y="2687"/>
              <a:ext cx="60" cy="60"/>
            </a:xfrm>
            <a:custGeom>
              <a:avLst/>
              <a:gdLst>
                <a:gd name="T0" fmla="*/ 56 w 60"/>
                <a:gd name="T1" fmla="*/ 10 h 60"/>
                <a:gd name="T2" fmla="*/ 46 w 60"/>
                <a:gd name="T3" fmla="*/ 8 h 60"/>
                <a:gd name="T4" fmla="*/ 46 w 60"/>
                <a:gd name="T5" fmla="*/ 8 h 60"/>
                <a:gd name="T6" fmla="*/ 22 w 60"/>
                <a:gd name="T7" fmla="*/ 0 h 60"/>
                <a:gd name="T8" fmla="*/ 18 w 60"/>
                <a:gd name="T9" fmla="*/ 6 h 60"/>
                <a:gd name="T10" fmla="*/ 0 w 60"/>
                <a:gd name="T11" fmla="*/ 38 h 60"/>
                <a:gd name="T12" fmla="*/ 40 w 60"/>
                <a:gd name="T13" fmla="*/ 60 h 60"/>
                <a:gd name="T14" fmla="*/ 60 w 60"/>
                <a:gd name="T15" fmla="*/ 36 h 60"/>
                <a:gd name="T16" fmla="*/ 56 w 60"/>
                <a:gd name="T17" fmla="*/ 1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60"/>
                <a:gd name="T29" fmla="*/ 60 w 6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60">
                  <a:moveTo>
                    <a:pt x="56" y="10"/>
                  </a:moveTo>
                  <a:lnTo>
                    <a:pt x="46" y="8"/>
                  </a:lnTo>
                  <a:lnTo>
                    <a:pt x="22" y="0"/>
                  </a:lnTo>
                  <a:lnTo>
                    <a:pt x="18" y="6"/>
                  </a:lnTo>
                  <a:lnTo>
                    <a:pt x="0" y="38"/>
                  </a:lnTo>
                  <a:lnTo>
                    <a:pt x="40" y="60"/>
                  </a:lnTo>
                  <a:lnTo>
                    <a:pt x="60" y="36"/>
                  </a:lnTo>
                  <a:lnTo>
                    <a:pt x="5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8" name="Freeform 219"/>
            <p:cNvSpPr>
              <a:spLocks/>
            </p:cNvSpPr>
            <p:nvPr/>
          </p:nvSpPr>
          <p:spPr bwMode="auto">
            <a:xfrm>
              <a:off x="3194" y="2571"/>
              <a:ext cx="50" cy="64"/>
            </a:xfrm>
            <a:custGeom>
              <a:avLst/>
              <a:gdLst>
                <a:gd name="T0" fmla="*/ 38 w 50"/>
                <a:gd name="T1" fmla="*/ 0 h 64"/>
                <a:gd name="T2" fmla="*/ 28 w 50"/>
                <a:gd name="T3" fmla="*/ 4 h 64"/>
                <a:gd name="T4" fmla="*/ 6 w 50"/>
                <a:gd name="T5" fmla="*/ 14 h 64"/>
                <a:gd name="T6" fmla="*/ 0 w 50"/>
                <a:gd name="T7" fmla="*/ 48 h 64"/>
                <a:gd name="T8" fmla="*/ 42 w 50"/>
                <a:gd name="T9" fmla="*/ 64 h 64"/>
                <a:gd name="T10" fmla="*/ 50 w 50"/>
                <a:gd name="T11" fmla="*/ 28 h 64"/>
                <a:gd name="T12" fmla="*/ 38 w 50"/>
                <a:gd name="T13" fmla="*/ 0 h 64"/>
                <a:gd name="T14" fmla="*/ 0 60000 65536"/>
                <a:gd name="T15" fmla="*/ 0 60000 65536"/>
                <a:gd name="T16" fmla="*/ 0 60000 65536"/>
                <a:gd name="T17" fmla="*/ 0 60000 65536"/>
                <a:gd name="T18" fmla="*/ 0 60000 65536"/>
                <a:gd name="T19" fmla="*/ 0 60000 65536"/>
                <a:gd name="T20" fmla="*/ 0 60000 65536"/>
                <a:gd name="T21" fmla="*/ 0 w 50"/>
                <a:gd name="T22" fmla="*/ 0 h 64"/>
                <a:gd name="T23" fmla="*/ 50 w 5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64">
                  <a:moveTo>
                    <a:pt x="38" y="0"/>
                  </a:moveTo>
                  <a:lnTo>
                    <a:pt x="28" y="4"/>
                  </a:lnTo>
                  <a:lnTo>
                    <a:pt x="6" y="14"/>
                  </a:lnTo>
                  <a:lnTo>
                    <a:pt x="0" y="48"/>
                  </a:lnTo>
                  <a:lnTo>
                    <a:pt x="42" y="64"/>
                  </a:lnTo>
                  <a:lnTo>
                    <a:pt x="50" y="28"/>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79" name="Freeform 220"/>
            <p:cNvSpPr>
              <a:spLocks/>
            </p:cNvSpPr>
            <p:nvPr/>
          </p:nvSpPr>
          <p:spPr bwMode="auto">
            <a:xfrm>
              <a:off x="3242" y="2613"/>
              <a:ext cx="66" cy="72"/>
            </a:xfrm>
            <a:custGeom>
              <a:avLst/>
              <a:gdLst>
                <a:gd name="T0" fmla="*/ 62 w 66"/>
                <a:gd name="T1" fmla="*/ 16 h 72"/>
                <a:gd name="T2" fmla="*/ 50 w 66"/>
                <a:gd name="T3" fmla="*/ 0 h 72"/>
                <a:gd name="T4" fmla="*/ 44 w 66"/>
                <a:gd name="T5" fmla="*/ 2 h 72"/>
                <a:gd name="T6" fmla="*/ 16 w 66"/>
                <a:gd name="T7" fmla="*/ 8 h 72"/>
                <a:gd name="T8" fmla="*/ 16 w 66"/>
                <a:gd name="T9" fmla="*/ 8 h 72"/>
                <a:gd name="T10" fmla="*/ 18 w 66"/>
                <a:gd name="T11" fmla="*/ 12 h 72"/>
                <a:gd name="T12" fmla="*/ 18 w 66"/>
                <a:gd name="T13" fmla="*/ 12 h 72"/>
                <a:gd name="T14" fmla="*/ 6 w 66"/>
                <a:gd name="T15" fmla="*/ 18 h 72"/>
                <a:gd name="T16" fmla="*/ 0 w 66"/>
                <a:gd name="T17" fmla="*/ 44 h 72"/>
                <a:gd name="T18" fmla="*/ 0 w 66"/>
                <a:gd name="T19" fmla="*/ 44 h 72"/>
                <a:gd name="T20" fmla="*/ 14 w 66"/>
                <a:gd name="T21" fmla="*/ 52 h 72"/>
                <a:gd name="T22" fmla="*/ 14 w 66"/>
                <a:gd name="T23" fmla="*/ 52 h 72"/>
                <a:gd name="T24" fmla="*/ 26 w 66"/>
                <a:gd name="T25" fmla="*/ 72 h 72"/>
                <a:gd name="T26" fmla="*/ 58 w 66"/>
                <a:gd name="T27" fmla="*/ 66 h 72"/>
                <a:gd name="T28" fmla="*/ 58 w 66"/>
                <a:gd name="T29" fmla="*/ 66 h 72"/>
                <a:gd name="T30" fmla="*/ 56 w 66"/>
                <a:gd name="T31" fmla="*/ 44 h 72"/>
                <a:gd name="T32" fmla="*/ 56 w 66"/>
                <a:gd name="T33" fmla="*/ 44 h 72"/>
                <a:gd name="T34" fmla="*/ 66 w 66"/>
                <a:gd name="T35" fmla="*/ 36 h 72"/>
                <a:gd name="T36" fmla="*/ 62 w 66"/>
                <a:gd name="T37" fmla="*/ 16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72"/>
                <a:gd name="T59" fmla="*/ 66 w 6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72">
                  <a:moveTo>
                    <a:pt x="62" y="16"/>
                  </a:moveTo>
                  <a:lnTo>
                    <a:pt x="50" y="0"/>
                  </a:lnTo>
                  <a:lnTo>
                    <a:pt x="44" y="2"/>
                  </a:lnTo>
                  <a:lnTo>
                    <a:pt x="16" y="8"/>
                  </a:lnTo>
                  <a:lnTo>
                    <a:pt x="18" y="12"/>
                  </a:lnTo>
                  <a:lnTo>
                    <a:pt x="6" y="18"/>
                  </a:lnTo>
                  <a:lnTo>
                    <a:pt x="0" y="44"/>
                  </a:lnTo>
                  <a:lnTo>
                    <a:pt x="14" y="52"/>
                  </a:lnTo>
                  <a:lnTo>
                    <a:pt x="26" y="72"/>
                  </a:lnTo>
                  <a:lnTo>
                    <a:pt x="58" y="66"/>
                  </a:lnTo>
                  <a:lnTo>
                    <a:pt x="56" y="44"/>
                  </a:lnTo>
                  <a:lnTo>
                    <a:pt x="66" y="36"/>
                  </a:lnTo>
                  <a:lnTo>
                    <a:pt x="6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0" name="Freeform 221"/>
            <p:cNvSpPr>
              <a:spLocks/>
            </p:cNvSpPr>
            <p:nvPr/>
          </p:nvSpPr>
          <p:spPr bwMode="auto">
            <a:xfrm>
              <a:off x="2732" y="2401"/>
              <a:ext cx="52" cy="56"/>
            </a:xfrm>
            <a:custGeom>
              <a:avLst/>
              <a:gdLst>
                <a:gd name="T0" fmla="*/ 26 w 52"/>
                <a:gd name="T1" fmla="*/ 0 h 56"/>
                <a:gd name="T2" fmla="*/ 24 w 52"/>
                <a:gd name="T3" fmla="*/ 0 h 56"/>
                <a:gd name="T4" fmla="*/ 0 w 52"/>
                <a:gd name="T5" fmla="*/ 6 h 56"/>
                <a:gd name="T6" fmla="*/ 2 w 52"/>
                <a:gd name="T7" fmla="*/ 42 h 56"/>
                <a:gd name="T8" fmla="*/ 36 w 52"/>
                <a:gd name="T9" fmla="*/ 56 h 56"/>
                <a:gd name="T10" fmla="*/ 52 w 52"/>
                <a:gd name="T11" fmla="*/ 24 h 56"/>
                <a:gd name="T12" fmla="*/ 40 w 52"/>
                <a:gd name="T13" fmla="*/ 4 h 56"/>
                <a:gd name="T14" fmla="*/ 26 w 52"/>
                <a:gd name="T15" fmla="*/ 0 h 56"/>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56"/>
                <a:gd name="T26" fmla="*/ 52 w 5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56">
                  <a:moveTo>
                    <a:pt x="26" y="0"/>
                  </a:moveTo>
                  <a:lnTo>
                    <a:pt x="24" y="0"/>
                  </a:lnTo>
                  <a:lnTo>
                    <a:pt x="0" y="6"/>
                  </a:lnTo>
                  <a:lnTo>
                    <a:pt x="2" y="42"/>
                  </a:lnTo>
                  <a:lnTo>
                    <a:pt x="36" y="56"/>
                  </a:lnTo>
                  <a:lnTo>
                    <a:pt x="52" y="24"/>
                  </a:lnTo>
                  <a:lnTo>
                    <a:pt x="40"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1" name="Freeform 222"/>
            <p:cNvSpPr>
              <a:spLocks/>
            </p:cNvSpPr>
            <p:nvPr/>
          </p:nvSpPr>
          <p:spPr bwMode="auto">
            <a:xfrm>
              <a:off x="2392" y="2145"/>
              <a:ext cx="64" cy="58"/>
            </a:xfrm>
            <a:custGeom>
              <a:avLst/>
              <a:gdLst>
                <a:gd name="T0" fmla="*/ 30 w 64"/>
                <a:gd name="T1" fmla="*/ 2 h 58"/>
                <a:gd name="T2" fmla="*/ 12 w 64"/>
                <a:gd name="T3" fmla="*/ 10 h 58"/>
                <a:gd name="T4" fmla="*/ 0 w 64"/>
                <a:gd name="T5" fmla="*/ 40 h 58"/>
                <a:gd name="T6" fmla="*/ 34 w 64"/>
                <a:gd name="T7" fmla="*/ 58 h 58"/>
                <a:gd name="T8" fmla="*/ 64 w 64"/>
                <a:gd name="T9" fmla="*/ 30 h 58"/>
                <a:gd name="T10" fmla="*/ 36 w 64"/>
                <a:gd name="T11" fmla="*/ 0 h 58"/>
                <a:gd name="T12" fmla="*/ 30 w 64"/>
                <a:gd name="T13" fmla="*/ 2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30" y="2"/>
                  </a:moveTo>
                  <a:lnTo>
                    <a:pt x="12" y="10"/>
                  </a:lnTo>
                  <a:lnTo>
                    <a:pt x="0" y="40"/>
                  </a:lnTo>
                  <a:lnTo>
                    <a:pt x="34" y="58"/>
                  </a:lnTo>
                  <a:lnTo>
                    <a:pt x="64" y="30"/>
                  </a:lnTo>
                  <a:lnTo>
                    <a:pt x="36" y="0"/>
                  </a:lnTo>
                  <a:lnTo>
                    <a:pt x="3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2" name="Freeform 223"/>
            <p:cNvSpPr>
              <a:spLocks/>
            </p:cNvSpPr>
            <p:nvPr/>
          </p:nvSpPr>
          <p:spPr bwMode="auto">
            <a:xfrm>
              <a:off x="2500" y="2249"/>
              <a:ext cx="58" cy="56"/>
            </a:xfrm>
            <a:custGeom>
              <a:avLst/>
              <a:gdLst>
                <a:gd name="T0" fmla="*/ 20 w 58"/>
                <a:gd name="T1" fmla="*/ 4 h 56"/>
                <a:gd name="T2" fmla="*/ 0 w 58"/>
                <a:gd name="T3" fmla="*/ 14 h 56"/>
                <a:gd name="T4" fmla="*/ 0 w 58"/>
                <a:gd name="T5" fmla="*/ 42 h 56"/>
                <a:gd name="T6" fmla="*/ 28 w 58"/>
                <a:gd name="T7" fmla="*/ 56 h 56"/>
                <a:gd name="T8" fmla="*/ 58 w 58"/>
                <a:gd name="T9" fmla="*/ 24 h 56"/>
                <a:gd name="T10" fmla="*/ 24 w 58"/>
                <a:gd name="T11" fmla="*/ 0 h 56"/>
                <a:gd name="T12" fmla="*/ 20 w 58"/>
                <a:gd name="T13" fmla="*/ 4 h 56"/>
                <a:gd name="T14" fmla="*/ 0 60000 65536"/>
                <a:gd name="T15" fmla="*/ 0 60000 65536"/>
                <a:gd name="T16" fmla="*/ 0 60000 65536"/>
                <a:gd name="T17" fmla="*/ 0 60000 65536"/>
                <a:gd name="T18" fmla="*/ 0 60000 65536"/>
                <a:gd name="T19" fmla="*/ 0 60000 65536"/>
                <a:gd name="T20" fmla="*/ 0 60000 65536"/>
                <a:gd name="T21" fmla="*/ 0 w 58"/>
                <a:gd name="T22" fmla="*/ 0 h 56"/>
                <a:gd name="T23" fmla="*/ 58 w 5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56">
                  <a:moveTo>
                    <a:pt x="20" y="4"/>
                  </a:moveTo>
                  <a:lnTo>
                    <a:pt x="0" y="14"/>
                  </a:lnTo>
                  <a:lnTo>
                    <a:pt x="0" y="42"/>
                  </a:lnTo>
                  <a:lnTo>
                    <a:pt x="28" y="56"/>
                  </a:lnTo>
                  <a:lnTo>
                    <a:pt x="58" y="24"/>
                  </a:lnTo>
                  <a:lnTo>
                    <a:pt x="24" y="0"/>
                  </a:ln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3" name="Freeform 224"/>
            <p:cNvSpPr>
              <a:spLocks/>
            </p:cNvSpPr>
            <p:nvPr/>
          </p:nvSpPr>
          <p:spPr bwMode="auto">
            <a:xfrm>
              <a:off x="2914" y="2499"/>
              <a:ext cx="80" cy="80"/>
            </a:xfrm>
            <a:custGeom>
              <a:avLst/>
              <a:gdLst>
                <a:gd name="T0" fmla="*/ 52 w 80"/>
                <a:gd name="T1" fmla="*/ 80 h 80"/>
                <a:gd name="T2" fmla="*/ 80 w 80"/>
                <a:gd name="T3" fmla="*/ 56 h 80"/>
                <a:gd name="T4" fmla="*/ 62 w 80"/>
                <a:gd name="T5" fmla="*/ 32 h 80"/>
                <a:gd name="T6" fmla="*/ 62 w 80"/>
                <a:gd name="T7" fmla="*/ 32 h 80"/>
                <a:gd name="T8" fmla="*/ 54 w 80"/>
                <a:gd name="T9" fmla="*/ 32 h 80"/>
                <a:gd name="T10" fmla="*/ 54 w 80"/>
                <a:gd name="T11" fmla="*/ 32 h 80"/>
                <a:gd name="T12" fmla="*/ 58 w 80"/>
                <a:gd name="T13" fmla="*/ 26 h 80"/>
                <a:gd name="T14" fmla="*/ 58 w 80"/>
                <a:gd name="T15" fmla="*/ 26 h 80"/>
                <a:gd name="T16" fmla="*/ 50 w 80"/>
                <a:gd name="T17" fmla="*/ 20 h 80"/>
                <a:gd name="T18" fmla="*/ 50 w 80"/>
                <a:gd name="T19" fmla="*/ 20 h 80"/>
                <a:gd name="T20" fmla="*/ 40 w 80"/>
                <a:gd name="T21" fmla="*/ 2 h 80"/>
                <a:gd name="T22" fmla="*/ 12 w 80"/>
                <a:gd name="T23" fmla="*/ 0 h 80"/>
                <a:gd name="T24" fmla="*/ 10 w 80"/>
                <a:gd name="T25" fmla="*/ 4 h 80"/>
                <a:gd name="T26" fmla="*/ 0 w 80"/>
                <a:gd name="T27" fmla="*/ 26 h 80"/>
                <a:gd name="T28" fmla="*/ 0 w 80"/>
                <a:gd name="T29" fmla="*/ 26 h 80"/>
                <a:gd name="T30" fmla="*/ 6 w 80"/>
                <a:gd name="T31" fmla="*/ 36 h 80"/>
                <a:gd name="T32" fmla="*/ 6 w 80"/>
                <a:gd name="T33" fmla="*/ 36 h 80"/>
                <a:gd name="T34" fmla="*/ 10 w 80"/>
                <a:gd name="T35" fmla="*/ 52 h 80"/>
                <a:gd name="T36" fmla="*/ 10 w 80"/>
                <a:gd name="T37" fmla="*/ 52 h 80"/>
                <a:gd name="T38" fmla="*/ 28 w 80"/>
                <a:gd name="T39" fmla="*/ 54 h 80"/>
                <a:gd name="T40" fmla="*/ 28 w 80"/>
                <a:gd name="T41" fmla="*/ 54 h 80"/>
                <a:gd name="T42" fmla="*/ 26 w 80"/>
                <a:gd name="T43" fmla="*/ 62 h 80"/>
                <a:gd name="T44" fmla="*/ 52 w 80"/>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80"/>
                <a:gd name="T71" fmla="*/ 80 w 80"/>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80">
                  <a:moveTo>
                    <a:pt x="52" y="80"/>
                  </a:moveTo>
                  <a:lnTo>
                    <a:pt x="80" y="56"/>
                  </a:lnTo>
                  <a:lnTo>
                    <a:pt x="62" y="32"/>
                  </a:lnTo>
                  <a:lnTo>
                    <a:pt x="54" y="32"/>
                  </a:lnTo>
                  <a:lnTo>
                    <a:pt x="58" y="26"/>
                  </a:lnTo>
                  <a:lnTo>
                    <a:pt x="50" y="20"/>
                  </a:lnTo>
                  <a:lnTo>
                    <a:pt x="40" y="2"/>
                  </a:lnTo>
                  <a:lnTo>
                    <a:pt x="12" y="0"/>
                  </a:lnTo>
                  <a:lnTo>
                    <a:pt x="10" y="4"/>
                  </a:lnTo>
                  <a:lnTo>
                    <a:pt x="0" y="26"/>
                  </a:lnTo>
                  <a:lnTo>
                    <a:pt x="6" y="36"/>
                  </a:lnTo>
                  <a:lnTo>
                    <a:pt x="10" y="52"/>
                  </a:lnTo>
                  <a:lnTo>
                    <a:pt x="28" y="54"/>
                  </a:lnTo>
                  <a:lnTo>
                    <a:pt x="26" y="62"/>
                  </a:lnTo>
                  <a:lnTo>
                    <a:pt x="52"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4" name="Freeform 225"/>
            <p:cNvSpPr>
              <a:spLocks/>
            </p:cNvSpPr>
            <p:nvPr/>
          </p:nvSpPr>
          <p:spPr bwMode="auto">
            <a:xfrm>
              <a:off x="2534" y="2201"/>
              <a:ext cx="62" cy="56"/>
            </a:xfrm>
            <a:custGeom>
              <a:avLst/>
              <a:gdLst>
                <a:gd name="T0" fmla="*/ 42 w 62"/>
                <a:gd name="T1" fmla="*/ 56 h 56"/>
                <a:gd name="T2" fmla="*/ 62 w 62"/>
                <a:gd name="T3" fmla="*/ 28 h 56"/>
                <a:gd name="T4" fmla="*/ 52 w 62"/>
                <a:gd name="T5" fmla="*/ 10 h 56"/>
                <a:gd name="T6" fmla="*/ 36 w 62"/>
                <a:gd name="T7" fmla="*/ 0 h 56"/>
                <a:gd name="T8" fmla="*/ 32 w 62"/>
                <a:gd name="T9" fmla="*/ 2 h 56"/>
                <a:gd name="T10" fmla="*/ 16 w 62"/>
                <a:gd name="T11" fmla="*/ 8 h 56"/>
                <a:gd name="T12" fmla="*/ 0 w 62"/>
                <a:gd name="T13" fmla="*/ 38 h 56"/>
                <a:gd name="T14" fmla="*/ 42 w 62"/>
                <a:gd name="T15" fmla="*/ 56 h 56"/>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56"/>
                <a:gd name="T26" fmla="*/ 62 w 62"/>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56">
                  <a:moveTo>
                    <a:pt x="42" y="56"/>
                  </a:moveTo>
                  <a:lnTo>
                    <a:pt x="62" y="28"/>
                  </a:lnTo>
                  <a:lnTo>
                    <a:pt x="52" y="10"/>
                  </a:lnTo>
                  <a:lnTo>
                    <a:pt x="36" y="0"/>
                  </a:lnTo>
                  <a:lnTo>
                    <a:pt x="32" y="2"/>
                  </a:lnTo>
                  <a:lnTo>
                    <a:pt x="16" y="8"/>
                  </a:lnTo>
                  <a:lnTo>
                    <a:pt x="0" y="38"/>
                  </a:lnTo>
                  <a:lnTo>
                    <a:pt x="4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5" name="Freeform 226"/>
            <p:cNvSpPr>
              <a:spLocks/>
            </p:cNvSpPr>
            <p:nvPr/>
          </p:nvSpPr>
          <p:spPr bwMode="auto">
            <a:xfrm>
              <a:off x="2466" y="2157"/>
              <a:ext cx="68" cy="54"/>
            </a:xfrm>
            <a:custGeom>
              <a:avLst/>
              <a:gdLst>
                <a:gd name="T0" fmla="*/ 48 w 68"/>
                <a:gd name="T1" fmla="*/ 10 h 54"/>
                <a:gd name="T2" fmla="*/ 24 w 68"/>
                <a:gd name="T3" fmla="*/ 0 h 54"/>
                <a:gd name="T4" fmla="*/ 20 w 68"/>
                <a:gd name="T5" fmla="*/ 6 h 54"/>
                <a:gd name="T6" fmla="*/ 0 w 68"/>
                <a:gd name="T7" fmla="*/ 32 h 54"/>
                <a:gd name="T8" fmla="*/ 32 w 68"/>
                <a:gd name="T9" fmla="*/ 54 h 54"/>
                <a:gd name="T10" fmla="*/ 68 w 68"/>
                <a:gd name="T11" fmla="*/ 38 h 54"/>
                <a:gd name="T12" fmla="*/ 48 w 68"/>
                <a:gd name="T13" fmla="*/ 10 h 54"/>
                <a:gd name="T14" fmla="*/ 0 60000 65536"/>
                <a:gd name="T15" fmla="*/ 0 60000 65536"/>
                <a:gd name="T16" fmla="*/ 0 60000 65536"/>
                <a:gd name="T17" fmla="*/ 0 60000 65536"/>
                <a:gd name="T18" fmla="*/ 0 60000 65536"/>
                <a:gd name="T19" fmla="*/ 0 60000 65536"/>
                <a:gd name="T20" fmla="*/ 0 60000 65536"/>
                <a:gd name="T21" fmla="*/ 0 w 68"/>
                <a:gd name="T22" fmla="*/ 0 h 54"/>
                <a:gd name="T23" fmla="*/ 68 w 6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54">
                  <a:moveTo>
                    <a:pt x="48" y="10"/>
                  </a:moveTo>
                  <a:lnTo>
                    <a:pt x="24" y="0"/>
                  </a:lnTo>
                  <a:lnTo>
                    <a:pt x="20" y="6"/>
                  </a:lnTo>
                  <a:lnTo>
                    <a:pt x="0" y="32"/>
                  </a:lnTo>
                  <a:lnTo>
                    <a:pt x="32" y="54"/>
                  </a:lnTo>
                  <a:lnTo>
                    <a:pt x="68" y="38"/>
                  </a:lnTo>
                  <a:lnTo>
                    <a:pt x="4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6" name="Freeform 227"/>
            <p:cNvSpPr>
              <a:spLocks/>
            </p:cNvSpPr>
            <p:nvPr/>
          </p:nvSpPr>
          <p:spPr bwMode="auto">
            <a:xfrm>
              <a:off x="2716" y="2325"/>
              <a:ext cx="52" cy="68"/>
            </a:xfrm>
            <a:custGeom>
              <a:avLst/>
              <a:gdLst>
                <a:gd name="T0" fmla="*/ 52 w 52"/>
                <a:gd name="T1" fmla="*/ 34 h 68"/>
                <a:gd name="T2" fmla="*/ 40 w 52"/>
                <a:gd name="T3" fmla="*/ 0 h 68"/>
                <a:gd name="T4" fmla="*/ 32 w 52"/>
                <a:gd name="T5" fmla="*/ 4 h 68"/>
                <a:gd name="T6" fmla="*/ 8 w 52"/>
                <a:gd name="T7" fmla="*/ 14 h 68"/>
                <a:gd name="T8" fmla="*/ 0 w 52"/>
                <a:gd name="T9" fmla="*/ 40 h 68"/>
                <a:gd name="T10" fmla="*/ 28 w 52"/>
                <a:gd name="T11" fmla="*/ 68 h 68"/>
                <a:gd name="T12" fmla="*/ 52 w 52"/>
                <a:gd name="T13" fmla="*/ 34 h 68"/>
                <a:gd name="T14" fmla="*/ 0 60000 65536"/>
                <a:gd name="T15" fmla="*/ 0 60000 65536"/>
                <a:gd name="T16" fmla="*/ 0 60000 65536"/>
                <a:gd name="T17" fmla="*/ 0 60000 65536"/>
                <a:gd name="T18" fmla="*/ 0 60000 65536"/>
                <a:gd name="T19" fmla="*/ 0 60000 65536"/>
                <a:gd name="T20" fmla="*/ 0 60000 65536"/>
                <a:gd name="T21" fmla="*/ 0 w 52"/>
                <a:gd name="T22" fmla="*/ 0 h 68"/>
                <a:gd name="T23" fmla="*/ 52 w 52"/>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68">
                  <a:moveTo>
                    <a:pt x="52" y="34"/>
                  </a:moveTo>
                  <a:lnTo>
                    <a:pt x="40" y="0"/>
                  </a:lnTo>
                  <a:lnTo>
                    <a:pt x="32" y="4"/>
                  </a:lnTo>
                  <a:lnTo>
                    <a:pt x="8" y="14"/>
                  </a:lnTo>
                  <a:lnTo>
                    <a:pt x="0" y="40"/>
                  </a:lnTo>
                  <a:lnTo>
                    <a:pt x="28" y="68"/>
                  </a:lnTo>
                  <a:lnTo>
                    <a:pt x="5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7" name="Freeform 228"/>
            <p:cNvSpPr>
              <a:spLocks/>
            </p:cNvSpPr>
            <p:nvPr/>
          </p:nvSpPr>
          <p:spPr bwMode="auto">
            <a:xfrm>
              <a:off x="2566" y="2331"/>
              <a:ext cx="60" cy="60"/>
            </a:xfrm>
            <a:custGeom>
              <a:avLst/>
              <a:gdLst>
                <a:gd name="T0" fmla="*/ 40 w 60"/>
                <a:gd name="T1" fmla="*/ 0 h 60"/>
                <a:gd name="T2" fmla="*/ 34 w 60"/>
                <a:gd name="T3" fmla="*/ 2 h 60"/>
                <a:gd name="T4" fmla="*/ 22 w 60"/>
                <a:gd name="T5" fmla="*/ 8 h 60"/>
                <a:gd name="T6" fmla="*/ 22 w 60"/>
                <a:gd name="T7" fmla="*/ 8 h 60"/>
                <a:gd name="T8" fmla="*/ 14 w 60"/>
                <a:gd name="T9" fmla="*/ 12 h 60"/>
                <a:gd name="T10" fmla="*/ 6 w 60"/>
                <a:gd name="T11" fmla="*/ 16 h 60"/>
                <a:gd name="T12" fmla="*/ 0 w 60"/>
                <a:gd name="T13" fmla="*/ 48 h 60"/>
                <a:gd name="T14" fmla="*/ 30 w 60"/>
                <a:gd name="T15" fmla="*/ 60 h 60"/>
                <a:gd name="T16" fmla="*/ 44 w 60"/>
                <a:gd name="T17" fmla="*/ 48 h 60"/>
                <a:gd name="T18" fmla="*/ 44 w 60"/>
                <a:gd name="T19" fmla="*/ 48 h 60"/>
                <a:gd name="T20" fmla="*/ 52 w 60"/>
                <a:gd name="T21" fmla="*/ 42 h 60"/>
                <a:gd name="T22" fmla="*/ 52 w 60"/>
                <a:gd name="T23" fmla="*/ 42 h 60"/>
                <a:gd name="T24" fmla="*/ 60 w 60"/>
                <a:gd name="T25" fmla="*/ 36 h 60"/>
                <a:gd name="T26" fmla="*/ 54 w 60"/>
                <a:gd name="T27" fmla="*/ 16 h 60"/>
                <a:gd name="T28" fmla="*/ 40 w 60"/>
                <a:gd name="T29" fmla="*/ 0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0"/>
                <a:gd name="T47" fmla="*/ 60 w 6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0">
                  <a:moveTo>
                    <a:pt x="40" y="0"/>
                  </a:moveTo>
                  <a:lnTo>
                    <a:pt x="34" y="2"/>
                  </a:lnTo>
                  <a:lnTo>
                    <a:pt x="22" y="8"/>
                  </a:lnTo>
                  <a:lnTo>
                    <a:pt x="14" y="12"/>
                  </a:lnTo>
                  <a:lnTo>
                    <a:pt x="6" y="16"/>
                  </a:lnTo>
                  <a:lnTo>
                    <a:pt x="0" y="48"/>
                  </a:lnTo>
                  <a:lnTo>
                    <a:pt x="30" y="60"/>
                  </a:lnTo>
                  <a:lnTo>
                    <a:pt x="44" y="48"/>
                  </a:lnTo>
                  <a:lnTo>
                    <a:pt x="52" y="42"/>
                  </a:lnTo>
                  <a:lnTo>
                    <a:pt x="60" y="36"/>
                  </a:lnTo>
                  <a:lnTo>
                    <a:pt x="54" y="16"/>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8" name="Freeform 229"/>
            <p:cNvSpPr>
              <a:spLocks/>
            </p:cNvSpPr>
            <p:nvPr/>
          </p:nvSpPr>
          <p:spPr bwMode="auto">
            <a:xfrm>
              <a:off x="2690" y="2273"/>
              <a:ext cx="58" cy="52"/>
            </a:xfrm>
            <a:custGeom>
              <a:avLst/>
              <a:gdLst>
                <a:gd name="T0" fmla="*/ 58 w 58"/>
                <a:gd name="T1" fmla="*/ 28 h 52"/>
                <a:gd name="T2" fmla="*/ 40 w 58"/>
                <a:gd name="T3" fmla="*/ 0 h 52"/>
                <a:gd name="T4" fmla="*/ 34 w 58"/>
                <a:gd name="T5" fmla="*/ 2 h 52"/>
                <a:gd name="T6" fmla="*/ 18 w 58"/>
                <a:gd name="T7" fmla="*/ 4 h 52"/>
                <a:gd name="T8" fmla="*/ 0 w 58"/>
                <a:gd name="T9" fmla="*/ 20 h 52"/>
                <a:gd name="T10" fmla="*/ 12 w 58"/>
                <a:gd name="T11" fmla="*/ 50 h 52"/>
                <a:gd name="T12" fmla="*/ 38 w 58"/>
                <a:gd name="T13" fmla="*/ 52 h 52"/>
                <a:gd name="T14" fmla="*/ 58 w 58"/>
                <a:gd name="T15" fmla="*/ 28 h 5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2"/>
                <a:gd name="T26" fmla="*/ 58 w 58"/>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2">
                  <a:moveTo>
                    <a:pt x="58" y="28"/>
                  </a:moveTo>
                  <a:lnTo>
                    <a:pt x="40" y="0"/>
                  </a:lnTo>
                  <a:lnTo>
                    <a:pt x="34" y="2"/>
                  </a:lnTo>
                  <a:lnTo>
                    <a:pt x="18" y="4"/>
                  </a:lnTo>
                  <a:lnTo>
                    <a:pt x="0" y="20"/>
                  </a:lnTo>
                  <a:lnTo>
                    <a:pt x="12" y="50"/>
                  </a:lnTo>
                  <a:lnTo>
                    <a:pt x="38" y="52"/>
                  </a:lnTo>
                  <a:lnTo>
                    <a:pt x="5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89" name="Freeform 230"/>
            <p:cNvSpPr>
              <a:spLocks/>
            </p:cNvSpPr>
            <p:nvPr/>
          </p:nvSpPr>
          <p:spPr bwMode="auto">
            <a:xfrm>
              <a:off x="2628" y="2291"/>
              <a:ext cx="56" cy="60"/>
            </a:xfrm>
            <a:custGeom>
              <a:avLst/>
              <a:gdLst>
                <a:gd name="T0" fmla="*/ 24 w 56"/>
                <a:gd name="T1" fmla="*/ 4 h 60"/>
                <a:gd name="T2" fmla="*/ 18 w 56"/>
                <a:gd name="T3" fmla="*/ 6 h 60"/>
                <a:gd name="T4" fmla="*/ 4 w 56"/>
                <a:gd name="T5" fmla="*/ 14 h 60"/>
                <a:gd name="T6" fmla="*/ 0 w 56"/>
                <a:gd name="T7" fmla="*/ 42 h 60"/>
                <a:gd name="T8" fmla="*/ 28 w 56"/>
                <a:gd name="T9" fmla="*/ 60 h 60"/>
                <a:gd name="T10" fmla="*/ 56 w 56"/>
                <a:gd name="T11" fmla="*/ 32 h 60"/>
                <a:gd name="T12" fmla="*/ 32 w 56"/>
                <a:gd name="T13" fmla="*/ 0 h 60"/>
                <a:gd name="T14" fmla="*/ 24 w 56"/>
                <a:gd name="T15" fmla="*/ 4 h 6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60"/>
                <a:gd name="T26" fmla="*/ 56 w 56"/>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60">
                  <a:moveTo>
                    <a:pt x="24" y="4"/>
                  </a:moveTo>
                  <a:lnTo>
                    <a:pt x="18" y="6"/>
                  </a:lnTo>
                  <a:lnTo>
                    <a:pt x="4" y="14"/>
                  </a:lnTo>
                  <a:lnTo>
                    <a:pt x="0" y="42"/>
                  </a:lnTo>
                  <a:lnTo>
                    <a:pt x="28" y="60"/>
                  </a:lnTo>
                  <a:lnTo>
                    <a:pt x="56" y="32"/>
                  </a:lnTo>
                  <a:lnTo>
                    <a:pt x="32" y="0"/>
                  </a:lnTo>
                  <a:lnTo>
                    <a:pt x="2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90" name="Freeform 231"/>
            <p:cNvSpPr>
              <a:spLocks noEditPoints="1"/>
            </p:cNvSpPr>
            <p:nvPr/>
          </p:nvSpPr>
          <p:spPr bwMode="auto">
            <a:xfrm>
              <a:off x="2402" y="2157"/>
              <a:ext cx="962" cy="578"/>
            </a:xfrm>
            <a:custGeom>
              <a:avLst/>
              <a:gdLst>
                <a:gd name="T0" fmla="*/ 306 w 962"/>
                <a:gd name="T1" fmla="*/ 158 h 578"/>
                <a:gd name="T2" fmla="*/ 318 w 962"/>
                <a:gd name="T3" fmla="*/ 128 h 578"/>
                <a:gd name="T4" fmla="*/ 328 w 962"/>
                <a:gd name="T5" fmla="*/ 190 h 578"/>
                <a:gd name="T6" fmla="*/ 248 w 962"/>
                <a:gd name="T7" fmla="*/ 148 h 578"/>
                <a:gd name="T8" fmla="*/ 270 w 962"/>
                <a:gd name="T9" fmla="*/ 166 h 578"/>
                <a:gd name="T10" fmla="*/ 340 w 962"/>
                <a:gd name="T11" fmla="*/ 258 h 578"/>
                <a:gd name="T12" fmla="*/ 364 w 962"/>
                <a:gd name="T13" fmla="*/ 256 h 578"/>
                <a:gd name="T14" fmla="*/ 436 w 962"/>
                <a:gd name="T15" fmla="*/ 262 h 578"/>
                <a:gd name="T16" fmla="*/ 428 w 962"/>
                <a:gd name="T17" fmla="*/ 252 h 578"/>
                <a:gd name="T18" fmla="*/ 422 w 962"/>
                <a:gd name="T19" fmla="*/ 250 h 578"/>
                <a:gd name="T20" fmla="*/ 414 w 962"/>
                <a:gd name="T21" fmla="*/ 252 h 578"/>
                <a:gd name="T22" fmla="*/ 400 w 962"/>
                <a:gd name="T23" fmla="*/ 276 h 578"/>
                <a:gd name="T24" fmla="*/ 428 w 962"/>
                <a:gd name="T25" fmla="*/ 292 h 578"/>
                <a:gd name="T26" fmla="*/ 440 w 962"/>
                <a:gd name="T27" fmla="*/ 286 h 578"/>
                <a:gd name="T28" fmla="*/ 496 w 962"/>
                <a:gd name="T29" fmla="*/ 230 h 578"/>
                <a:gd name="T30" fmla="*/ 468 w 962"/>
                <a:gd name="T31" fmla="*/ 228 h 578"/>
                <a:gd name="T32" fmla="*/ 494 w 962"/>
                <a:gd name="T33" fmla="*/ 258 h 578"/>
                <a:gd name="T34" fmla="*/ 106 w 962"/>
                <a:gd name="T35" fmla="*/ 18 h 578"/>
                <a:gd name="T36" fmla="*/ 118 w 962"/>
                <a:gd name="T37" fmla="*/ 34 h 578"/>
                <a:gd name="T38" fmla="*/ 190 w 962"/>
                <a:gd name="T39" fmla="*/ 190 h 578"/>
                <a:gd name="T40" fmla="*/ 174 w 962"/>
                <a:gd name="T41" fmla="*/ 216 h 578"/>
                <a:gd name="T42" fmla="*/ 210 w 962"/>
                <a:gd name="T43" fmla="*/ 210 h 578"/>
                <a:gd name="T44" fmla="*/ 20 w 962"/>
                <a:gd name="T45" fmla="*/ 2 h 578"/>
                <a:gd name="T46" fmla="*/ 42 w 962"/>
                <a:gd name="T47" fmla="*/ 18 h 578"/>
                <a:gd name="T48" fmla="*/ 164 w 962"/>
                <a:gd name="T49" fmla="*/ 56 h 578"/>
                <a:gd name="T50" fmla="*/ 184 w 962"/>
                <a:gd name="T51" fmla="*/ 72 h 578"/>
                <a:gd name="T52" fmla="*/ 894 w 962"/>
                <a:gd name="T53" fmla="*/ 476 h 578"/>
                <a:gd name="T54" fmla="*/ 870 w 962"/>
                <a:gd name="T55" fmla="*/ 470 h 578"/>
                <a:gd name="T56" fmla="*/ 864 w 962"/>
                <a:gd name="T57" fmla="*/ 474 h 578"/>
                <a:gd name="T58" fmla="*/ 872 w 962"/>
                <a:gd name="T59" fmla="*/ 518 h 578"/>
                <a:gd name="T60" fmla="*/ 832 w 962"/>
                <a:gd name="T61" fmla="*/ 444 h 578"/>
                <a:gd name="T62" fmla="*/ 802 w 962"/>
                <a:gd name="T63" fmla="*/ 456 h 578"/>
                <a:gd name="T64" fmla="*/ 754 w 962"/>
                <a:gd name="T65" fmla="*/ 382 h 578"/>
                <a:gd name="T66" fmla="*/ 782 w 962"/>
                <a:gd name="T67" fmla="*/ 410 h 578"/>
                <a:gd name="T68" fmla="*/ 954 w 962"/>
                <a:gd name="T69" fmla="*/ 546 h 578"/>
                <a:gd name="T70" fmla="*/ 962 w 962"/>
                <a:gd name="T71" fmla="*/ 564 h 578"/>
                <a:gd name="T72" fmla="*/ 714 w 962"/>
                <a:gd name="T73" fmla="*/ 426 h 578"/>
                <a:gd name="T74" fmla="*/ 682 w 962"/>
                <a:gd name="T75" fmla="*/ 436 h 578"/>
                <a:gd name="T76" fmla="*/ 724 w 962"/>
                <a:gd name="T77" fmla="*/ 446 h 578"/>
                <a:gd name="T78" fmla="*/ 584 w 962"/>
                <a:gd name="T79" fmla="*/ 436 h 578"/>
                <a:gd name="T80" fmla="*/ 564 w 962"/>
                <a:gd name="T81" fmla="*/ 434 h 578"/>
                <a:gd name="T82" fmla="*/ 584 w 962"/>
                <a:gd name="T83" fmla="*/ 470 h 578"/>
                <a:gd name="T84" fmla="*/ 538 w 962"/>
                <a:gd name="T85" fmla="*/ 546 h 578"/>
                <a:gd name="T86" fmla="*/ 536 w 962"/>
                <a:gd name="T87" fmla="*/ 578 h 578"/>
                <a:gd name="T88" fmla="*/ 548 w 962"/>
                <a:gd name="T89" fmla="*/ 554 h 578"/>
                <a:gd name="T90" fmla="*/ 538 w 962"/>
                <a:gd name="T91" fmla="*/ 546 h 578"/>
                <a:gd name="T92" fmla="*/ 642 w 962"/>
                <a:gd name="T93" fmla="*/ 358 h 578"/>
                <a:gd name="T94" fmla="*/ 568 w 962"/>
                <a:gd name="T95" fmla="*/ 382 h 578"/>
                <a:gd name="T96" fmla="*/ 558 w 962"/>
                <a:gd name="T97" fmla="*/ 370 h 578"/>
                <a:gd name="T98" fmla="*/ 546 w 962"/>
                <a:gd name="T99" fmla="*/ 354 h 578"/>
                <a:gd name="T100" fmla="*/ 522 w 962"/>
                <a:gd name="T101" fmla="*/ 368 h 578"/>
                <a:gd name="T102" fmla="*/ 548 w 962"/>
                <a:gd name="T103" fmla="*/ 390 h 578"/>
                <a:gd name="T104" fmla="*/ 568 w 962"/>
                <a:gd name="T105" fmla="*/ 382 h 578"/>
                <a:gd name="T106" fmla="*/ 566 w 962"/>
                <a:gd name="T107" fmla="*/ 248 h 578"/>
                <a:gd name="T108" fmla="*/ 572 w 962"/>
                <a:gd name="T109" fmla="*/ 274 h 578"/>
                <a:gd name="T110" fmla="*/ 600 w 962"/>
                <a:gd name="T111" fmla="*/ 278 h 578"/>
                <a:gd name="T112" fmla="*/ 118 w 962"/>
                <a:gd name="T113" fmla="*/ 106 h 578"/>
                <a:gd name="T114" fmla="*/ 142 w 962"/>
                <a:gd name="T115" fmla="*/ 118 h 5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2"/>
                <a:gd name="T175" fmla="*/ 0 h 578"/>
                <a:gd name="T176" fmla="*/ 962 w 962"/>
                <a:gd name="T177" fmla="*/ 578 h 5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2" h="578">
                  <a:moveTo>
                    <a:pt x="318" y="128"/>
                  </a:moveTo>
                  <a:lnTo>
                    <a:pt x="310" y="130"/>
                  </a:lnTo>
                  <a:lnTo>
                    <a:pt x="300" y="140"/>
                  </a:lnTo>
                  <a:lnTo>
                    <a:pt x="306" y="158"/>
                  </a:lnTo>
                  <a:lnTo>
                    <a:pt x="322" y="158"/>
                  </a:lnTo>
                  <a:lnTo>
                    <a:pt x="334" y="142"/>
                  </a:lnTo>
                  <a:lnTo>
                    <a:pt x="324" y="126"/>
                  </a:lnTo>
                  <a:lnTo>
                    <a:pt x="318" y="128"/>
                  </a:lnTo>
                  <a:close/>
                  <a:moveTo>
                    <a:pt x="356" y="200"/>
                  </a:moveTo>
                  <a:lnTo>
                    <a:pt x="348" y="180"/>
                  </a:lnTo>
                  <a:lnTo>
                    <a:pt x="342" y="184"/>
                  </a:lnTo>
                  <a:lnTo>
                    <a:pt x="328" y="190"/>
                  </a:lnTo>
                  <a:lnTo>
                    <a:pt x="324" y="206"/>
                  </a:lnTo>
                  <a:lnTo>
                    <a:pt x="340" y="222"/>
                  </a:lnTo>
                  <a:lnTo>
                    <a:pt x="356" y="200"/>
                  </a:lnTo>
                  <a:close/>
                  <a:moveTo>
                    <a:pt x="248" y="148"/>
                  </a:moveTo>
                  <a:lnTo>
                    <a:pt x="238" y="154"/>
                  </a:lnTo>
                  <a:lnTo>
                    <a:pt x="236" y="172"/>
                  </a:lnTo>
                  <a:lnTo>
                    <a:pt x="252" y="182"/>
                  </a:lnTo>
                  <a:lnTo>
                    <a:pt x="270" y="166"/>
                  </a:lnTo>
                  <a:lnTo>
                    <a:pt x="256" y="146"/>
                  </a:lnTo>
                  <a:lnTo>
                    <a:pt x="248" y="148"/>
                  </a:lnTo>
                  <a:close/>
                  <a:moveTo>
                    <a:pt x="356" y="254"/>
                  </a:moveTo>
                  <a:lnTo>
                    <a:pt x="340" y="258"/>
                  </a:lnTo>
                  <a:lnTo>
                    <a:pt x="340" y="280"/>
                  </a:lnTo>
                  <a:lnTo>
                    <a:pt x="362" y="288"/>
                  </a:lnTo>
                  <a:lnTo>
                    <a:pt x="372" y="268"/>
                  </a:lnTo>
                  <a:lnTo>
                    <a:pt x="364" y="256"/>
                  </a:lnTo>
                  <a:lnTo>
                    <a:pt x="356" y="254"/>
                  </a:lnTo>
                  <a:close/>
                  <a:moveTo>
                    <a:pt x="446" y="268"/>
                  </a:moveTo>
                  <a:lnTo>
                    <a:pt x="446" y="268"/>
                  </a:lnTo>
                  <a:lnTo>
                    <a:pt x="436" y="262"/>
                  </a:lnTo>
                  <a:lnTo>
                    <a:pt x="432" y="252"/>
                  </a:lnTo>
                  <a:lnTo>
                    <a:pt x="428" y="252"/>
                  </a:lnTo>
                  <a:lnTo>
                    <a:pt x="422" y="250"/>
                  </a:lnTo>
                  <a:lnTo>
                    <a:pt x="414" y="250"/>
                  </a:lnTo>
                  <a:lnTo>
                    <a:pt x="414" y="252"/>
                  </a:lnTo>
                  <a:lnTo>
                    <a:pt x="398" y="254"/>
                  </a:lnTo>
                  <a:lnTo>
                    <a:pt x="400" y="276"/>
                  </a:lnTo>
                  <a:lnTo>
                    <a:pt x="406" y="278"/>
                  </a:lnTo>
                  <a:lnTo>
                    <a:pt x="404" y="286"/>
                  </a:lnTo>
                  <a:lnTo>
                    <a:pt x="428" y="292"/>
                  </a:lnTo>
                  <a:lnTo>
                    <a:pt x="430" y="288"/>
                  </a:lnTo>
                  <a:lnTo>
                    <a:pt x="440" y="286"/>
                  </a:lnTo>
                  <a:lnTo>
                    <a:pt x="446" y="268"/>
                  </a:lnTo>
                  <a:close/>
                  <a:moveTo>
                    <a:pt x="510" y="224"/>
                  </a:moveTo>
                  <a:lnTo>
                    <a:pt x="504" y="226"/>
                  </a:lnTo>
                  <a:lnTo>
                    <a:pt x="496" y="230"/>
                  </a:lnTo>
                  <a:lnTo>
                    <a:pt x="494" y="234"/>
                  </a:lnTo>
                  <a:lnTo>
                    <a:pt x="486" y="224"/>
                  </a:lnTo>
                  <a:lnTo>
                    <a:pt x="482" y="226"/>
                  </a:lnTo>
                  <a:lnTo>
                    <a:pt x="468" y="228"/>
                  </a:lnTo>
                  <a:lnTo>
                    <a:pt x="468" y="246"/>
                  </a:lnTo>
                  <a:lnTo>
                    <a:pt x="484" y="262"/>
                  </a:lnTo>
                  <a:lnTo>
                    <a:pt x="492" y="248"/>
                  </a:lnTo>
                  <a:lnTo>
                    <a:pt x="494" y="258"/>
                  </a:lnTo>
                  <a:lnTo>
                    <a:pt x="514" y="262"/>
                  </a:lnTo>
                  <a:lnTo>
                    <a:pt x="518" y="242"/>
                  </a:lnTo>
                  <a:lnTo>
                    <a:pt x="510" y="224"/>
                  </a:lnTo>
                  <a:close/>
                  <a:moveTo>
                    <a:pt x="106" y="18"/>
                  </a:moveTo>
                  <a:lnTo>
                    <a:pt x="90" y="12"/>
                  </a:lnTo>
                  <a:lnTo>
                    <a:pt x="76" y="30"/>
                  </a:lnTo>
                  <a:lnTo>
                    <a:pt x="96" y="44"/>
                  </a:lnTo>
                  <a:lnTo>
                    <a:pt x="118" y="34"/>
                  </a:lnTo>
                  <a:lnTo>
                    <a:pt x="106" y="18"/>
                  </a:lnTo>
                  <a:close/>
                  <a:moveTo>
                    <a:pt x="202" y="184"/>
                  </a:moveTo>
                  <a:lnTo>
                    <a:pt x="196" y="188"/>
                  </a:lnTo>
                  <a:lnTo>
                    <a:pt x="190" y="190"/>
                  </a:lnTo>
                  <a:lnTo>
                    <a:pt x="182" y="194"/>
                  </a:lnTo>
                  <a:lnTo>
                    <a:pt x="178" y="196"/>
                  </a:lnTo>
                  <a:lnTo>
                    <a:pt x="174" y="216"/>
                  </a:lnTo>
                  <a:lnTo>
                    <a:pt x="194" y="222"/>
                  </a:lnTo>
                  <a:lnTo>
                    <a:pt x="204" y="216"/>
                  </a:lnTo>
                  <a:lnTo>
                    <a:pt x="210" y="210"/>
                  </a:lnTo>
                  <a:lnTo>
                    <a:pt x="214" y="206"/>
                  </a:lnTo>
                  <a:lnTo>
                    <a:pt x="210" y="194"/>
                  </a:lnTo>
                  <a:lnTo>
                    <a:pt x="202" y="184"/>
                  </a:lnTo>
                  <a:close/>
                  <a:moveTo>
                    <a:pt x="20" y="2"/>
                  </a:moveTo>
                  <a:lnTo>
                    <a:pt x="8" y="6"/>
                  </a:lnTo>
                  <a:lnTo>
                    <a:pt x="0" y="24"/>
                  </a:lnTo>
                  <a:lnTo>
                    <a:pt x="24" y="34"/>
                  </a:lnTo>
                  <a:lnTo>
                    <a:pt x="42" y="18"/>
                  </a:lnTo>
                  <a:lnTo>
                    <a:pt x="24" y="0"/>
                  </a:lnTo>
                  <a:lnTo>
                    <a:pt x="20" y="2"/>
                  </a:lnTo>
                  <a:close/>
                  <a:moveTo>
                    <a:pt x="168" y="54"/>
                  </a:moveTo>
                  <a:lnTo>
                    <a:pt x="164" y="56"/>
                  </a:lnTo>
                  <a:lnTo>
                    <a:pt x="154" y="60"/>
                  </a:lnTo>
                  <a:lnTo>
                    <a:pt x="146" y="78"/>
                  </a:lnTo>
                  <a:lnTo>
                    <a:pt x="170" y="88"/>
                  </a:lnTo>
                  <a:lnTo>
                    <a:pt x="184" y="72"/>
                  </a:lnTo>
                  <a:lnTo>
                    <a:pt x="178" y="60"/>
                  </a:lnTo>
                  <a:lnTo>
                    <a:pt x="168" y="54"/>
                  </a:lnTo>
                  <a:close/>
                  <a:moveTo>
                    <a:pt x="896" y="488"/>
                  </a:moveTo>
                  <a:lnTo>
                    <a:pt x="894" y="476"/>
                  </a:lnTo>
                  <a:lnTo>
                    <a:pt x="886" y="466"/>
                  </a:lnTo>
                  <a:lnTo>
                    <a:pt x="880" y="468"/>
                  </a:lnTo>
                  <a:lnTo>
                    <a:pt x="870" y="470"/>
                  </a:lnTo>
                  <a:lnTo>
                    <a:pt x="866" y="470"/>
                  </a:lnTo>
                  <a:lnTo>
                    <a:pt x="866" y="472"/>
                  </a:lnTo>
                  <a:lnTo>
                    <a:pt x="864" y="474"/>
                  </a:lnTo>
                  <a:lnTo>
                    <a:pt x="854" y="480"/>
                  </a:lnTo>
                  <a:lnTo>
                    <a:pt x="850" y="496"/>
                  </a:lnTo>
                  <a:lnTo>
                    <a:pt x="862" y="502"/>
                  </a:lnTo>
                  <a:lnTo>
                    <a:pt x="872" y="518"/>
                  </a:lnTo>
                  <a:lnTo>
                    <a:pt x="888" y="516"/>
                  </a:lnTo>
                  <a:lnTo>
                    <a:pt x="888" y="496"/>
                  </a:lnTo>
                  <a:lnTo>
                    <a:pt x="896" y="488"/>
                  </a:lnTo>
                  <a:close/>
                  <a:moveTo>
                    <a:pt x="832" y="444"/>
                  </a:moveTo>
                  <a:lnTo>
                    <a:pt x="824" y="426"/>
                  </a:lnTo>
                  <a:lnTo>
                    <a:pt x="816" y="430"/>
                  </a:lnTo>
                  <a:lnTo>
                    <a:pt x="806" y="434"/>
                  </a:lnTo>
                  <a:lnTo>
                    <a:pt x="802" y="456"/>
                  </a:lnTo>
                  <a:lnTo>
                    <a:pt x="826" y="464"/>
                  </a:lnTo>
                  <a:lnTo>
                    <a:pt x="832" y="444"/>
                  </a:lnTo>
                  <a:close/>
                  <a:moveTo>
                    <a:pt x="758" y="378"/>
                  </a:moveTo>
                  <a:lnTo>
                    <a:pt x="754" y="382"/>
                  </a:lnTo>
                  <a:lnTo>
                    <a:pt x="742" y="392"/>
                  </a:lnTo>
                  <a:lnTo>
                    <a:pt x="748" y="424"/>
                  </a:lnTo>
                  <a:lnTo>
                    <a:pt x="766" y="426"/>
                  </a:lnTo>
                  <a:lnTo>
                    <a:pt x="782" y="410"/>
                  </a:lnTo>
                  <a:lnTo>
                    <a:pt x="774" y="388"/>
                  </a:lnTo>
                  <a:lnTo>
                    <a:pt x="758" y="378"/>
                  </a:lnTo>
                  <a:close/>
                  <a:moveTo>
                    <a:pt x="960" y="548"/>
                  </a:moveTo>
                  <a:lnTo>
                    <a:pt x="954" y="546"/>
                  </a:lnTo>
                  <a:lnTo>
                    <a:pt x="938" y="540"/>
                  </a:lnTo>
                  <a:lnTo>
                    <a:pt x="924" y="564"/>
                  </a:lnTo>
                  <a:lnTo>
                    <a:pt x="950" y="578"/>
                  </a:lnTo>
                  <a:lnTo>
                    <a:pt x="962" y="564"/>
                  </a:lnTo>
                  <a:lnTo>
                    <a:pt x="960" y="548"/>
                  </a:lnTo>
                  <a:close/>
                  <a:moveTo>
                    <a:pt x="712" y="430"/>
                  </a:moveTo>
                  <a:lnTo>
                    <a:pt x="712" y="430"/>
                  </a:lnTo>
                  <a:lnTo>
                    <a:pt x="714" y="426"/>
                  </a:lnTo>
                  <a:lnTo>
                    <a:pt x="702" y="412"/>
                  </a:lnTo>
                  <a:lnTo>
                    <a:pt x="698" y="414"/>
                  </a:lnTo>
                  <a:lnTo>
                    <a:pt x="684" y="418"/>
                  </a:lnTo>
                  <a:lnTo>
                    <a:pt x="682" y="436"/>
                  </a:lnTo>
                  <a:lnTo>
                    <a:pt x="694" y="440"/>
                  </a:lnTo>
                  <a:lnTo>
                    <a:pt x="690" y="450"/>
                  </a:lnTo>
                  <a:lnTo>
                    <a:pt x="712" y="458"/>
                  </a:lnTo>
                  <a:lnTo>
                    <a:pt x="724" y="446"/>
                  </a:lnTo>
                  <a:lnTo>
                    <a:pt x="718" y="430"/>
                  </a:lnTo>
                  <a:lnTo>
                    <a:pt x="712" y="430"/>
                  </a:lnTo>
                  <a:close/>
                  <a:moveTo>
                    <a:pt x="598" y="440"/>
                  </a:moveTo>
                  <a:lnTo>
                    <a:pt x="584" y="436"/>
                  </a:lnTo>
                  <a:lnTo>
                    <a:pt x="582" y="440"/>
                  </a:lnTo>
                  <a:lnTo>
                    <a:pt x="576" y="434"/>
                  </a:lnTo>
                  <a:lnTo>
                    <a:pt x="572" y="434"/>
                  </a:lnTo>
                  <a:lnTo>
                    <a:pt x="564" y="434"/>
                  </a:lnTo>
                  <a:lnTo>
                    <a:pt x="558" y="448"/>
                  </a:lnTo>
                  <a:lnTo>
                    <a:pt x="560" y="462"/>
                  </a:lnTo>
                  <a:lnTo>
                    <a:pt x="580" y="462"/>
                  </a:lnTo>
                  <a:lnTo>
                    <a:pt x="584" y="470"/>
                  </a:lnTo>
                  <a:lnTo>
                    <a:pt x="608" y="464"/>
                  </a:lnTo>
                  <a:lnTo>
                    <a:pt x="604" y="442"/>
                  </a:lnTo>
                  <a:lnTo>
                    <a:pt x="598" y="440"/>
                  </a:lnTo>
                  <a:close/>
                  <a:moveTo>
                    <a:pt x="538" y="546"/>
                  </a:moveTo>
                  <a:lnTo>
                    <a:pt x="538" y="546"/>
                  </a:lnTo>
                  <a:lnTo>
                    <a:pt x="528" y="548"/>
                  </a:lnTo>
                  <a:lnTo>
                    <a:pt x="518" y="564"/>
                  </a:lnTo>
                  <a:lnTo>
                    <a:pt x="536" y="578"/>
                  </a:lnTo>
                  <a:lnTo>
                    <a:pt x="550" y="566"/>
                  </a:lnTo>
                  <a:lnTo>
                    <a:pt x="550" y="562"/>
                  </a:lnTo>
                  <a:lnTo>
                    <a:pt x="548" y="554"/>
                  </a:lnTo>
                  <a:lnTo>
                    <a:pt x="546" y="550"/>
                  </a:lnTo>
                  <a:lnTo>
                    <a:pt x="542" y="548"/>
                  </a:lnTo>
                  <a:lnTo>
                    <a:pt x="538" y="546"/>
                  </a:lnTo>
                  <a:close/>
                  <a:moveTo>
                    <a:pt x="640" y="326"/>
                  </a:moveTo>
                  <a:lnTo>
                    <a:pt x="628" y="332"/>
                  </a:lnTo>
                  <a:lnTo>
                    <a:pt x="624" y="352"/>
                  </a:lnTo>
                  <a:lnTo>
                    <a:pt x="642" y="358"/>
                  </a:lnTo>
                  <a:lnTo>
                    <a:pt x="656" y="346"/>
                  </a:lnTo>
                  <a:lnTo>
                    <a:pt x="652" y="330"/>
                  </a:lnTo>
                  <a:lnTo>
                    <a:pt x="640" y="326"/>
                  </a:lnTo>
                  <a:close/>
                  <a:moveTo>
                    <a:pt x="568" y="382"/>
                  </a:moveTo>
                  <a:lnTo>
                    <a:pt x="566" y="382"/>
                  </a:lnTo>
                  <a:lnTo>
                    <a:pt x="554" y="380"/>
                  </a:lnTo>
                  <a:lnTo>
                    <a:pt x="558" y="370"/>
                  </a:lnTo>
                  <a:lnTo>
                    <a:pt x="552" y="366"/>
                  </a:lnTo>
                  <a:lnTo>
                    <a:pt x="552" y="364"/>
                  </a:lnTo>
                  <a:lnTo>
                    <a:pt x="546" y="354"/>
                  </a:lnTo>
                  <a:lnTo>
                    <a:pt x="542" y="352"/>
                  </a:lnTo>
                  <a:lnTo>
                    <a:pt x="530" y="352"/>
                  </a:lnTo>
                  <a:lnTo>
                    <a:pt x="522" y="368"/>
                  </a:lnTo>
                  <a:lnTo>
                    <a:pt x="528" y="374"/>
                  </a:lnTo>
                  <a:lnTo>
                    <a:pt x="530" y="386"/>
                  </a:lnTo>
                  <a:lnTo>
                    <a:pt x="548" y="390"/>
                  </a:lnTo>
                  <a:lnTo>
                    <a:pt x="548" y="400"/>
                  </a:lnTo>
                  <a:lnTo>
                    <a:pt x="562" y="410"/>
                  </a:lnTo>
                  <a:lnTo>
                    <a:pt x="578" y="396"/>
                  </a:lnTo>
                  <a:lnTo>
                    <a:pt x="568" y="382"/>
                  </a:lnTo>
                  <a:close/>
                  <a:moveTo>
                    <a:pt x="598" y="254"/>
                  </a:moveTo>
                  <a:lnTo>
                    <a:pt x="590" y="256"/>
                  </a:lnTo>
                  <a:lnTo>
                    <a:pt x="580" y="262"/>
                  </a:lnTo>
                  <a:lnTo>
                    <a:pt x="566" y="248"/>
                  </a:lnTo>
                  <a:lnTo>
                    <a:pt x="552" y="250"/>
                  </a:lnTo>
                  <a:lnTo>
                    <a:pt x="548" y="268"/>
                  </a:lnTo>
                  <a:lnTo>
                    <a:pt x="566" y="280"/>
                  </a:lnTo>
                  <a:lnTo>
                    <a:pt x="572" y="274"/>
                  </a:lnTo>
                  <a:lnTo>
                    <a:pt x="568" y="286"/>
                  </a:lnTo>
                  <a:lnTo>
                    <a:pt x="588" y="292"/>
                  </a:lnTo>
                  <a:lnTo>
                    <a:pt x="600" y="278"/>
                  </a:lnTo>
                  <a:lnTo>
                    <a:pt x="610" y="270"/>
                  </a:lnTo>
                  <a:lnTo>
                    <a:pt x="604" y="258"/>
                  </a:lnTo>
                  <a:lnTo>
                    <a:pt x="598" y="254"/>
                  </a:lnTo>
                  <a:close/>
                  <a:moveTo>
                    <a:pt x="118" y="106"/>
                  </a:moveTo>
                  <a:lnTo>
                    <a:pt x="108" y="110"/>
                  </a:lnTo>
                  <a:lnTo>
                    <a:pt x="108" y="128"/>
                  </a:lnTo>
                  <a:lnTo>
                    <a:pt x="124" y="138"/>
                  </a:lnTo>
                  <a:lnTo>
                    <a:pt x="142" y="118"/>
                  </a:lnTo>
                  <a:lnTo>
                    <a:pt x="122" y="104"/>
                  </a:lnTo>
                  <a:lnTo>
                    <a:pt x="118"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139" name="Text Box 232"/>
          <p:cNvSpPr txBox="1">
            <a:spLocks noChangeArrowheads="1"/>
          </p:cNvSpPr>
          <p:nvPr/>
        </p:nvSpPr>
        <p:spPr bwMode="auto">
          <a:xfrm>
            <a:off x="2165350" y="5788025"/>
            <a:ext cx="320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0"/>
              </a:spcBef>
            </a:pPr>
            <a:r>
              <a:rPr lang="en-US" sz="800" dirty="0"/>
              <a:t>AS</a:t>
            </a:r>
          </a:p>
        </p:txBody>
      </p:sp>
      <p:grpSp>
        <p:nvGrpSpPr>
          <p:cNvPr id="26" name="Group 233"/>
          <p:cNvGrpSpPr>
            <a:grpSpLocks/>
          </p:cNvGrpSpPr>
          <p:nvPr/>
        </p:nvGrpSpPr>
        <p:grpSpPr bwMode="auto">
          <a:xfrm>
            <a:off x="2178050" y="5486400"/>
            <a:ext cx="139700" cy="211138"/>
            <a:chOff x="2408" y="2210"/>
            <a:chExt cx="922" cy="436"/>
          </a:xfrm>
          <a:solidFill>
            <a:srgbClr val="008000"/>
          </a:solidFill>
        </p:grpSpPr>
        <p:sp>
          <p:nvSpPr>
            <p:cNvPr id="2149" name="Freeform 234"/>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0" name="Freeform 235"/>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1" name="Freeform 236"/>
            <p:cNvSpPr>
              <a:spLocks/>
            </p:cNvSpPr>
            <p:nvPr/>
          </p:nvSpPr>
          <p:spPr bwMode="auto">
            <a:xfrm>
              <a:off x="2416" y="2216"/>
              <a:ext cx="410" cy="264"/>
            </a:xfrm>
            <a:custGeom>
              <a:avLst/>
              <a:gdLst>
                <a:gd name="T0" fmla="*/ 164 w 410"/>
                <a:gd name="T1" fmla="*/ 40 h 264"/>
                <a:gd name="T2" fmla="*/ 188 w 410"/>
                <a:gd name="T3" fmla="*/ 40 h 264"/>
                <a:gd name="T4" fmla="*/ 198 w 410"/>
                <a:gd name="T5" fmla="*/ 28 h 264"/>
                <a:gd name="T6" fmla="*/ 230 w 410"/>
                <a:gd name="T7" fmla="*/ 28 h 264"/>
                <a:gd name="T8" fmla="*/ 256 w 410"/>
                <a:gd name="T9" fmla="*/ 20 h 264"/>
                <a:gd name="T10" fmla="*/ 262 w 410"/>
                <a:gd name="T11" fmla="*/ 8 h 264"/>
                <a:gd name="T12" fmla="*/ 286 w 410"/>
                <a:gd name="T13" fmla="*/ 0 h 264"/>
                <a:gd name="T14" fmla="*/ 310 w 410"/>
                <a:gd name="T15" fmla="*/ 4 h 264"/>
                <a:gd name="T16" fmla="*/ 336 w 410"/>
                <a:gd name="T17" fmla="*/ 26 h 264"/>
                <a:gd name="T18" fmla="*/ 352 w 410"/>
                <a:gd name="T19" fmla="*/ 52 h 264"/>
                <a:gd name="T20" fmla="*/ 376 w 410"/>
                <a:gd name="T21" fmla="*/ 90 h 264"/>
                <a:gd name="T22" fmla="*/ 394 w 410"/>
                <a:gd name="T23" fmla="*/ 110 h 264"/>
                <a:gd name="T24" fmla="*/ 400 w 410"/>
                <a:gd name="T25" fmla="*/ 126 h 264"/>
                <a:gd name="T26" fmla="*/ 410 w 410"/>
                <a:gd name="T27" fmla="*/ 158 h 264"/>
                <a:gd name="T28" fmla="*/ 402 w 410"/>
                <a:gd name="T29" fmla="*/ 178 h 264"/>
                <a:gd name="T30" fmla="*/ 398 w 410"/>
                <a:gd name="T31" fmla="*/ 196 h 264"/>
                <a:gd name="T32" fmla="*/ 394 w 410"/>
                <a:gd name="T33" fmla="*/ 214 h 264"/>
                <a:gd name="T34" fmla="*/ 390 w 410"/>
                <a:gd name="T35" fmla="*/ 226 h 264"/>
                <a:gd name="T36" fmla="*/ 402 w 410"/>
                <a:gd name="T37" fmla="*/ 246 h 264"/>
                <a:gd name="T38" fmla="*/ 398 w 410"/>
                <a:gd name="T39" fmla="*/ 260 h 264"/>
                <a:gd name="T40" fmla="*/ 374 w 410"/>
                <a:gd name="T41" fmla="*/ 264 h 264"/>
                <a:gd name="T42" fmla="*/ 348 w 410"/>
                <a:gd name="T43" fmla="*/ 252 h 264"/>
                <a:gd name="T44" fmla="*/ 342 w 410"/>
                <a:gd name="T45" fmla="*/ 234 h 264"/>
                <a:gd name="T46" fmla="*/ 332 w 410"/>
                <a:gd name="T47" fmla="*/ 222 h 264"/>
                <a:gd name="T48" fmla="*/ 316 w 410"/>
                <a:gd name="T49" fmla="*/ 230 h 264"/>
                <a:gd name="T50" fmla="*/ 302 w 410"/>
                <a:gd name="T51" fmla="*/ 246 h 264"/>
                <a:gd name="T52" fmla="*/ 292 w 410"/>
                <a:gd name="T53" fmla="*/ 240 h 264"/>
                <a:gd name="T54" fmla="*/ 272 w 410"/>
                <a:gd name="T55" fmla="*/ 244 h 264"/>
                <a:gd name="T56" fmla="*/ 262 w 410"/>
                <a:gd name="T57" fmla="*/ 248 h 264"/>
                <a:gd name="T58" fmla="*/ 252 w 410"/>
                <a:gd name="T59" fmla="*/ 246 h 264"/>
                <a:gd name="T60" fmla="*/ 240 w 410"/>
                <a:gd name="T61" fmla="*/ 254 h 264"/>
                <a:gd name="T62" fmla="*/ 228 w 410"/>
                <a:gd name="T63" fmla="*/ 248 h 264"/>
                <a:gd name="T64" fmla="*/ 206 w 410"/>
                <a:gd name="T65" fmla="*/ 248 h 264"/>
                <a:gd name="T66" fmla="*/ 196 w 410"/>
                <a:gd name="T67" fmla="*/ 260 h 264"/>
                <a:gd name="T68" fmla="*/ 186 w 410"/>
                <a:gd name="T69" fmla="*/ 260 h 264"/>
                <a:gd name="T70" fmla="*/ 172 w 410"/>
                <a:gd name="T71" fmla="*/ 252 h 264"/>
                <a:gd name="T72" fmla="*/ 170 w 410"/>
                <a:gd name="T73" fmla="*/ 240 h 264"/>
                <a:gd name="T74" fmla="*/ 154 w 410"/>
                <a:gd name="T75" fmla="*/ 234 h 264"/>
                <a:gd name="T76" fmla="*/ 150 w 410"/>
                <a:gd name="T77" fmla="*/ 218 h 264"/>
                <a:gd name="T78" fmla="*/ 134 w 410"/>
                <a:gd name="T79" fmla="*/ 210 h 264"/>
                <a:gd name="T80" fmla="*/ 134 w 410"/>
                <a:gd name="T81" fmla="*/ 198 h 264"/>
                <a:gd name="T82" fmla="*/ 122 w 410"/>
                <a:gd name="T83" fmla="*/ 188 h 264"/>
                <a:gd name="T84" fmla="*/ 116 w 410"/>
                <a:gd name="T85" fmla="*/ 172 h 264"/>
                <a:gd name="T86" fmla="*/ 106 w 410"/>
                <a:gd name="T87" fmla="*/ 158 h 264"/>
                <a:gd name="T88" fmla="*/ 94 w 410"/>
                <a:gd name="T89" fmla="*/ 148 h 264"/>
                <a:gd name="T90" fmla="*/ 82 w 410"/>
                <a:gd name="T91" fmla="*/ 140 h 264"/>
                <a:gd name="T92" fmla="*/ 72 w 410"/>
                <a:gd name="T93" fmla="*/ 130 h 264"/>
                <a:gd name="T94" fmla="*/ 52 w 410"/>
                <a:gd name="T95" fmla="*/ 124 h 264"/>
                <a:gd name="T96" fmla="*/ 44 w 410"/>
                <a:gd name="T97" fmla="*/ 108 h 264"/>
                <a:gd name="T98" fmla="*/ 32 w 410"/>
                <a:gd name="T99" fmla="*/ 98 h 264"/>
                <a:gd name="T100" fmla="*/ 18 w 410"/>
                <a:gd name="T101" fmla="*/ 84 h 264"/>
                <a:gd name="T102" fmla="*/ 10 w 410"/>
                <a:gd name="T103" fmla="*/ 76 h 264"/>
                <a:gd name="T104" fmla="*/ 0 w 410"/>
                <a:gd name="T105" fmla="*/ 58 h 264"/>
                <a:gd name="T106" fmla="*/ 10 w 410"/>
                <a:gd name="T107" fmla="*/ 44 h 264"/>
                <a:gd name="T108" fmla="*/ 12 w 410"/>
                <a:gd name="T109" fmla="*/ 32 h 264"/>
                <a:gd name="T110" fmla="*/ 26 w 410"/>
                <a:gd name="T111" fmla="*/ 36 h 264"/>
                <a:gd name="T112" fmla="*/ 42 w 410"/>
                <a:gd name="T113" fmla="*/ 50 h 264"/>
                <a:gd name="T114" fmla="*/ 64 w 410"/>
                <a:gd name="T115" fmla="*/ 58 h 264"/>
                <a:gd name="T116" fmla="*/ 84 w 410"/>
                <a:gd name="T117" fmla="*/ 56 h 264"/>
                <a:gd name="T118" fmla="*/ 106 w 410"/>
                <a:gd name="T119" fmla="*/ 56 h 264"/>
                <a:gd name="T120" fmla="*/ 122 w 410"/>
                <a:gd name="T121" fmla="*/ 56 h 264"/>
                <a:gd name="T122" fmla="*/ 142 w 410"/>
                <a:gd name="T123" fmla="*/ 50 h 264"/>
                <a:gd name="T124" fmla="*/ 164 w 410"/>
                <a:gd name="T125" fmla="*/ 40 h 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264"/>
                <a:gd name="T191" fmla="*/ 410 w 410"/>
                <a:gd name="T192" fmla="*/ 264 h 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264">
                  <a:moveTo>
                    <a:pt x="164" y="40"/>
                  </a:moveTo>
                  <a:lnTo>
                    <a:pt x="188" y="40"/>
                  </a:lnTo>
                  <a:lnTo>
                    <a:pt x="198" y="28"/>
                  </a:lnTo>
                  <a:lnTo>
                    <a:pt x="230" y="28"/>
                  </a:lnTo>
                  <a:lnTo>
                    <a:pt x="256" y="20"/>
                  </a:lnTo>
                  <a:lnTo>
                    <a:pt x="262" y="8"/>
                  </a:lnTo>
                  <a:lnTo>
                    <a:pt x="286" y="0"/>
                  </a:lnTo>
                  <a:lnTo>
                    <a:pt x="310" y="4"/>
                  </a:lnTo>
                  <a:lnTo>
                    <a:pt x="336" y="26"/>
                  </a:lnTo>
                  <a:lnTo>
                    <a:pt x="352" y="52"/>
                  </a:lnTo>
                  <a:lnTo>
                    <a:pt x="376" y="90"/>
                  </a:lnTo>
                  <a:lnTo>
                    <a:pt x="394" y="110"/>
                  </a:lnTo>
                  <a:lnTo>
                    <a:pt x="400" y="126"/>
                  </a:lnTo>
                  <a:lnTo>
                    <a:pt x="410" y="158"/>
                  </a:lnTo>
                  <a:lnTo>
                    <a:pt x="402" y="178"/>
                  </a:lnTo>
                  <a:lnTo>
                    <a:pt x="398" y="196"/>
                  </a:lnTo>
                  <a:lnTo>
                    <a:pt x="394" y="214"/>
                  </a:lnTo>
                  <a:lnTo>
                    <a:pt x="390" y="226"/>
                  </a:lnTo>
                  <a:lnTo>
                    <a:pt x="402" y="246"/>
                  </a:lnTo>
                  <a:lnTo>
                    <a:pt x="398" y="260"/>
                  </a:lnTo>
                  <a:lnTo>
                    <a:pt x="374" y="264"/>
                  </a:lnTo>
                  <a:lnTo>
                    <a:pt x="348" y="252"/>
                  </a:lnTo>
                  <a:lnTo>
                    <a:pt x="342" y="234"/>
                  </a:lnTo>
                  <a:lnTo>
                    <a:pt x="332" y="222"/>
                  </a:lnTo>
                  <a:lnTo>
                    <a:pt x="316" y="230"/>
                  </a:lnTo>
                  <a:lnTo>
                    <a:pt x="302" y="246"/>
                  </a:lnTo>
                  <a:lnTo>
                    <a:pt x="292" y="240"/>
                  </a:lnTo>
                  <a:lnTo>
                    <a:pt x="272" y="244"/>
                  </a:lnTo>
                  <a:lnTo>
                    <a:pt x="262" y="248"/>
                  </a:lnTo>
                  <a:lnTo>
                    <a:pt x="252" y="246"/>
                  </a:lnTo>
                  <a:lnTo>
                    <a:pt x="240" y="254"/>
                  </a:lnTo>
                  <a:lnTo>
                    <a:pt x="228" y="248"/>
                  </a:lnTo>
                  <a:lnTo>
                    <a:pt x="206" y="248"/>
                  </a:lnTo>
                  <a:lnTo>
                    <a:pt x="196" y="260"/>
                  </a:lnTo>
                  <a:lnTo>
                    <a:pt x="186" y="260"/>
                  </a:lnTo>
                  <a:lnTo>
                    <a:pt x="172" y="252"/>
                  </a:lnTo>
                  <a:lnTo>
                    <a:pt x="170" y="240"/>
                  </a:lnTo>
                  <a:lnTo>
                    <a:pt x="154" y="234"/>
                  </a:lnTo>
                  <a:lnTo>
                    <a:pt x="150" y="218"/>
                  </a:lnTo>
                  <a:lnTo>
                    <a:pt x="134" y="210"/>
                  </a:lnTo>
                  <a:lnTo>
                    <a:pt x="134" y="198"/>
                  </a:lnTo>
                  <a:lnTo>
                    <a:pt x="122" y="188"/>
                  </a:lnTo>
                  <a:lnTo>
                    <a:pt x="116" y="172"/>
                  </a:lnTo>
                  <a:lnTo>
                    <a:pt x="106" y="158"/>
                  </a:lnTo>
                  <a:lnTo>
                    <a:pt x="94" y="148"/>
                  </a:lnTo>
                  <a:lnTo>
                    <a:pt x="82" y="140"/>
                  </a:lnTo>
                  <a:lnTo>
                    <a:pt x="72" y="130"/>
                  </a:lnTo>
                  <a:lnTo>
                    <a:pt x="52" y="124"/>
                  </a:lnTo>
                  <a:lnTo>
                    <a:pt x="44" y="108"/>
                  </a:lnTo>
                  <a:lnTo>
                    <a:pt x="32" y="98"/>
                  </a:lnTo>
                  <a:lnTo>
                    <a:pt x="18" y="84"/>
                  </a:lnTo>
                  <a:lnTo>
                    <a:pt x="10" y="76"/>
                  </a:lnTo>
                  <a:lnTo>
                    <a:pt x="0" y="58"/>
                  </a:lnTo>
                  <a:lnTo>
                    <a:pt x="10" y="44"/>
                  </a:lnTo>
                  <a:lnTo>
                    <a:pt x="12" y="32"/>
                  </a:lnTo>
                  <a:lnTo>
                    <a:pt x="26" y="36"/>
                  </a:lnTo>
                  <a:lnTo>
                    <a:pt x="42" y="50"/>
                  </a:lnTo>
                  <a:lnTo>
                    <a:pt x="64" y="58"/>
                  </a:lnTo>
                  <a:lnTo>
                    <a:pt x="84" y="56"/>
                  </a:lnTo>
                  <a:lnTo>
                    <a:pt x="106" y="56"/>
                  </a:lnTo>
                  <a:lnTo>
                    <a:pt x="122" y="56"/>
                  </a:lnTo>
                  <a:lnTo>
                    <a:pt x="142" y="50"/>
                  </a:lnTo>
                  <a:lnTo>
                    <a:pt x="164" y="40"/>
                  </a:lnTo>
                  <a:close/>
                </a:path>
              </a:pathLst>
            </a:custGeom>
            <a:grpFill/>
            <a:ln w="9525">
              <a:noFill/>
              <a:round/>
              <a:headEnd/>
              <a:tailEnd/>
            </a:ln>
          </p:spPr>
          <p:txBody>
            <a:bodyPr/>
            <a:lstStyle/>
            <a:p>
              <a:pPr>
                <a:defRPr/>
              </a:pPr>
              <a:endParaRPr lang="en-US" dirty="0"/>
            </a:p>
          </p:txBody>
        </p:sp>
        <p:sp>
          <p:nvSpPr>
            <p:cNvPr id="2152" name="Freeform 237"/>
            <p:cNvSpPr>
              <a:spLocks/>
            </p:cNvSpPr>
            <p:nvPr/>
          </p:nvSpPr>
          <p:spPr bwMode="auto">
            <a:xfrm>
              <a:off x="2910" y="2470"/>
              <a:ext cx="414" cy="170"/>
            </a:xfrm>
            <a:custGeom>
              <a:avLst/>
              <a:gdLst>
                <a:gd name="T0" fmla="*/ 400 w 414"/>
                <a:gd name="T1" fmla="*/ 122 h 170"/>
                <a:gd name="T2" fmla="*/ 414 w 414"/>
                <a:gd name="T3" fmla="*/ 136 h 170"/>
                <a:gd name="T4" fmla="*/ 410 w 414"/>
                <a:gd name="T5" fmla="*/ 148 h 170"/>
                <a:gd name="T6" fmla="*/ 402 w 414"/>
                <a:gd name="T7" fmla="*/ 160 h 170"/>
                <a:gd name="T8" fmla="*/ 394 w 414"/>
                <a:gd name="T9" fmla="*/ 168 h 170"/>
                <a:gd name="T10" fmla="*/ 366 w 414"/>
                <a:gd name="T11" fmla="*/ 162 h 170"/>
                <a:gd name="T12" fmla="*/ 338 w 414"/>
                <a:gd name="T13" fmla="*/ 168 h 170"/>
                <a:gd name="T14" fmla="*/ 318 w 414"/>
                <a:gd name="T15" fmla="*/ 168 h 170"/>
                <a:gd name="T16" fmla="*/ 294 w 414"/>
                <a:gd name="T17" fmla="*/ 162 h 170"/>
                <a:gd name="T18" fmla="*/ 278 w 414"/>
                <a:gd name="T19" fmla="*/ 156 h 170"/>
                <a:gd name="T20" fmla="*/ 272 w 414"/>
                <a:gd name="T21" fmla="*/ 168 h 170"/>
                <a:gd name="T22" fmla="*/ 254 w 414"/>
                <a:gd name="T23" fmla="*/ 170 h 170"/>
                <a:gd name="T24" fmla="*/ 232 w 414"/>
                <a:gd name="T25" fmla="*/ 156 h 170"/>
                <a:gd name="T26" fmla="*/ 220 w 414"/>
                <a:gd name="T27" fmla="*/ 156 h 170"/>
                <a:gd name="T28" fmla="*/ 206 w 414"/>
                <a:gd name="T29" fmla="*/ 162 h 170"/>
                <a:gd name="T30" fmla="*/ 182 w 414"/>
                <a:gd name="T31" fmla="*/ 152 h 170"/>
                <a:gd name="T32" fmla="*/ 164 w 414"/>
                <a:gd name="T33" fmla="*/ 146 h 170"/>
                <a:gd name="T34" fmla="*/ 148 w 414"/>
                <a:gd name="T35" fmla="*/ 132 h 170"/>
                <a:gd name="T36" fmla="*/ 132 w 414"/>
                <a:gd name="T37" fmla="*/ 122 h 170"/>
                <a:gd name="T38" fmla="*/ 116 w 414"/>
                <a:gd name="T39" fmla="*/ 132 h 170"/>
                <a:gd name="T40" fmla="*/ 92 w 414"/>
                <a:gd name="T41" fmla="*/ 136 h 170"/>
                <a:gd name="T42" fmla="*/ 70 w 414"/>
                <a:gd name="T43" fmla="*/ 130 h 170"/>
                <a:gd name="T44" fmla="*/ 60 w 414"/>
                <a:gd name="T45" fmla="*/ 112 h 170"/>
                <a:gd name="T46" fmla="*/ 60 w 414"/>
                <a:gd name="T47" fmla="*/ 98 h 170"/>
                <a:gd name="T48" fmla="*/ 38 w 414"/>
                <a:gd name="T49" fmla="*/ 88 h 170"/>
                <a:gd name="T50" fmla="*/ 24 w 414"/>
                <a:gd name="T51" fmla="*/ 78 h 170"/>
                <a:gd name="T52" fmla="*/ 8 w 414"/>
                <a:gd name="T53" fmla="*/ 66 h 170"/>
                <a:gd name="T54" fmla="*/ 0 w 414"/>
                <a:gd name="T55" fmla="*/ 54 h 170"/>
                <a:gd name="T56" fmla="*/ 0 w 414"/>
                <a:gd name="T57" fmla="*/ 42 h 170"/>
                <a:gd name="T58" fmla="*/ 20 w 414"/>
                <a:gd name="T59" fmla="*/ 40 h 170"/>
                <a:gd name="T60" fmla="*/ 26 w 414"/>
                <a:gd name="T61" fmla="*/ 26 h 170"/>
                <a:gd name="T62" fmla="*/ 52 w 414"/>
                <a:gd name="T63" fmla="*/ 22 h 170"/>
                <a:gd name="T64" fmla="*/ 74 w 414"/>
                <a:gd name="T65" fmla="*/ 10 h 170"/>
                <a:gd name="T66" fmla="*/ 90 w 414"/>
                <a:gd name="T67" fmla="*/ 0 h 170"/>
                <a:gd name="T68" fmla="*/ 114 w 414"/>
                <a:gd name="T69" fmla="*/ 0 h 170"/>
                <a:gd name="T70" fmla="*/ 146 w 414"/>
                <a:gd name="T71" fmla="*/ 0 h 170"/>
                <a:gd name="T72" fmla="*/ 166 w 414"/>
                <a:gd name="T73" fmla="*/ 18 h 170"/>
                <a:gd name="T74" fmla="*/ 176 w 414"/>
                <a:gd name="T75" fmla="*/ 18 h 170"/>
                <a:gd name="T76" fmla="*/ 192 w 414"/>
                <a:gd name="T77" fmla="*/ 18 h 170"/>
                <a:gd name="T78" fmla="*/ 204 w 414"/>
                <a:gd name="T79" fmla="*/ 24 h 170"/>
                <a:gd name="T80" fmla="*/ 214 w 414"/>
                <a:gd name="T81" fmla="*/ 38 h 170"/>
                <a:gd name="T82" fmla="*/ 232 w 414"/>
                <a:gd name="T83" fmla="*/ 46 h 170"/>
                <a:gd name="T84" fmla="*/ 252 w 414"/>
                <a:gd name="T85" fmla="*/ 46 h 170"/>
                <a:gd name="T86" fmla="*/ 280 w 414"/>
                <a:gd name="T87" fmla="*/ 54 h 170"/>
                <a:gd name="T88" fmla="*/ 292 w 414"/>
                <a:gd name="T89" fmla="*/ 48 h 170"/>
                <a:gd name="T90" fmla="*/ 308 w 414"/>
                <a:gd name="T91" fmla="*/ 54 h 170"/>
                <a:gd name="T92" fmla="*/ 318 w 414"/>
                <a:gd name="T93" fmla="*/ 70 h 170"/>
                <a:gd name="T94" fmla="*/ 328 w 414"/>
                <a:gd name="T95" fmla="*/ 78 h 170"/>
                <a:gd name="T96" fmla="*/ 330 w 414"/>
                <a:gd name="T97" fmla="*/ 94 h 170"/>
                <a:gd name="T98" fmla="*/ 344 w 414"/>
                <a:gd name="T99" fmla="*/ 90 h 170"/>
                <a:gd name="T100" fmla="*/ 360 w 414"/>
                <a:gd name="T101" fmla="*/ 98 h 170"/>
                <a:gd name="T102" fmla="*/ 374 w 414"/>
                <a:gd name="T103" fmla="*/ 112 h 170"/>
                <a:gd name="T104" fmla="*/ 384 w 414"/>
                <a:gd name="T105" fmla="*/ 122 h 170"/>
                <a:gd name="T106" fmla="*/ 400 w 414"/>
                <a:gd name="T107" fmla="*/ 122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
                <a:gd name="T163" fmla="*/ 0 h 170"/>
                <a:gd name="T164" fmla="*/ 414 w 414"/>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 h="170">
                  <a:moveTo>
                    <a:pt x="400" y="122"/>
                  </a:moveTo>
                  <a:lnTo>
                    <a:pt x="414" y="136"/>
                  </a:lnTo>
                  <a:lnTo>
                    <a:pt x="410" y="148"/>
                  </a:lnTo>
                  <a:lnTo>
                    <a:pt x="402" y="160"/>
                  </a:lnTo>
                  <a:lnTo>
                    <a:pt x="394" y="168"/>
                  </a:lnTo>
                  <a:lnTo>
                    <a:pt x="366" y="162"/>
                  </a:lnTo>
                  <a:lnTo>
                    <a:pt x="338" y="168"/>
                  </a:lnTo>
                  <a:lnTo>
                    <a:pt x="318" y="168"/>
                  </a:lnTo>
                  <a:lnTo>
                    <a:pt x="294" y="162"/>
                  </a:lnTo>
                  <a:lnTo>
                    <a:pt x="278" y="156"/>
                  </a:lnTo>
                  <a:lnTo>
                    <a:pt x="272" y="168"/>
                  </a:lnTo>
                  <a:lnTo>
                    <a:pt x="254" y="170"/>
                  </a:lnTo>
                  <a:lnTo>
                    <a:pt x="232" y="156"/>
                  </a:lnTo>
                  <a:lnTo>
                    <a:pt x="220" y="156"/>
                  </a:lnTo>
                  <a:lnTo>
                    <a:pt x="206" y="162"/>
                  </a:lnTo>
                  <a:lnTo>
                    <a:pt x="182" y="152"/>
                  </a:lnTo>
                  <a:lnTo>
                    <a:pt x="164" y="146"/>
                  </a:lnTo>
                  <a:lnTo>
                    <a:pt x="148" y="132"/>
                  </a:lnTo>
                  <a:lnTo>
                    <a:pt x="132" y="122"/>
                  </a:lnTo>
                  <a:lnTo>
                    <a:pt x="116" y="132"/>
                  </a:lnTo>
                  <a:lnTo>
                    <a:pt x="92" y="136"/>
                  </a:lnTo>
                  <a:lnTo>
                    <a:pt x="70" y="130"/>
                  </a:lnTo>
                  <a:lnTo>
                    <a:pt x="60" y="112"/>
                  </a:lnTo>
                  <a:lnTo>
                    <a:pt x="60" y="98"/>
                  </a:lnTo>
                  <a:lnTo>
                    <a:pt x="38" y="88"/>
                  </a:lnTo>
                  <a:lnTo>
                    <a:pt x="24" y="78"/>
                  </a:lnTo>
                  <a:lnTo>
                    <a:pt x="8" y="66"/>
                  </a:lnTo>
                  <a:lnTo>
                    <a:pt x="0" y="54"/>
                  </a:lnTo>
                  <a:lnTo>
                    <a:pt x="0" y="42"/>
                  </a:lnTo>
                  <a:lnTo>
                    <a:pt x="20" y="40"/>
                  </a:lnTo>
                  <a:lnTo>
                    <a:pt x="26" y="26"/>
                  </a:lnTo>
                  <a:lnTo>
                    <a:pt x="52" y="22"/>
                  </a:lnTo>
                  <a:lnTo>
                    <a:pt x="74" y="10"/>
                  </a:lnTo>
                  <a:lnTo>
                    <a:pt x="90" y="0"/>
                  </a:lnTo>
                  <a:lnTo>
                    <a:pt x="114" y="0"/>
                  </a:lnTo>
                  <a:lnTo>
                    <a:pt x="146" y="0"/>
                  </a:lnTo>
                  <a:lnTo>
                    <a:pt x="166" y="18"/>
                  </a:lnTo>
                  <a:lnTo>
                    <a:pt x="176" y="18"/>
                  </a:lnTo>
                  <a:lnTo>
                    <a:pt x="192" y="18"/>
                  </a:lnTo>
                  <a:lnTo>
                    <a:pt x="204" y="24"/>
                  </a:lnTo>
                  <a:lnTo>
                    <a:pt x="214" y="38"/>
                  </a:lnTo>
                  <a:lnTo>
                    <a:pt x="232" y="46"/>
                  </a:lnTo>
                  <a:lnTo>
                    <a:pt x="252" y="46"/>
                  </a:lnTo>
                  <a:lnTo>
                    <a:pt x="280" y="54"/>
                  </a:lnTo>
                  <a:lnTo>
                    <a:pt x="292" y="48"/>
                  </a:lnTo>
                  <a:lnTo>
                    <a:pt x="308" y="54"/>
                  </a:lnTo>
                  <a:lnTo>
                    <a:pt x="318" y="70"/>
                  </a:lnTo>
                  <a:lnTo>
                    <a:pt x="328" y="78"/>
                  </a:lnTo>
                  <a:lnTo>
                    <a:pt x="330" y="94"/>
                  </a:lnTo>
                  <a:lnTo>
                    <a:pt x="344" y="90"/>
                  </a:lnTo>
                  <a:lnTo>
                    <a:pt x="360" y="98"/>
                  </a:lnTo>
                  <a:lnTo>
                    <a:pt x="374" y="112"/>
                  </a:lnTo>
                  <a:lnTo>
                    <a:pt x="384" y="122"/>
                  </a:lnTo>
                  <a:lnTo>
                    <a:pt x="400" y="122"/>
                  </a:lnTo>
                  <a:close/>
                </a:path>
              </a:pathLst>
            </a:custGeom>
            <a:grpFill/>
            <a:ln w="9525">
              <a:noFill/>
              <a:round/>
              <a:headEnd/>
              <a:tailEnd/>
            </a:ln>
          </p:spPr>
          <p:txBody>
            <a:bodyPr/>
            <a:lstStyle/>
            <a:p>
              <a:pPr>
                <a:defRPr/>
              </a:pPr>
              <a:endParaRPr lang="en-US" dirty="0"/>
            </a:p>
          </p:txBody>
        </p:sp>
        <p:sp>
          <p:nvSpPr>
            <p:cNvPr id="2153" name="Freeform 238"/>
            <p:cNvSpPr>
              <a:spLocks noEditPoints="1"/>
            </p:cNvSpPr>
            <p:nvPr/>
          </p:nvSpPr>
          <p:spPr bwMode="auto">
            <a:xfrm>
              <a:off x="2408" y="2210"/>
              <a:ext cx="426" cy="278"/>
            </a:xfrm>
            <a:custGeom>
              <a:avLst/>
              <a:gdLst>
                <a:gd name="T0" fmla="*/ 260 w 426"/>
                <a:gd name="T1" fmla="*/ 22 h 278"/>
                <a:gd name="T2" fmla="*/ 204 w 426"/>
                <a:gd name="T3" fmla="*/ 28 h 278"/>
                <a:gd name="T4" fmla="*/ 170 w 426"/>
                <a:gd name="T5" fmla="*/ 40 h 278"/>
                <a:gd name="T6" fmla="*/ 128 w 426"/>
                <a:gd name="T7" fmla="*/ 56 h 278"/>
                <a:gd name="T8" fmla="*/ 72 w 426"/>
                <a:gd name="T9" fmla="*/ 58 h 278"/>
                <a:gd name="T10" fmla="*/ 38 w 426"/>
                <a:gd name="T11" fmla="*/ 38 h 278"/>
                <a:gd name="T12" fmla="*/ 12 w 426"/>
                <a:gd name="T13" fmla="*/ 48 h 278"/>
                <a:gd name="T14" fmla="*/ 36 w 426"/>
                <a:gd name="T15" fmla="*/ 108 h 278"/>
                <a:gd name="T16" fmla="*/ 56 w 426"/>
                <a:gd name="T17" fmla="*/ 136 h 278"/>
                <a:gd name="T18" fmla="*/ 86 w 426"/>
                <a:gd name="T19" fmla="*/ 150 h 278"/>
                <a:gd name="T20" fmla="*/ 110 w 426"/>
                <a:gd name="T21" fmla="*/ 168 h 278"/>
                <a:gd name="T22" fmla="*/ 124 w 426"/>
                <a:gd name="T23" fmla="*/ 198 h 278"/>
                <a:gd name="T24" fmla="*/ 136 w 426"/>
                <a:gd name="T25" fmla="*/ 218 h 278"/>
                <a:gd name="T26" fmla="*/ 156 w 426"/>
                <a:gd name="T27" fmla="*/ 244 h 278"/>
                <a:gd name="T28" fmla="*/ 174 w 426"/>
                <a:gd name="T29" fmla="*/ 262 h 278"/>
                <a:gd name="T30" fmla="*/ 216 w 426"/>
                <a:gd name="T31" fmla="*/ 260 h 278"/>
                <a:gd name="T32" fmla="*/ 250 w 426"/>
                <a:gd name="T33" fmla="*/ 268 h 278"/>
                <a:gd name="T34" fmla="*/ 270 w 426"/>
                <a:gd name="T35" fmla="*/ 262 h 278"/>
                <a:gd name="T36" fmla="*/ 298 w 426"/>
                <a:gd name="T37" fmla="*/ 254 h 278"/>
                <a:gd name="T38" fmla="*/ 328 w 426"/>
                <a:gd name="T39" fmla="*/ 242 h 278"/>
                <a:gd name="T40" fmla="*/ 344 w 426"/>
                <a:gd name="T41" fmla="*/ 242 h 278"/>
                <a:gd name="T42" fmla="*/ 410 w 426"/>
                <a:gd name="T43" fmla="*/ 270 h 278"/>
                <a:gd name="T44" fmla="*/ 404 w 426"/>
                <a:gd name="T45" fmla="*/ 230 h 278"/>
                <a:gd name="T46" fmla="*/ 412 w 426"/>
                <a:gd name="T47" fmla="*/ 202 h 278"/>
                <a:gd name="T48" fmla="*/ 426 w 426"/>
                <a:gd name="T49" fmla="*/ 164 h 278"/>
                <a:gd name="T50" fmla="*/ 366 w 426"/>
                <a:gd name="T51" fmla="*/ 56 h 278"/>
                <a:gd name="T52" fmla="*/ 320 w 426"/>
                <a:gd name="T53" fmla="*/ 6 h 278"/>
                <a:gd name="T54" fmla="*/ 294 w 426"/>
                <a:gd name="T55" fmla="*/ 12 h 278"/>
                <a:gd name="T56" fmla="*/ 340 w 426"/>
                <a:gd name="T57" fmla="*/ 36 h 278"/>
                <a:gd name="T58" fmla="*/ 380 w 426"/>
                <a:gd name="T59" fmla="*/ 98 h 278"/>
                <a:gd name="T60" fmla="*/ 412 w 426"/>
                <a:gd name="T61" fmla="*/ 164 h 278"/>
                <a:gd name="T62" fmla="*/ 400 w 426"/>
                <a:gd name="T63" fmla="*/ 200 h 278"/>
                <a:gd name="T64" fmla="*/ 390 w 426"/>
                <a:gd name="T65" fmla="*/ 232 h 278"/>
                <a:gd name="T66" fmla="*/ 402 w 426"/>
                <a:gd name="T67" fmla="*/ 260 h 278"/>
                <a:gd name="T68" fmla="*/ 360 w 426"/>
                <a:gd name="T69" fmla="*/ 254 h 278"/>
                <a:gd name="T70" fmla="*/ 320 w 426"/>
                <a:gd name="T71" fmla="*/ 232 h 278"/>
                <a:gd name="T72" fmla="*/ 278 w 426"/>
                <a:gd name="T73" fmla="*/ 244 h 278"/>
                <a:gd name="T74" fmla="*/ 258 w 426"/>
                <a:gd name="T75" fmla="*/ 246 h 278"/>
                <a:gd name="T76" fmla="*/ 236 w 426"/>
                <a:gd name="T77" fmla="*/ 248 h 278"/>
                <a:gd name="T78" fmla="*/ 202 w 426"/>
                <a:gd name="T79" fmla="*/ 260 h 278"/>
                <a:gd name="T80" fmla="*/ 186 w 426"/>
                <a:gd name="T81" fmla="*/ 254 h 278"/>
                <a:gd name="T82" fmla="*/ 166 w 426"/>
                <a:gd name="T83" fmla="*/ 236 h 278"/>
                <a:gd name="T84" fmla="*/ 148 w 426"/>
                <a:gd name="T85" fmla="*/ 212 h 278"/>
                <a:gd name="T86" fmla="*/ 134 w 426"/>
                <a:gd name="T87" fmla="*/ 190 h 278"/>
                <a:gd name="T88" fmla="*/ 108 w 426"/>
                <a:gd name="T89" fmla="*/ 150 h 278"/>
                <a:gd name="T90" fmla="*/ 94 w 426"/>
                <a:gd name="T91" fmla="*/ 142 h 278"/>
                <a:gd name="T92" fmla="*/ 64 w 426"/>
                <a:gd name="T93" fmla="*/ 126 h 278"/>
                <a:gd name="T94" fmla="*/ 30 w 426"/>
                <a:gd name="T95" fmla="*/ 86 h 278"/>
                <a:gd name="T96" fmla="*/ 14 w 426"/>
                <a:gd name="T97" fmla="*/ 64 h 278"/>
                <a:gd name="T98" fmla="*/ 26 w 426"/>
                <a:gd name="T99" fmla="*/ 46 h 278"/>
                <a:gd name="T100" fmla="*/ 46 w 426"/>
                <a:gd name="T101" fmla="*/ 62 h 278"/>
                <a:gd name="T102" fmla="*/ 130 w 426"/>
                <a:gd name="T103" fmla="*/ 68 h 278"/>
                <a:gd name="T104" fmla="*/ 174 w 426"/>
                <a:gd name="T105" fmla="*/ 52 h 278"/>
                <a:gd name="T106" fmla="*/ 208 w 426"/>
                <a:gd name="T107" fmla="*/ 40 h 278"/>
                <a:gd name="T108" fmla="*/ 274 w 426"/>
                <a:gd name="T109" fmla="*/ 18 h 2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278"/>
                <a:gd name="T167" fmla="*/ 426 w 426"/>
                <a:gd name="T168" fmla="*/ 278 h 2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278">
                  <a:moveTo>
                    <a:pt x="292" y="0"/>
                  </a:moveTo>
                  <a:lnTo>
                    <a:pt x="266" y="8"/>
                  </a:lnTo>
                  <a:lnTo>
                    <a:pt x="260" y="22"/>
                  </a:lnTo>
                  <a:lnTo>
                    <a:pt x="238" y="28"/>
                  </a:lnTo>
                  <a:lnTo>
                    <a:pt x="204" y="28"/>
                  </a:lnTo>
                  <a:lnTo>
                    <a:pt x="194" y="40"/>
                  </a:lnTo>
                  <a:lnTo>
                    <a:pt x="170" y="40"/>
                  </a:lnTo>
                  <a:lnTo>
                    <a:pt x="148" y="50"/>
                  </a:lnTo>
                  <a:lnTo>
                    <a:pt x="128" y="56"/>
                  </a:lnTo>
                  <a:lnTo>
                    <a:pt x="92" y="56"/>
                  </a:lnTo>
                  <a:lnTo>
                    <a:pt x="72" y="58"/>
                  </a:lnTo>
                  <a:lnTo>
                    <a:pt x="52" y="50"/>
                  </a:lnTo>
                  <a:lnTo>
                    <a:pt x="38" y="38"/>
                  </a:lnTo>
                  <a:lnTo>
                    <a:pt x="16" y="30"/>
                  </a:lnTo>
                  <a:lnTo>
                    <a:pt x="12" y="48"/>
                  </a:lnTo>
                  <a:lnTo>
                    <a:pt x="0" y="64"/>
                  </a:lnTo>
                  <a:lnTo>
                    <a:pt x="14" y="86"/>
                  </a:lnTo>
                  <a:lnTo>
                    <a:pt x="36" y="108"/>
                  </a:lnTo>
                  <a:lnTo>
                    <a:pt x="48" y="118"/>
                  </a:lnTo>
                  <a:lnTo>
                    <a:pt x="56" y="136"/>
                  </a:lnTo>
                  <a:lnTo>
                    <a:pt x="76" y="140"/>
                  </a:lnTo>
                  <a:lnTo>
                    <a:pt x="86" y="150"/>
                  </a:lnTo>
                  <a:lnTo>
                    <a:pt x="100" y="158"/>
                  </a:lnTo>
                  <a:lnTo>
                    <a:pt x="110" y="168"/>
                  </a:lnTo>
                  <a:lnTo>
                    <a:pt x="118" y="180"/>
                  </a:lnTo>
                  <a:lnTo>
                    <a:pt x="124" y="198"/>
                  </a:lnTo>
                  <a:lnTo>
                    <a:pt x="136" y="208"/>
                  </a:lnTo>
                  <a:lnTo>
                    <a:pt x="136" y="218"/>
                  </a:lnTo>
                  <a:lnTo>
                    <a:pt x="154" y="228"/>
                  </a:lnTo>
                  <a:lnTo>
                    <a:pt x="156" y="244"/>
                  </a:lnTo>
                  <a:lnTo>
                    <a:pt x="172" y="252"/>
                  </a:lnTo>
                  <a:lnTo>
                    <a:pt x="174" y="262"/>
                  </a:lnTo>
                  <a:lnTo>
                    <a:pt x="192" y="272"/>
                  </a:lnTo>
                  <a:lnTo>
                    <a:pt x="206" y="272"/>
                  </a:lnTo>
                  <a:lnTo>
                    <a:pt x="216" y="260"/>
                  </a:lnTo>
                  <a:lnTo>
                    <a:pt x="234" y="260"/>
                  </a:lnTo>
                  <a:lnTo>
                    <a:pt x="250" y="268"/>
                  </a:lnTo>
                  <a:lnTo>
                    <a:pt x="260" y="258"/>
                  </a:lnTo>
                  <a:lnTo>
                    <a:pt x="270" y="262"/>
                  </a:lnTo>
                  <a:lnTo>
                    <a:pt x="282" y="256"/>
                  </a:lnTo>
                  <a:lnTo>
                    <a:pt x="298" y="254"/>
                  </a:lnTo>
                  <a:lnTo>
                    <a:pt x="312" y="260"/>
                  </a:lnTo>
                  <a:lnTo>
                    <a:pt x="328" y="242"/>
                  </a:lnTo>
                  <a:lnTo>
                    <a:pt x="338" y="236"/>
                  </a:lnTo>
                  <a:lnTo>
                    <a:pt x="344" y="242"/>
                  </a:lnTo>
                  <a:lnTo>
                    <a:pt x="350" y="262"/>
                  </a:lnTo>
                  <a:lnTo>
                    <a:pt x="380" y="278"/>
                  </a:lnTo>
                  <a:lnTo>
                    <a:pt x="410" y="270"/>
                  </a:lnTo>
                  <a:lnTo>
                    <a:pt x="418" y="252"/>
                  </a:lnTo>
                  <a:lnTo>
                    <a:pt x="404" y="230"/>
                  </a:lnTo>
                  <a:lnTo>
                    <a:pt x="408" y="222"/>
                  </a:lnTo>
                  <a:lnTo>
                    <a:pt x="412" y="202"/>
                  </a:lnTo>
                  <a:lnTo>
                    <a:pt x="416" y="184"/>
                  </a:lnTo>
                  <a:lnTo>
                    <a:pt x="424" y="168"/>
                  </a:lnTo>
                  <a:lnTo>
                    <a:pt x="426" y="164"/>
                  </a:lnTo>
                  <a:lnTo>
                    <a:pt x="408" y="114"/>
                  </a:lnTo>
                  <a:lnTo>
                    <a:pt x="388" y="92"/>
                  </a:lnTo>
                  <a:lnTo>
                    <a:pt x="366" y="56"/>
                  </a:lnTo>
                  <a:lnTo>
                    <a:pt x="350" y="28"/>
                  </a:lnTo>
                  <a:lnTo>
                    <a:pt x="320" y="6"/>
                  </a:lnTo>
                  <a:lnTo>
                    <a:pt x="294" y="0"/>
                  </a:lnTo>
                  <a:lnTo>
                    <a:pt x="292" y="0"/>
                  </a:lnTo>
                  <a:close/>
                  <a:moveTo>
                    <a:pt x="294" y="12"/>
                  </a:moveTo>
                  <a:lnTo>
                    <a:pt x="294" y="12"/>
                  </a:lnTo>
                  <a:lnTo>
                    <a:pt x="316" y="16"/>
                  </a:lnTo>
                  <a:lnTo>
                    <a:pt x="340" y="36"/>
                  </a:lnTo>
                  <a:lnTo>
                    <a:pt x="356" y="62"/>
                  </a:lnTo>
                  <a:lnTo>
                    <a:pt x="380" y="98"/>
                  </a:lnTo>
                  <a:lnTo>
                    <a:pt x="398" y="120"/>
                  </a:lnTo>
                  <a:lnTo>
                    <a:pt x="412" y="164"/>
                  </a:lnTo>
                  <a:lnTo>
                    <a:pt x="406" y="180"/>
                  </a:lnTo>
                  <a:lnTo>
                    <a:pt x="400" y="200"/>
                  </a:lnTo>
                  <a:lnTo>
                    <a:pt x="398" y="218"/>
                  </a:lnTo>
                  <a:lnTo>
                    <a:pt x="390" y="232"/>
                  </a:lnTo>
                  <a:lnTo>
                    <a:pt x="404" y="252"/>
                  </a:lnTo>
                  <a:lnTo>
                    <a:pt x="402" y="260"/>
                  </a:lnTo>
                  <a:lnTo>
                    <a:pt x="382" y="264"/>
                  </a:lnTo>
                  <a:lnTo>
                    <a:pt x="360" y="254"/>
                  </a:lnTo>
                  <a:lnTo>
                    <a:pt x="356" y="236"/>
                  </a:lnTo>
                  <a:lnTo>
                    <a:pt x="340" y="222"/>
                  </a:lnTo>
                  <a:lnTo>
                    <a:pt x="320" y="232"/>
                  </a:lnTo>
                  <a:lnTo>
                    <a:pt x="308" y="244"/>
                  </a:lnTo>
                  <a:lnTo>
                    <a:pt x="300" y="240"/>
                  </a:lnTo>
                  <a:lnTo>
                    <a:pt x="278" y="244"/>
                  </a:lnTo>
                  <a:lnTo>
                    <a:pt x="270" y="248"/>
                  </a:lnTo>
                  <a:lnTo>
                    <a:pt x="258" y="246"/>
                  </a:lnTo>
                  <a:lnTo>
                    <a:pt x="248" y="254"/>
                  </a:lnTo>
                  <a:lnTo>
                    <a:pt x="236" y="248"/>
                  </a:lnTo>
                  <a:lnTo>
                    <a:pt x="212" y="248"/>
                  </a:lnTo>
                  <a:lnTo>
                    <a:pt x="202" y="260"/>
                  </a:lnTo>
                  <a:lnTo>
                    <a:pt x="194" y="260"/>
                  </a:lnTo>
                  <a:lnTo>
                    <a:pt x="186" y="254"/>
                  </a:lnTo>
                  <a:lnTo>
                    <a:pt x="182" y="242"/>
                  </a:lnTo>
                  <a:lnTo>
                    <a:pt x="166" y="236"/>
                  </a:lnTo>
                  <a:lnTo>
                    <a:pt x="164" y="220"/>
                  </a:lnTo>
                  <a:lnTo>
                    <a:pt x="148" y="212"/>
                  </a:lnTo>
                  <a:lnTo>
                    <a:pt x="148" y="202"/>
                  </a:lnTo>
                  <a:lnTo>
                    <a:pt x="134" y="190"/>
                  </a:lnTo>
                  <a:lnTo>
                    <a:pt x="130" y="176"/>
                  </a:lnTo>
                  <a:lnTo>
                    <a:pt x="118" y="160"/>
                  </a:lnTo>
                  <a:lnTo>
                    <a:pt x="108" y="150"/>
                  </a:lnTo>
                  <a:lnTo>
                    <a:pt x="106" y="150"/>
                  </a:lnTo>
                  <a:lnTo>
                    <a:pt x="94" y="142"/>
                  </a:lnTo>
                  <a:lnTo>
                    <a:pt x="82" y="130"/>
                  </a:lnTo>
                  <a:lnTo>
                    <a:pt x="64" y="126"/>
                  </a:lnTo>
                  <a:lnTo>
                    <a:pt x="58" y="110"/>
                  </a:lnTo>
                  <a:lnTo>
                    <a:pt x="44" y="98"/>
                  </a:lnTo>
                  <a:lnTo>
                    <a:pt x="30" y="86"/>
                  </a:lnTo>
                  <a:lnTo>
                    <a:pt x="22" y="78"/>
                  </a:lnTo>
                  <a:lnTo>
                    <a:pt x="14" y="64"/>
                  </a:lnTo>
                  <a:lnTo>
                    <a:pt x="24" y="54"/>
                  </a:lnTo>
                  <a:lnTo>
                    <a:pt x="26" y="46"/>
                  </a:lnTo>
                  <a:lnTo>
                    <a:pt x="30" y="48"/>
                  </a:lnTo>
                  <a:lnTo>
                    <a:pt x="46" y="62"/>
                  </a:lnTo>
                  <a:lnTo>
                    <a:pt x="70" y="70"/>
                  </a:lnTo>
                  <a:lnTo>
                    <a:pt x="94" y="68"/>
                  </a:lnTo>
                  <a:lnTo>
                    <a:pt x="114" y="68"/>
                  </a:lnTo>
                  <a:lnTo>
                    <a:pt x="130" y="68"/>
                  </a:lnTo>
                  <a:lnTo>
                    <a:pt x="152" y="62"/>
                  </a:lnTo>
                  <a:lnTo>
                    <a:pt x="174" y="52"/>
                  </a:lnTo>
                  <a:lnTo>
                    <a:pt x="198" y="52"/>
                  </a:lnTo>
                  <a:lnTo>
                    <a:pt x="208" y="40"/>
                  </a:lnTo>
                  <a:lnTo>
                    <a:pt x="240" y="40"/>
                  </a:lnTo>
                  <a:lnTo>
                    <a:pt x="270" y="32"/>
                  </a:lnTo>
                  <a:lnTo>
                    <a:pt x="274" y="18"/>
                  </a:lnTo>
                  <a:lnTo>
                    <a:pt x="294" y="12"/>
                  </a:lnTo>
                  <a:close/>
                </a:path>
              </a:pathLst>
            </a:custGeom>
            <a:grpFill/>
            <a:ln w="9525">
              <a:noFill/>
              <a:round/>
              <a:headEnd/>
              <a:tailEnd/>
            </a:ln>
          </p:spPr>
          <p:txBody>
            <a:bodyPr/>
            <a:lstStyle/>
            <a:p>
              <a:pPr>
                <a:defRPr/>
              </a:pPr>
              <a:endParaRPr lang="en-US" dirty="0"/>
            </a:p>
          </p:txBody>
        </p:sp>
        <p:sp>
          <p:nvSpPr>
            <p:cNvPr id="2154" name="Freeform 239"/>
            <p:cNvSpPr>
              <a:spLocks noEditPoints="1"/>
            </p:cNvSpPr>
            <p:nvPr/>
          </p:nvSpPr>
          <p:spPr bwMode="auto">
            <a:xfrm>
              <a:off x="2904" y="2464"/>
              <a:ext cx="426" cy="182"/>
            </a:xfrm>
            <a:custGeom>
              <a:avLst/>
              <a:gdLst>
                <a:gd name="T0" fmla="*/ 76 w 426"/>
                <a:gd name="T1" fmla="*/ 12 h 182"/>
                <a:gd name="T2" fmla="*/ 28 w 426"/>
                <a:gd name="T3" fmla="*/ 28 h 182"/>
                <a:gd name="T4" fmla="*/ 0 w 426"/>
                <a:gd name="T5" fmla="*/ 44 h 182"/>
                <a:gd name="T6" fmla="*/ 42 w 426"/>
                <a:gd name="T7" fmla="*/ 98 h 182"/>
                <a:gd name="T8" fmla="*/ 72 w 426"/>
                <a:gd name="T9" fmla="*/ 142 h 182"/>
                <a:gd name="T10" fmla="*/ 138 w 426"/>
                <a:gd name="T11" fmla="*/ 136 h 182"/>
                <a:gd name="T12" fmla="*/ 166 w 426"/>
                <a:gd name="T13" fmla="*/ 156 h 182"/>
                <a:gd name="T14" fmla="*/ 186 w 426"/>
                <a:gd name="T15" fmla="*/ 164 h 182"/>
                <a:gd name="T16" fmla="*/ 212 w 426"/>
                <a:gd name="T17" fmla="*/ 174 h 182"/>
                <a:gd name="T18" fmla="*/ 238 w 426"/>
                <a:gd name="T19" fmla="*/ 168 h 182"/>
                <a:gd name="T20" fmla="*/ 286 w 426"/>
                <a:gd name="T21" fmla="*/ 170 h 182"/>
                <a:gd name="T22" fmla="*/ 322 w 426"/>
                <a:gd name="T23" fmla="*/ 180 h 182"/>
                <a:gd name="T24" fmla="*/ 372 w 426"/>
                <a:gd name="T25" fmla="*/ 174 h 182"/>
                <a:gd name="T26" fmla="*/ 412 w 426"/>
                <a:gd name="T27" fmla="*/ 170 h 182"/>
                <a:gd name="T28" fmla="*/ 408 w 426"/>
                <a:gd name="T29" fmla="*/ 122 h 182"/>
                <a:gd name="T30" fmla="*/ 370 w 426"/>
                <a:gd name="T31" fmla="*/ 100 h 182"/>
                <a:gd name="T32" fmla="*/ 342 w 426"/>
                <a:gd name="T33" fmla="*/ 92 h 182"/>
                <a:gd name="T34" fmla="*/ 328 w 426"/>
                <a:gd name="T35" fmla="*/ 72 h 182"/>
                <a:gd name="T36" fmla="*/ 286 w 426"/>
                <a:gd name="T37" fmla="*/ 52 h 182"/>
                <a:gd name="T38" fmla="*/ 240 w 426"/>
                <a:gd name="T39" fmla="*/ 46 h 182"/>
                <a:gd name="T40" fmla="*/ 214 w 426"/>
                <a:gd name="T41" fmla="*/ 26 h 182"/>
                <a:gd name="T42" fmla="*/ 174 w 426"/>
                <a:gd name="T43" fmla="*/ 18 h 182"/>
                <a:gd name="T44" fmla="*/ 120 w 426"/>
                <a:gd name="T45" fmla="*/ 12 h 182"/>
                <a:gd name="T46" fmla="*/ 170 w 426"/>
                <a:gd name="T47" fmla="*/ 30 h 182"/>
                <a:gd name="T48" fmla="*/ 206 w 426"/>
                <a:gd name="T49" fmla="*/ 34 h 182"/>
                <a:gd name="T50" fmla="*/ 256 w 426"/>
                <a:gd name="T51" fmla="*/ 58 h 182"/>
                <a:gd name="T52" fmla="*/ 298 w 426"/>
                <a:gd name="T53" fmla="*/ 60 h 182"/>
                <a:gd name="T54" fmla="*/ 320 w 426"/>
                <a:gd name="T55" fmla="*/ 80 h 182"/>
                <a:gd name="T56" fmla="*/ 332 w 426"/>
                <a:gd name="T57" fmla="*/ 106 h 182"/>
                <a:gd name="T58" fmla="*/ 362 w 426"/>
                <a:gd name="T59" fmla="*/ 110 h 182"/>
                <a:gd name="T60" fmla="*/ 404 w 426"/>
                <a:gd name="T61" fmla="*/ 134 h 182"/>
                <a:gd name="T62" fmla="*/ 410 w 426"/>
                <a:gd name="T63" fmla="*/ 152 h 182"/>
                <a:gd name="T64" fmla="*/ 398 w 426"/>
                <a:gd name="T65" fmla="*/ 168 h 182"/>
                <a:gd name="T66" fmla="*/ 344 w 426"/>
                <a:gd name="T67" fmla="*/ 168 h 182"/>
                <a:gd name="T68" fmla="*/ 302 w 426"/>
                <a:gd name="T69" fmla="*/ 162 h 182"/>
                <a:gd name="T70" fmla="*/ 280 w 426"/>
                <a:gd name="T71" fmla="*/ 156 h 182"/>
                <a:gd name="T72" fmla="*/ 262 w 426"/>
                <a:gd name="T73" fmla="*/ 170 h 182"/>
                <a:gd name="T74" fmla="*/ 212 w 426"/>
                <a:gd name="T75" fmla="*/ 162 h 182"/>
                <a:gd name="T76" fmla="*/ 172 w 426"/>
                <a:gd name="T77" fmla="*/ 146 h 182"/>
                <a:gd name="T78" fmla="*/ 142 w 426"/>
                <a:gd name="T79" fmla="*/ 124 h 182"/>
                <a:gd name="T80" fmla="*/ 120 w 426"/>
                <a:gd name="T81" fmla="*/ 134 h 182"/>
                <a:gd name="T82" fmla="*/ 80 w 426"/>
                <a:gd name="T83" fmla="*/ 132 h 182"/>
                <a:gd name="T84" fmla="*/ 72 w 426"/>
                <a:gd name="T85" fmla="*/ 100 h 182"/>
                <a:gd name="T86" fmla="*/ 32 w 426"/>
                <a:gd name="T87" fmla="*/ 78 h 182"/>
                <a:gd name="T88" fmla="*/ 12 w 426"/>
                <a:gd name="T89" fmla="*/ 58 h 182"/>
                <a:gd name="T90" fmla="*/ 30 w 426"/>
                <a:gd name="T91" fmla="*/ 52 h 182"/>
                <a:gd name="T92" fmla="*/ 60 w 426"/>
                <a:gd name="T93" fmla="*/ 34 h 182"/>
                <a:gd name="T94" fmla="*/ 98 w 426"/>
                <a:gd name="T95" fmla="*/ 12 h 1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6"/>
                <a:gd name="T145" fmla="*/ 0 h 182"/>
                <a:gd name="T146" fmla="*/ 426 w 426"/>
                <a:gd name="T147" fmla="*/ 182 h 1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6" h="182">
                  <a:moveTo>
                    <a:pt x="152" y="0"/>
                  </a:moveTo>
                  <a:lnTo>
                    <a:pt x="94" y="0"/>
                  </a:lnTo>
                  <a:lnTo>
                    <a:pt x="76" y="12"/>
                  </a:lnTo>
                  <a:lnTo>
                    <a:pt x="56" y="22"/>
                  </a:lnTo>
                  <a:lnTo>
                    <a:pt x="28" y="28"/>
                  </a:lnTo>
                  <a:lnTo>
                    <a:pt x="22" y="40"/>
                  </a:lnTo>
                  <a:lnTo>
                    <a:pt x="0" y="44"/>
                  </a:lnTo>
                  <a:lnTo>
                    <a:pt x="0" y="62"/>
                  </a:lnTo>
                  <a:lnTo>
                    <a:pt x="8" y="76"/>
                  </a:lnTo>
                  <a:lnTo>
                    <a:pt x="42" y="98"/>
                  </a:lnTo>
                  <a:lnTo>
                    <a:pt x="60" y="108"/>
                  </a:lnTo>
                  <a:lnTo>
                    <a:pt x="60" y="120"/>
                  </a:lnTo>
                  <a:lnTo>
                    <a:pt x="72" y="142"/>
                  </a:lnTo>
                  <a:lnTo>
                    <a:pt x="98" y="148"/>
                  </a:lnTo>
                  <a:lnTo>
                    <a:pt x="124" y="144"/>
                  </a:lnTo>
                  <a:lnTo>
                    <a:pt x="138" y="136"/>
                  </a:lnTo>
                  <a:lnTo>
                    <a:pt x="150" y="144"/>
                  </a:lnTo>
                  <a:lnTo>
                    <a:pt x="166" y="156"/>
                  </a:lnTo>
                  <a:lnTo>
                    <a:pt x="166" y="158"/>
                  </a:lnTo>
                  <a:lnTo>
                    <a:pt x="186" y="164"/>
                  </a:lnTo>
                  <a:lnTo>
                    <a:pt x="210" y="174"/>
                  </a:lnTo>
                  <a:lnTo>
                    <a:pt x="212" y="174"/>
                  </a:lnTo>
                  <a:lnTo>
                    <a:pt x="226" y="168"/>
                  </a:lnTo>
                  <a:lnTo>
                    <a:pt x="238" y="168"/>
                  </a:lnTo>
                  <a:lnTo>
                    <a:pt x="258" y="182"/>
                  </a:lnTo>
                  <a:lnTo>
                    <a:pt x="282" y="178"/>
                  </a:lnTo>
                  <a:lnTo>
                    <a:pt x="286" y="170"/>
                  </a:lnTo>
                  <a:lnTo>
                    <a:pt x="298" y="174"/>
                  </a:lnTo>
                  <a:lnTo>
                    <a:pt x="322" y="180"/>
                  </a:lnTo>
                  <a:lnTo>
                    <a:pt x="324" y="180"/>
                  </a:lnTo>
                  <a:lnTo>
                    <a:pt x="346" y="180"/>
                  </a:lnTo>
                  <a:lnTo>
                    <a:pt x="372" y="174"/>
                  </a:lnTo>
                  <a:lnTo>
                    <a:pt x="402" y="180"/>
                  </a:lnTo>
                  <a:lnTo>
                    <a:pt x="412" y="170"/>
                  </a:lnTo>
                  <a:lnTo>
                    <a:pt x="422" y="158"/>
                  </a:lnTo>
                  <a:lnTo>
                    <a:pt x="426" y="140"/>
                  </a:lnTo>
                  <a:lnTo>
                    <a:pt x="408" y="122"/>
                  </a:lnTo>
                  <a:lnTo>
                    <a:pt x="392" y="122"/>
                  </a:lnTo>
                  <a:lnTo>
                    <a:pt x="370" y="100"/>
                  </a:lnTo>
                  <a:lnTo>
                    <a:pt x="352" y="90"/>
                  </a:lnTo>
                  <a:lnTo>
                    <a:pt x="342" y="92"/>
                  </a:lnTo>
                  <a:lnTo>
                    <a:pt x="340" y="80"/>
                  </a:lnTo>
                  <a:lnTo>
                    <a:pt x="328" y="72"/>
                  </a:lnTo>
                  <a:lnTo>
                    <a:pt x="316" y="54"/>
                  </a:lnTo>
                  <a:lnTo>
                    <a:pt x="296" y="48"/>
                  </a:lnTo>
                  <a:lnTo>
                    <a:pt x="286" y="52"/>
                  </a:lnTo>
                  <a:lnTo>
                    <a:pt x="258" y="46"/>
                  </a:lnTo>
                  <a:lnTo>
                    <a:pt x="240" y="46"/>
                  </a:lnTo>
                  <a:lnTo>
                    <a:pt x="224" y="38"/>
                  </a:lnTo>
                  <a:lnTo>
                    <a:pt x="214" y="26"/>
                  </a:lnTo>
                  <a:lnTo>
                    <a:pt x="200" y="18"/>
                  </a:lnTo>
                  <a:lnTo>
                    <a:pt x="174" y="18"/>
                  </a:lnTo>
                  <a:lnTo>
                    <a:pt x="154" y="0"/>
                  </a:lnTo>
                  <a:lnTo>
                    <a:pt x="152" y="0"/>
                  </a:lnTo>
                  <a:close/>
                  <a:moveTo>
                    <a:pt x="120" y="12"/>
                  </a:moveTo>
                  <a:lnTo>
                    <a:pt x="120" y="12"/>
                  </a:lnTo>
                  <a:lnTo>
                    <a:pt x="148" y="12"/>
                  </a:lnTo>
                  <a:lnTo>
                    <a:pt x="170" y="30"/>
                  </a:lnTo>
                  <a:lnTo>
                    <a:pt x="198" y="30"/>
                  </a:lnTo>
                  <a:lnTo>
                    <a:pt x="206" y="34"/>
                  </a:lnTo>
                  <a:lnTo>
                    <a:pt x="216" y="48"/>
                  </a:lnTo>
                  <a:lnTo>
                    <a:pt x="238" y="58"/>
                  </a:lnTo>
                  <a:lnTo>
                    <a:pt x="256" y="58"/>
                  </a:lnTo>
                  <a:lnTo>
                    <a:pt x="288" y="66"/>
                  </a:lnTo>
                  <a:lnTo>
                    <a:pt x="298" y="60"/>
                  </a:lnTo>
                  <a:lnTo>
                    <a:pt x="310" y="64"/>
                  </a:lnTo>
                  <a:lnTo>
                    <a:pt x="320" y="80"/>
                  </a:lnTo>
                  <a:lnTo>
                    <a:pt x="328" y="86"/>
                  </a:lnTo>
                  <a:lnTo>
                    <a:pt x="332" y="106"/>
                  </a:lnTo>
                  <a:lnTo>
                    <a:pt x="350" y="102"/>
                  </a:lnTo>
                  <a:lnTo>
                    <a:pt x="362" y="110"/>
                  </a:lnTo>
                  <a:lnTo>
                    <a:pt x="388" y="134"/>
                  </a:lnTo>
                  <a:lnTo>
                    <a:pt x="404" y="134"/>
                  </a:lnTo>
                  <a:lnTo>
                    <a:pt x="412" y="144"/>
                  </a:lnTo>
                  <a:lnTo>
                    <a:pt x="410" y="152"/>
                  </a:lnTo>
                  <a:lnTo>
                    <a:pt x="404" y="162"/>
                  </a:lnTo>
                  <a:lnTo>
                    <a:pt x="398" y="168"/>
                  </a:lnTo>
                  <a:lnTo>
                    <a:pt x="372" y="162"/>
                  </a:lnTo>
                  <a:lnTo>
                    <a:pt x="344" y="168"/>
                  </a:lnTo>
                  <a:lnTo>
                    <a:pt x="324" y="168"/>
                  </a:lnTo>
                  <a:lnTo>
                    <a:pt x="302" y="162"/>
                  </a:lnTo>
                  <a:lnTo>
                    <a:pt x="286" y="158"/>
                  </a:lnTo>
                  <a:lnTo>
                    <a:pt x="280" y="156"/>
                  </a:lnTo>
                  <a:lnTo>
                    <a:pt x="274" y="168"/>
                  </a:lnTo>
                  <a:lnTo>
                    <a:pt x="262" y="170"/>
                  </a:lnTo>
                  <a:lnTo>
                    <a:pt x="240" y="156"/>
                  </a:lnTo>
                  <a:lnTo>
                    <a:pt x="224" y="156"/>
                  </a:lnTo>
                  <a:lnTo>
                    <a:pt x="212" y="162"/>
                  </a:lnTo>
                  <a:lnTo>
                    <a:pt x="190" y="152"/>
                  </a:lnTo>
                  <a:lnTo>
                    <a:pt x="172" y="146"/>
                  </a:lnTo>
                  <a:lnTo>
                    <a:pt x="158" y="134"/>
                  </a:lnTo>
                  <a:lnTo>
                    <a:pt x="142" y="124"/>
                  </a:lnTo>
                  <a:lnTo>
                    <a:pt x="138" y="122"/>
                  </a:lnTo>
                  <a:lnTo>
                    <a:pt x="120" y="134"/>
                  </a:lnTo>
                  <a:lnTo>
                    <a:pt x="98" y="136"/>
                  </a:lnTo>
                  <a:lnTo>
                    <a:pt x="80" y="132"/>
                  </a:lnTo>
                  <a:lnTo>
                    <a:pt x="72" y="116"/>
                  </a:lnTo>
                  <a:lnTo>
                    <a:pt x="72" y="100"/>
                  </a:lnTo>
                  <a:lnTo>
                    <a:pt x="48" y="88"/>
                  </a:lnTo>
                  <a:lnTo>
                    <a:pt x="32" y="78"/>
                  </a:lnTo>
                  <a:lnTo>
                    <a:pt x="18" y="68"/>
                  </a:lnTo>
                  <a:lnTo>
                    <a:pt x="12" y="58"/>
                  </a:lnTo>
                  <a:lnTo>
                    <a:pt x="12" y="54"/>
                  </a:lnTo>
                  <a:lnTo>
                    <a:pt x="30" y="52"/>
                  </a:lnTo>
                  <a:lnTo>
                    <a:pt x="36" y="38"/>
                  </a:lnTo>
                  <a:lnTo>
                    <a:pt x="60" y="34"/>
                  </a:lnTo>
                  <a:lnTo>
                    <a:pt x="82" y="22"/>
                  </a:lnTo>
                  <a:lnTo>
                    <a:pt x="98" y="12"/>
                  </a:lnTo>
                  <a:lnTo>
                    <a:pt x="120" y="12"/>
                  </a:lnTo>
                  <a:close/>
                </a:path>
              </a:pathLst>
            </a:custGeom>
            <a:grpFill/>
            <a:ln w="9525">
              <a:noFill/>
              <a:round/>
              <a:headEnd/>
              <a:tailEnd/>
            </a:ln>
          </p:spPr>
          <p:txBody>
            <a:bodyPr/>
            <a:lstStyle/>
            <a:p>
              <a:pPr>
                <a:defRPr/>
              </a:pPr>
              <a:endParaRPr lang="en-US" dirty="0"/>
            </a:p>
          </p:txBody>
        </p:sp>
        <p:sp>
          <p:nvSpPr>
            <p:cNvPr id="2155" name="Freeform 240"/>
            <p:cNvSpPr>
              <a:spLocks/>
            </p:cNvSpPr>
            <p:nvPr/>
          </p:nvSpPr>
          <p:spPr bwMode="auto">
            <a:xfrm>
              <a:off x="2492" y="2252"/>
              <a:ext cx="296" cy="178"/>
            </a:xfrm>
            <a:custGeom>
              <a:avLst/>
              <a:gdLst>
                <a:gd name="T0" fmla="*/ 160 w 296"/>
                <a:gd name="T1" fmla="*/ 28 h 178"/>
                <a:gd name="T2" fmla="*/ 208 w 296"/>
                <a:gd name="T3" fmla="*/ 14 h 178"/>
                <a:gd name="T4" fmla="*/ 214 w 296"/>
                <a:gd name="T5" fmla="*/ 0 h 178"/>
                <a:gd name="T6" fmla="*/ 218 w 296"/>
                <a:gd name="T7" fmla="*/ 2 h 178"/>
                <a:gd name="T8" fmla="*/ 232 w 296"/>
                <a:gd name="T9" fmla="*/ 14 h 178"/>
                <a:gd name="T10" fmla="*/ 272 w 296"/>
                <a:gd name="T11" fmla="*/ 76 h 178"/>
                <a:gd name="T12" fmla="*/ 288 w 296"/>
                <a:gd name="T13" fmla="*/ 94 h 178"/>
                <a:gd name="T14" fmla="*/ 296 w 296"/>
                <a:gd name="T15" fmla="*/ 122 h 178"/>
                <a:gd name="T16" fmla="*/ 292 w 296"/>
                <a:gd name="T17" fmla="*/ 130 h 178"/>
                <a:gd name="T18" fmla="*/ 286 w 296"/>
                <a:gd name="T19" fmla="*/ 152 h 178"/>
                <a:gd name="T20" fmla="*/ 284 w 296"/>
                <a:gd name="T21" fmla="*/ 164 h 178"/>
                <a:gd name="T22" fmla="*/ 216 w 296"/>
                <a:gd name="T23" fmla="*/ 166 h 178"/>
                <a:gd name="T24" fmla="*/ 214 w 296"/>
                <a:gd name="T25" fmla="*/ 168 h 178"/>
                <a:gd name="T26" fmla="*/ 186 w 296"/>
                <a:gd name="T27" fmla="*/ 172 h 178"/>
                <a:gd name="T28" fmla="*/ 182 w 296"/>
                <a:gd name="T29" fmla="*/ 174 h 178"/>
                <a:gd name="T30" fmla="*/ 168 w 296"/>
                <a:gd name="T31" fmla="*/ 172 h 178"/>
                <a:gd name="T32" fmla="*/ 160 w 296"/>
                <a:gd name="T33" fmla="*/ 178 h 178"/>
                <a:gd name="T34" fmla="*/ 158 w 296"/>
                <a:gd name="T35" fmla="*/ 176 h 178"/>
                <a:gd name="T36" fmla="*/ 118 w 296"/>
                <a:gd name="T37" fmla="*/ 176 h 178"/>
                <a:gd name="T38" fmla="*/ 110 w 296"/>
                <a:gd name="T39" fmla="*/ 174 h 178"/>
                <a:gd name="T40" fmla="*/ 108 w 296"/>
                <a:gd name="T41" fmla="*/ 158 h 178"/>
                <a:gd name="T42" fmla="*/ 94 w 296"/>
                <a:gd name="T43" fmla="*/ 150 h 178"/>
                <a:gd name="T44" fmla="*/ 94 w 296"/>
                <a:gd name="T45" fmla="*/ 146 h 178"/>
                <a:gd name="T46" fmla="*/ 76 w 296"/>
                <a:gd name="T47" fmla="*/ 130 h 178"/>
                <a:gd name="T48" fmla="*/ 72 w 296"/>
                <a:gd name="T49" fmla="*/ 118 h 178"/>
                <a:gd name="T50" fmla="*/ 42 w 296"/>
                <a:gd name="T51" fmla="*/ 84 h 178"/>
                <a:gd name="T52" fmla="*/ 28 w 296"/>
                <a:gd name="T53" fmla="*/ 76 h 178"/>
                <a:gd name="T54" fmla="*/ 14 w 296"/>
                <a:gd name="T55" fmla="*/ 62 h 178"/>
                <a:gd name="T56" fmla="*/ 2 w 296"/>
                <a:gd name="T57" fmla="*/ 58 h 178"/>
                <a:gd name="T58" fmla="*/ 0 w 296"/>
                <a:gd name="T59" fmla="*/ 56 h 178"/>
                <a:gd name="T60" fmla="*/ 10 w 296"/>
                <a:gd name="T61" fmla="*/ 56 h 178"/>
                <a:gd name="T62" fmla="*/ 50 w 296"/>
                <a:gd name="T63" fmla="*/ 56 h 178"/>
                <a:gd name="T64" fmla="*/ 80 w 296"/>
                <a:gd name="T65" fmla="*/ 48 h 178"/>
                <a:gd name="T66" fmla="*/ 96 w 296"/>
                <a:gd name="T67" fmla="*/ 40 h 178"/>
                <a:gd name="T68" fmla="*/ 138 w 296"/>
                <a:gd name="T69" fmla="*/ 28 h 178"/>
                <a:gd name="T70" fmla="*/ 154 w 296"/>
                <a:gd name="T71" fmla="*/ 28 h 1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6"/>
                <a:gd name="T109" fmla="*/ 0 h 178"/>
                <a:gd name="T110" fmla="*/ 296 w 296"/>
                <a:gd name="T111" fmla="*/ 178 h 17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6" h="178">
                  <a:moveTo>
                    <a:pt x="154" y="28"/>
                  </a:moveTo>
                  <a:lnTo>
                    <a:pt x="160" y="28"/>
                  </a:lnTo>
                  <a:lnTo>
                    <a:pt x="208" y="14"/>
                  </a:lnTo>
                  <a:lnTo>
                    <a:pt x="214" y="0"/>
                  </a:lnTo>
                  <a:lnTo>
                    <a:pt x="218" y="2"/>
                  </a:lnTo>
                  <a:lnTo>
                    <a:pt x="232" y="14"/>
                  </a:lnTo>
                  <a:lnTo>
                    <a:pt x="246" y="36"/>
                  </a:lnTo>
                  <a:lnTo>
                    <a:pt x="272" y="76"/>
                  </a:lnTo>
                  <a:lnTo>
                    <a:pt x="288" y="94"/>
                  </a:lnTo>
                  <a:lnTo>
                    <a:pt x="296" y="122"/>
                  </a:lnTo>
                  <a:lnTo>
                    <a:pt x="292" y="130"/>
                  </a:lnTo>
                  <a:lnTo>
                    <a:pt x="286" y="152"/>
                  </a:lnTo>
                  <a:lnTo>
                    <a:pt x="284" y="164"/>
                  </a:lnTo>
                  <a:lnTo>
                    <a:pt x="262" y="142"/>
                  </a:lnTo>
                  <a:lnTo>
                    <a:pt x="216" y="166"/>
                  </a:lnTo>
                  <a:lnTo>
                    <a:pt x="214" y="168"/>
                  </a:lnTo>
                  <a:lnTo>
                    <a:pt x="186" y="172"/>
                  </a:lnTo>
                  <a:lnTo>
                    <a:pt x="182" y="174"/>
                  </a:lnTo>
                  <a:lnTo>
                    <a:pt x="168" y="172"/>
                  </a:lnTo>
                  <a:lnTo>
                    <a:pt x="160" y="178"/>
                  </a:lnTo>
                  <a:lnTo>
                    <a:pt x="158" y="176"/>
                  </a:lnTo>
                  <a:lnTo>
                    <a:pt x="118" y="176"/>
                  </a:lnTo>
                  <a:lnTo>
                    <a:pt x="110" y="174"/>
                  </a:lnTo>
                  <a:lnTo>
                    <a:pt x="108" y="158"/>
                  </a:lnTo>
                  <a:lnTo>
                    <a:pt x="94" y="150"/>
                  </a:lnTo>
                  <a:lnTo>
                    <a:pt x="94" y="146"/>
                  </a:lnTo>
                  <a:lnTo>
                    <a:pt x="76" y="130"/>
                  </a:lnTo>
                  <a:lnTo>
                    <a:pt x="72" y="118"/>
                  </a:lnTo>
                  <a:lnTo>
                    <a:pt x="56" y="98"/>
                  </a:lnTo>
                  <a:lnTo>
                    <a:pt x="42" y="84"/>
                  </a:lnTo>
                  <a:lnTo>
                    <a:pt x="28" y="76"/>
                  </a:lnTo>
                  <a:lnTo>
                    <a:pt x="14" y="62"/>
                  </a:lnTo>
                  <a:lnTo>
                    <a:pt x="2" y="58"/>
                  </a:lnTo>
                  <a:lnTo>
                    <a:pt x="0" y="56"/>
                  </a:lnTo>
                  <a:lnTo>
                    <a:pt x="10" y="56"/>
                  </a:lnTo>
                  <a:lnTo>
                    <a:pt x="50" y="56"/>
                  </a:lnTo>
                  <a:lnTo>
                    <a:pt x="80" y="48"/>
                  </a:lnTo>
                  <a:lnTo>
                    <a:pt x="96" y="40"/>
                  </a:lnTo>
                  <a:lnTo>
                    <a:pt x="126" y="40"/>
                  </a:lnTo>
                  <a:lnTo>
                    <a:pt x="138" y="28"/>
                  </a:lnTo>
                  <a:lnTo>
                    <a:pt x="154" y="28"/>
                  </a:lnTo>
                  <a:close/>
                </a:path>
              </a:pathLst>
            </a:custGeom>
            <a:grpFill/>
            <a:ln w="9525">
              <a:noFill/>
              <a:round/>
              <a:headEnd/>
              <a:tailEnd/>
            </a:ln>
          </p:spPr>
          <p:txBody>
            <a:bodyPr/>
            <a:lstStyle/>
            <a:p>
              <a:pPr>
                <a:defRPr/>
              </a:pPr>
              <a:endParaRPr lang="en-US" dirty="0"/>
            </a:p>
          </p:txBody>
        </p:sp>
        <p:sp>
          <p:nvSpPr>
            <p:cNvPr id="2156" name="Freeform 241"/>
            <p:cNvSpPr>
              <a:spLocks/>
            </p:cNvSpPr>
            <p:nvPr/>
          </p:nvSpPr>
          <p:spPr bwMode="auto">
            <a:xfrm>
              <a:off x="2968" y="2506"/>
              <a:ext cx="242" cy="90"/>
            </a:xfrm>
            <a:custGeom>
              <a:avLst/>
              <a:gdLst>
                <a:gd name="T0" fmla="*/ 56 w 242"/>
                <a:gd name="T1" fmla="*/ 0 h 90"/>
                <a:gd name="T2" fmla="*/ 56 w 242"/>
                <a:gd name="T3" fmla="*/ 0 h 90"/>
                <a:gd name="T4" fmla="*/ 74 w 242"/>
                <a:gd name="T5" fmla="*/ 0 h 90"/>
                <a:gd name="T6" fmla="*/ 74 w 242"/>
                <a:gd name="T7" fmla="*/ 0 h 90"/>
                <a:gd name="T8" fmla="*/ 94 w 242"/>
                <a:gd name="T9" fmla="*/ 18 h 90"/>
                <a:gd name="T10" fmla="*/ 94 w 242"/>
                <a:gd name="T11" fmla="*/ 18 h 90"/>
                <a:gd name="T12" fmla="*/ 124 w 242"/>
                <a:gd name="T13" fmla="*/ 18 h 90"/>
                <a:gd name="T14" fmla="*/ 124 w 242"/>
                <a:gd name="T15" fmla="*/ 18 h 90"/>
                <a:gd name="T16" fmla="*/ 134 w 242"/>
                <a:gd name="T17" fmla="*/ 30 h 90"/>
                <a:gd name="T18" fmla="*/ 168 w 242"/>
                <a:gd name="T19" fmla="*/ 46 h 90"/>
                <a:gd name="T20" fmla="*/ 168 w 242"/>
                <a:gd name="T21" fmla="*/ 46 h 90"/>
                <a:gd name="T22" fmla="*/ 188 w 242"/>
                <a:gd name="T23" fmla="*/ 46 h 90"/>
                <a:gd name="T24" fmla="*/ 188 w 242"/>
                <a:gd name="T25" fmla="*/ 46 h 90"/>
                <a:gd name="T26" fmla="*/ 226 w 242"/>
                <a:gd name="T27" fmla="*/ 56 h 90"/>
                <a:gd name="T28" fmla="*/ 226 w 242"/>
                <a:gd name="T29" fmla="*/ 56 h 90"/>
                <a:gd name="T30" fmla="*/ 230 w 242"/>
                <a:gd name="T31" fmla="*/ 54 h 90"/>
                <a:gd name="T32" fmla="*/ 230 w 242"/>
                <a:gd name="T33" fmla="*/ 54 h 90"/>
                <a:gd name="T34" fmla="*/ 234 w 242"/>
                <a:gd name="T35" fmla="*/ 58 h 90"/>
                <a:gd name="T36" fmla="*/ 234 w 242"/>
                <a:gd name="T37" fmla="*/ 58 h 90"/>
                <a:gd name="T38" fmla="*/ 238 w 242"/>
                <a:gd name="T39" fmla="*/ 62 h 90"/>
                <a:gd name="T40" fmla="*/ 238 w 242"/>
                <a:gd name="T41" fmla="*/ 62 h 90"/>
                <a:gd name="T42" fmla="*/ 242 w 242"/>
                <a:gd name="T43" fmla="*/ 90 h 90"/>
                <a:gd name="T44" fmla="*/ 242 w 242"/>
                <a:gd name="T45" fmla="*/ 90 h 90"/>
                <a:gd name="T46" fmla="*/ 202 w 242"/>
                <a:gd name="T47" fmla="*/ 76 h 90"/>
                <a:gd name="T48" fmla="*/ 202 w 242"/>
                <a:gd name="T49" fmla="*/ 76 h 90"/>
                <a:gd name="T50" fmla="*/ 194 w 242"/>
                <a:gd name="T51" fmla="*/ 90 h 90"/>
                <a:gd name="T52" fmla="*/ 194 w 242"/>
                <a:gd name="T53" fmla="*/ 90 h 90"/>
                <a:gd name="T54" fmla="*/ 186 w 242"/>
                <a:gd name="T55" fmla="*/ 84 h 90"/>
                <a:gd name="T56" fmla="*/ 154 w 242"/>
                <a:gd name="T57" fmla="*/ 84 h 90"/>
                <a:gd name="T58" fmla="*/ 154 w 242"/>
                <a:gd name="T59" fmla="*/ 84 h 90"/>
                <a:gd name="T60" fmla="*/ 148 w 242"/>
                <a:gd name="T61" fmla="*/ 88 h 90"/>
                <a:gd name="T62" fmla="*/ 148 w 242"/>
                <a:gd name="T63" fmla="*/ 88 h 90"/>
                <a:gd name="T64" fmla="*/ 136 w 242"/>
                <a:gd name="T65" fmla="*/ 82 h 90"/>
                <a:gd name="T66" fmla="*/ 136 w 242"/>
                <a:gd name="T67" fmla="*/ 82 h 90"/>
                <a:gd name="T68" fmla="*/ 122 w 242"/>
                <a:gd name="T69" fmla="*/ 78 h 90"/>
                <a:gd name="T70" fmla="*/ 122 w 242"/>
                <a:gd name="T71" fmla="*/ 78 h 90"/>
                <a:gd name="T72" fmla="*/ 112 w 242"/>
                <a:gd name="T73" fmla="*/ 68 h 90"/>
                <a:gd name="T74" fmla="*/ 74 w 242"/>
                <a:gd name="T75" fmla="*/ 44 h 90"/>
                <a:gd name="T76" fmla="*/ 74 w 242"/>
                <a:gd name="T77" fmla="*/ 44 h 90"/>
                <a:gd name="T78" fmla="*/ 46 w 242"/>
                <a:gd name="T79" fmla="*/ 62 h 90"/>
                <a:gd name="T80" fmla="*/ 46 w 242"/>
                <a:gd name="T81" fmla="*/ 62 h 90"/>
                <a:gd name="T82" fmla="*/ 38 w 242"/>
                <a:gd name="T83" fmla="*/ 62 h 90"/>
                <a:gd name="T84" fmla="*/ 38 w 242"/>
                <a:gd name="T85" fmla="*/ 62 h 90"/>
                <a:gd name="T86" fmla="*/ 38 w 242"/>
                <a:gd name="T87" fmla="*/ 40 h 90"/>
                <a:gd name="T88" fmla="*/ 38 w 242"/>
                <a:gd name="T89" fmla="*/ 40 h 90"/>
                <a:gd name="T90" fmla="*/ 0 w 242"/>
                <a:gd name="T91" fmla="*/ 22 h 90"/>
                <a:gd name="T92" fmla="*/ 0 w 242"/>
                <a:gd name="T93" fmla="*/ 22 h 90"/>
                <a:gd name="T94" fmla="*/ 6 w 242"/>
                <a:gd name="T95" fmla="*/ 20 h 90"/>
                <a:gd name="T96" fmla="*/ 34 w 242"/>
                <a:gd name="T97" fmla="*/ 6 h 90"/>
                <a:gd name="T98" fmla="*/ 34 w 242"/>
                <a:gd name="T99" fmla="*/ 6 h 90"/>
                <a:gd name="T100" fmla="*/ 42 w 242"/>
                <a:gd name="T101" fmla="*/ 0 h 90"/>
                <a:gd name="T102" fmla="*/ 42 w 242"/>
                <a:gd name="T103" fmla="*/ 0 h 90"/>
                <a:gd name="T104" fmla="*/ 56 w 242"/>
                <a:gd name="T105" fmla="*/ 0 h 90"/>
                <a:gd name="T106" fmla="*/ 56 w 242"/>
                <a:gd name="T107" fmla="*/ 0 h 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90"/>
                <a:gd name="T164" fmla="*/ 242 w 242"/>
                <a:gd name="T165" fmla="*/ 90 h 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90">
                  <a:moveTo>
                    <a:pt x="56" y="0"/>
                  </a:moveTo>
                  <a:lnTo>
                    <a:pt x="56" y="0"/>
                  </a:lnTo>
                  <a:lnTo>
                    <a:pt x="74" y="0"/>
                  </a:lnTo>
                  <a:lnTo>
                    <a:pt x="94" y="18"/>
                  </a:lnTo>
                  <a:lnTo>
                    <a:pt x="124" y="18"/>
                  </a:lnTo>
                  <a:lnTo>
                    <a:pt x="134" y="30"/>
                  </a:lnTo>
                  <a:lnTo>
                    <a:pt x="168" y="46"/>
                  </a:lnTo>
                  <a:lnTo>
                    <a:pt x="188" y="46"/>
                  </a:lnTo>
                  <a:lnTo>
                    <a:pt x="226" y="56"/>
                  </a:lnTo>
                  <a:lnTo>
                    <a:pt x="230" y="54"/>
                  </a:lnTo>
                  <a:lnTo>
                    <a:pt x="234" y="58"/>
                  </a:lnTo>
                  <a:lnTo>
                    <a:pt x="238" y="62"/>
                  </a:lnTo>
                  <a:lnTo>
                    <a:pt x="242" y="90"/>
                  </a:lnTo>
                  <a:lnTo>
                    <a:pt x="202" y="76"/>
                  </a:lnTo>
                  <a:lnTo>
                    <a:pt x="194" y="90"/>
                  </a:lnTo>
                  <a:lnTo>
                    <a:pt x="186" y="84"/>
                  </a:lnTo>
                  <a:lnTo>
                    <a:pt x="154" y="84"/>
                  </a:lnTo>
                  <a:lnTo>
                    <a:pt x="148" y="88"/>
                  </a:lnTo>
                  <a:lnTo>
                    <a:pt x="136" y="82"/>
                  </a:lnTo>
                  <a:lnTo>
                    <a:pt x="122" y="78"/>
                  </a:lnTo>
                  <a:lnTo>
                    <a:pt x="112" y="68"/>
                  </a:lnTo>
                  <a:lnTo>
                    <a:pt x="74" y="44"/>
                  </a:lnTo>
                  <a:lnTo>
                    <a:pt x="46" y="62"/>
                  </a:lnTo>
                  <a:lnTo>
                    <a:pt x="38" y="62"/>
                  </a:lnTo>
                  <a:lnTo>
                    <a:pt x="38" y="40"/>
                  </a:lnTo>
                  <a:lnTo>
                    <a:pt x="0" y="22"/>
                  </a:lnTo>
                  <a:lnTo>
                    <a:pt x="6" y="20"/>
                  </a:lnTo>
                  <a:lnTo>
                    <a:pt x="34" y="6"/>
                  </a:lnTo>
                  <a:lnTo>
                    <a:pt x="42" y="0"/>
                  </a:lnTo>
                  <a:lnTo>
                    <a:pt x="56" y="0"/>
                  </a:lnTo>
                  <a:close/>
                </a:path>
              </a:pathLst>
            </a:custGeom>
            <a:grpFill/>
            <a:ln w="9525">
              <a:noFill/>
              <a:round/>
              <a:headEnd/>
              <a:tailEnd/>
            </a:ln>
          </p:spPr>
          <p:txBody>
            <a:bodyPr/>
            <a:lstStyle/>
            <a:p>
              <a:pPr>
                <a:defRPr/>
              </a:pPr>
              <a:endParaRPr lang="en-US" dirty="0"/>
            </a:p>
          </p:txBody>
        </p:sp>
      </p:grpSp>
      <p:sp>
        <p:nvSpPr>
          <p:cNvPr id="2142" name="Text Box 243"/>
          <p:cNvSpPr txBox="1">
            <a:spLocks noChangeArrowheads="1"/>
          </p:cNvSpPr>
          <p:nvPr/>
        </p:nvSpPr>
        <p:spPr bwMode="auto">
          <a:xfrm>
            <a:off x="1143000" y="4343400"/>
            <a:ext cx="457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spcBef>
                <a:spcPct val="50000"/>
              </a:spcBef>
            </a:pPr>
            <a:r>
              <a:rPr lang="en-US" sz="800" dirty="0"/>
              <a:t>MP</a:t>
            </a:r>
          </a:p>
        </p:txBody>
      </p:sp>
      <p:sp>
        <p:nvSpPr>
          <p:cNvPr id="2143" name="Text Box 244"/>
          <p:cNvSpPr txBox="1">
            <a:spLocks noChangeArrowheads="1"/>
          </p:cNvSpPr>
          <p:nvPr/>
        </p:nvSpPr>
        <p:spPr bwMode="auto">
          <a:xfrm>
            <a:off x="1295400" y="228600"/>
            <a:ext cx="70866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algn="ctr" eaLnBrk="1" hangingPunct="1">
              <a:spcBef>
                <a:spcPts val="0"/>
              </a:spcBef>
            </a:pPr>
            <a:r>
              <a:rPr lang="en-US" sz="2400" b="1" dirty="0" smtClean="0">
                <a:solidFill>
                  <a:schemeClr val="accent3">
                    <a:lumMod val="50000"/>
                  </a:schemeClr>
                </a:solidFill>
              </a:rPr>
              <a:t>619 Involvement in State SSIPs</a:t>
            </a:r>
          </a:p>
          <a:p>
            <a:pPr algn="ctr" eaLnBrk="1" hangingPunct="1">
              <a:spcBef>
                <a:spcPts val="0"/>
              </a:spcBef>
            </a:pPr>
            <a:r>
              <a:rPr lang="en-US" sz="1400" b="1" dirty="0" smtClean="0">
                <a:solidFill>
                  <a:schemeClr val="accent3">
                    <a:lumMod val="50000"/>
                  </a:schemeClr>
                </a:solidFill>
              </a:rPr>
              <a:t>FFY 2013 (2013-2014)</a:t>
            </a:r>
            <a:endParaRPr lang="en-US" sz="1400" b="1" dirty="0">
              <a:solidFill>
                <a:schemeClr val="accent3">
                  <a:lumMod val="50000"/>
                </a:schemeClr>
              </a:solidFill>
            </a:endParaRPr>
          </a:p>
        </p:txBody>
      </p:sp>
      <p:sp>
        <p:nvSpPr>
          <p:cNvPr id="2144" name="Text Box 246"/>
          <p:cNvSpPr txBox="1">
            <a:spLocks noChangeArrowheads="1"/>
          </p:cNvSpPr>
          <p:nvPr/>
        </p:nvSpPr>
        <p:spPr bwMode="auto">
          <a:xfrm>
            <a:off x="4003675" y="5631460"/>
            <a:ext cx="3505200"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1100" b="1" dirty="0"/>
              <a:t>Legend:</a:t>
            </a:r>
          </a:p>
          <a:p>
            <a:pPr eaLnBrk="1" hangingPunct="1">
              <a:buClr>
                <a:srgbClr val="008000"/>
              </a:buClr>
              <a:buSzPct val="150000"/>
              <a:buFont typeface="Wingdings" pitchFamily="2" charset="2"/>
              <a:buChar char="n"/>
            </a:pPr>
            <a:r>
              <a:rPr lang="en-US" sz="1100" dirty="0" smtClean="0"/>
              <a:t>Included in the development of the Part B SSIP</a:t>
            </a:r>
          </a:p>
          <a:p>
            <a:pPr eaLnBrk="1" hangingPunct="1">
              <a:buClr>
                <a:srgbClr val="7030A0"/>
              </a:buClr>
              <a:buSzPct val="150000"/>
              <a:buFont typeface="Wingdings" pitchFamily="2" charset="2"/>
              <a:buChar char="n"/>
            </a:pPr>
            <a:r>
              <a:rPr lang="en-US" sz="1100" dirty="0" smtClean="0"/>
              <a:t>Included in the SIMR for the Part C SSIP</a:t>
            </a:r>
          </a:p>
          <a:p>
            <a:pPr eaLnBrk="1" hangingPunct="1">
              <a:buClr>
                <a:srgbClr val="3333FF"/>
              </a:buClr>
              <a:buSzPct val="150000"/>
              <a:buFont typeface="Wingdings" pitchFamily="2" charset="2"/>
              <a:buChar char="n"/>
            </a:pPr>
            <a:r>
              <a:rPr lang="en-US" sz="1100" dirty="0" smtClean="0"/>
              <a:t>Focus of the Part B SSIP</a:t>
            </a:r>
            <a:endParaRPr lang="en-US" sz="1100" dirty="0"/>
          </a:p>
          <a:p>
            <a:pPr eaLnBrk="1" hangingPunct="1">
              <a:buClr>
                <a:schemeClr val="accent1"/>
              </a:buClr>
              <a:buSzPct val="150000"/>
              <a:buFont typeface="Wingdings" pitchFamily="2" charset="2"/>
              <a:buChar char="n"/>
            </a:pPr>
            <a:r>
              <a:rPr lang="en-US" sz="1100" dirty="0" smtClean="0"/>
              <a:t>Not included in the development of the SSIP</a:t>
            </a:r>
            <a:endParaRPr lang="en-US" sz="1100" dirty="0"/>
          </a:p>
        </p:txBody>
      </p:sp>
      <p:sp>
        <p:nvSpPr>
          <p:cNvPr id="2145" name="Line 251"/>
          <p:cNvSpPr>
            <a:spLocks noChangeShapeType="1"/>
          </p:cNvSpPr>
          <p:nvPr/>
        </p:nvSpPr>
        <p:spPr bwMode="auto">
          <a:xfrm>
            <a:off x="533400" y="32766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6" name="Line 252"/>
          <p:cNvSpPr>
            <a:spLocks noChangeShapeType="1"/>
          </p:cNvSpPr>
          <p:nvPr/>
        </p:nvSpPr>
        <p:spPr bwMode="auto">
          <a:xfrm>
            <a:off x="533400" y="61722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7" name="Line 253"/>
          <p:cNvSpPr>
            <a:spLocks noChangeShapeType="1"/>
          </p:cNvSpPr>
          <p:nvPr/>
        </p:nvSpPr>
        <p:spPr bwMode="auto">
          <a:xfrm>
            <a:off x="533400" y="3276600"/>
            <a:ext cx="32004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48" name="Freeform 255"/>
          <p:cNvSpPr>
            <a:spLocks/>
          </p:cNvSpPr>
          <p:nvPr/>
        </p:nvSpPr>
        <p:spPr bwMode="auto">
          <a:xfrm>
            <a:off x="7135813" y="2749550"/>
            <a:ext cx="122237" cy="152400"/>
          </a:xfrm>
          <a:custGeom>
            <a:avLst/>
            <a:gdLst>
              <a:gd name="T0" fmla="*/ 2147483647 w 818"/>
              <a:gd name="T1" fmla="*/ 0 h 1012"/>
              <a:gd name="T2" fmla="*/ 2147483647 w 818"/>
              <a:gd name="T3" fmla="*/ 0 h 1012"/>
              <a:gd name="T4" fmla="*/ 2147483647 w 818"/>
              <a:gd name="T5" fmla="*/ 2147483647 h 1012"/>
              <a:gd name="T6" fmla="*/ 2147483647 w 818"/>
              <a:gd name="T7" fmla="*/ 2147483647 h 1012"/>
              <a:gd name="T8" fmla="*/ 2147483647 w 818"/>
              <a:gd name="T9" fmla="*/ 2147483647 h 1012"/>
              <a:gd name="T10" fmla="*/ 2147483647 w 818"/>
              <a:gd name="T11" fmla="*/ 2147483647 h 1012"/>
              <a:gd name="T12" fmla="*/ 2147483647 w 818"/>
              <a:gd name="T13" fmla="*/ 2147483647 h 1012"/>
              <a:gd name="T14" fmla="*/ 2147483647 w 818"/>
              <a:gd name="T15" fmla="*/ 2147483647 h 1012"/>
              <a:gd name="T16" fmla="*/ 2147483647 w 818"/>
              <a:gd name="T17" fmla="*/ 2147483647 h 1012"/>
              <a:gd name="T18" fmla="*/ 2147483647 w 818"/>
              <a:gd name="T19" fmla="*/ 2147483647 h 1012"/>
              <a:gd name="T20" fmla="*/ 2147483647 w 818"/>
              <a:gd name="T21" fmla="*/ 2147483647 h 1012"/>
              <a:gd name="T22" fmla="*/ 2147483647 w 818"/>
              <a:gd name="T23" fmla="*/ 2147483647 h 1012"/>
              <a:gd name="T24" fmla="*/ 2147483647 w 818"/>
              <a:gd name="T25" fmla="*/ 2147483647 h 1012"/>
              <a:gd name="T26" fmla="*/ 2147483647 w 818"/>
              <a:gd name="T27" fmla="*/ 2147483647 h 1012"/>
              <a:gd name="T28" fmla="*/ 2147483647 w 818"/>
              <a:gd name="T29" fmla="*/ 2147483647 h 1012"/>
              <a:gd name="T30" fmla="*/ 2147483647 w 818"/>
              <a:gd name="T31" fmla="*/ 2147483647 h 1012"/>
              <a:gd name="T32" fmla="*/ 2147483647 w 818"/>
              <a:gd name="T33" fmla="*/ 2147483647 h 1012"/>
              <a:gd name="T34" fmla="*/ 2147483647 w 818"/>
              <a:gd name="T35" fmla="*/ 2147483647 h 1012"/>
              <a:gd name="T36" fmla="*/ 2147483647 w 818"/>
              <a:gd name="T37" fmla="*/ 2147483647 h 1012"/>
              <a:gd name="T38" fmla="*/ 2147483647 w 818"/>
              <a:gd name="T39" fmla="*/ 2147483647 h 1012"/>
              <a:gd name="T40" fmla="*/ 2147483647 w 818"/>
              <a:gd name="T41" fmla="*/ 2147483647 h 1012"/>
              <a:gd name="T42" fmla="*/ 2147483647 w 818"/>
              <a:gd name="T43" fmla="*/ 2147483647 h 1012"/>
              <a:gd name="T44" fmla="*/ 2147483647 w 818"/>
              <a:gd name="T45" fmla="*/ 2147483647 h 1012"/>
              <a:gd name="T46" fmla="*/ 2147483647 w 818"/>
              <a:gd name="T47" fmla="*/ 2147483647 h 1012"/>
              <a:gd name="T48" fmla="*/ 2147483647 w 818"/>
              <a:gd name="T49" fmla="*/ 2147483647 h 1012"/>
              <a:gd name="T50" fmla="*/ 2147483647 w 818"/>
              <a:gd name="T51" fmla="*/ 2147483647 h 1012"/>
              <a:gd name="T52" fmla="*/ 2147483647 w 818"/>
              <a:gd name="T53" fmla="*/ 2147483647 h 1012"/>
              <a:gd name="T54" fmla="*/ 2147483647 w 818"/>
              <a:gd name="T55" fmla="*/ 2147483647 h 1012"/>
              <a:gd name="T56" fmla="*/ 2147483647 w 818"/>
              <a:gd name="T57" fmla="*/ 2147483647 h 1012"/>
              <a:gd name="T58" fmla="*/ 2147483647 w 818"/>
              <a:gd name="T59" fmla="*/ 2147483647 h 1012"/>
              <a:gd name="T60" fmla="*/ 2147483647 w 818"/>
              <a:gd name="T61" fmla="*/ 2147483647 h 1012"/>
              <a:gd name="T62" fmla="*/ 2147483647 w 818"/>
              <a:gd name="T63" fmla="*/ 2147483647 h 1012"/>
              <a:gd name="T64" fmla="*/ 2147483647 w 818"/>
              <a:gd name="T65" fmla="*/ 2147483647 h 1012"/>
              <a:gd name="T66" fmla="*/ 2147483647 w 818"/>
              <a:gd name="T67" fmla="*/ 2147483647 h 1012"/>
              <a:gd name="T68" fmla="*/ 2147483647 w 818"/>
              <a:gd name="T69" fmla="*/ 2147483647 h 1012"/>
              <a:gd name="T70" fmla="*/ 2147483647 w 818"/>
              <a:gd name="T71" fmla="*/ 2147483647 h 1012"/>
              <a:gd name="T72" fmla="*/ 2147483647 w 818"/>
              <a:gd name="T73" fmla="*/ 2147483647 h 1012"/>
              <a:gd name="T74" fmla="*/ 2147483647 w 818"/>
              <a:gd name="T75" fmla="*/ 2147483647 h 1012"/>
              <a:gd name="T76" fmla="*/ 2147483647 w 818"/>
              <a:gd name="T77" fmla="*/ 2147483647 h 1012"/>
              <a:gd name="T78" fmla="*/ 2147483647 w 818"/>
              <a:gd name="T79" fmla="*/ 2147483647 h 1012"/>
              <a:gd name="T80" fmla="*/ 2147483647 w 818"/>
              <a:gd name="T81" fmla="*/ 2147483647 h 1012"/>
              <a:gd name="T82" fmla="*/ 2147483647 w 818"/>
              <a:gd name="T83" fmla="*/ 2147483647 h 1012"/>
              <a:gd name="T84" fmla="*/ 2147483647 w 818"/>
              <a:gd name="T85" fmla="*/ 2147483647 h 1012"/>
              <a:gd name="T86" fmla="*/ 2147483647 w 818"/>
              <a:gd name="T87" fmla="*/ 2147483647 h 1012"/>
              <a:gd name="T88" fmla="*/ 2147483647 w 818"/>
              <a:gd name="T89" fmla="*/ 2147483647 h 1012"/>
              <a:gd name="T90" fmla="*/ 2147483647 w 818"/>
              <a:gd name="T91" fmla="*/ 2147483647 h 1012"/>
              <a:gd name="T92" fmla="*/ 2147483647 w 818"/>
              <a:gd name="T93" fmla="*/ 2147483647 h 1012"/>
              <a:gd name="T94" fmla="*/ 2147483647 w 818"/>
              <a:gd name="T95" fmla="*/ 2147483647 h 1012"/>
              <a:gd name="T96" fmla="*/ 2147483647 w 818"/>
              <a:gd name="T97" fmla="*/ 2147483647 h 1012"/>
              <a:gd name="T98" fmla="*/ 2147483647 w 818"/>
              <a:gd name="T99" fmla="*/ 2147483647 h 1012"/>
              <a:gd name="T100" fmla="*/ 2147483647 w 818"/>
              <a:gd name="T101" fmla="*/ 2147483647 h 1012"/>
              <a:gd name="T102" fmla="*/ 0 w 818"/>
              <a:gd name="T103" fmla="*/ 2147483647 h 1012"/>
              <a:gd name="T104" fmla="*/ 0 w 818"/>
              <a:gd name="T105" fmla="*/ 2147483647 h 1012"/>
              <a:gd name="T106" fmla="*/ 2147483647 w 818"/>
              <a:gd name="T107" fmla="*/ 0 h 1012"/>
              <a:gd name="T108" fmla="*/ 2147483647 w 818"/>
              <a:gd name="T109" fmla="*/ 0 h 10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8"/>
              <a:gd name="T166" fmla="*/ 0 h 1012"/>
              <a:gd name="T167" fmla="*/ 818 w 818"/>
              <a:gd name="T168" fmla="*/ 1012 h 10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8" h="1012">
                <a:moveTo>
                  <a:pt x="300" y="0"/>
                </a:moveTo>
                <a:lnTo>
                  <a:pt x="300" y="0"/>
                </a:lnTo>
                <a:lnTo>
                  <a:pt x="818" y="514"/>
                </a:lnTo>
                <a:lnTo>
                  <a:pt x="312" y="1012"/>
                </a:lnTo>
                <a:lnTo>
                  <a:pt x="314" y="972"/>
                </a:lnTo>
                <a:lnTo>
                  <a:pt x="328" y="938"/>
                </a:lnTo>
                <a:lnTo>
                  <a:pt x="308" y="894"/>
                </a:lnTo>
                <a:lnTo>
                  <a:pt x="320" y="822"/>
                </a:lnTo>
                <a:lnTo>
                  <a:pt x="300" y="822"/>
                </a:lnTo>
                <a:lnTo>
                  <a:pt x="292" y="788"/>
                </a:lnTo>
                <a:lnTo>
                  <a:pt x="316" y="786"/>
                </a:lnTo>
                <a:lnTo>
                  <a:pt x="342" y="764"/>
                </a:lnTo>
                <a:lnTo>
                  <a:pt x="336" y="692"/>
                </a:lnTo>
                <a:lnTo>
                  <a:pt x="312" y="666"/>
                </a:lnTo>
                <a:lnTo>
                  <a:pt x="308" y="630"/>
                </a:lnTo>
                <a:lnTo>
                  <a:pt x="294" y="606"/>
                </a:lnTo>
                <a:lnTo>
                  <a:pt x="272" y="608"/>
                </a:lnTo>
                <a:lnTo>
                  <a:pt x="264" y="588"/>
                </a:lnTo>
                <a:lnTo>
                  <a:pt x="230" y="568"/>
                </a:lnTo>
                <a:lnTo>
                  <a:pt x="222" y="526"/>
                </a:lnTo>
                <a:lnTo>
                  <a:pt x="190" y="464"/>
                </a:lnTo>
                <a:lnTo>
                  <a:pt x="168" y="464"/>
                </a:lnTo>
                <a:lnTo>
                  <a:pt x="156" y="452"/>
                </a:lnTo>
                <a:lnTo>
                  <a:pt x="110" y="450"/>
                </a:lnTo>
                <a:lnTo>
                  <a:pt x="68" y="418"/>
                </a:lnTo>
                <a:lnTo>
                  <a:pt x="58" y="380"/>
                </a:lnTo>
                <a:lnTo>
                  <a:pt x="56" y="378"/>
                </a:lnTo>
                <a:lnTo>
                  <a:pt x="30" y="358"/>
                </a:lnTo>
                <a:lnTo>
                  <a:pt x="18" y="352"/>
                </a:lnTo>
                <a:lnTo>
                  <a:pt x="10" y="336"/>
                </a:lnTo>
                <a:lnTo>
                  <a:pt x="0" y="308"/>
                </a:lnTo>
                <a:lnTo>
                  <a:pt x="300" y="0"/>
                </a:lnTo>
                <a:close/>
              </a:path>
            </a:pathLst>
          </a:custGeom>
          <a:solidFill>
            <a:schemeClr val="accent1"/>
          </a:solidFill>
          <a:ln w="9525">
            <a:solidFill>
              <a:schemeClr val="tx1"/>
            </a:solidFill>
            <a:round/>
            <a:headEnd/>
            <a:tailEnd/>
          </a:ln>
        </p:spPr>
        <p:txBody>
          <a:bodyPr/>
          <a:lstStyle/>
          <a:p>
            <a:endParaRPr lang="en-US" dirty="0"/>
          </a:p>
        </p:txBody>
      </p:sp>
      <p:sp>
        <p:nvSpPr>
          <p:cNvPr id="20" name="TextBox 19"/>
          <p:cNvSpPr txBox="1">
            <a:spLocks noChangeArrowheads="1"/>
          </p:cNvSpPr>
          <p:nvPr/>
        </p:nvSpPr>
        <p:spPr bwMode="auto">
          <a:xfrm>
            <a:off x="7966075" y="5357813"/>
            <a:ext cx="339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VI</a:t>
            </a:r>
          </a:p>
        </p:txBody>
      </p:sp>
      <p:sp>
        <p:nvSpPr>
          <p:cNvPr id="21" name="TextBox 20"/>
          <p:cNvSpPr txBox="1">
            <a:spLocks noChangeArrowheads="1"/>
          </p:cNvSpPr>
          <p:nvPr/>
        </p:nvSpPr>
        <p:spPr bwMode="auto">
          <a:xfrm>
            <a:off x="7258050" y="5521325"/>
            <a:ext cx="42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20000"/>
              </a:spcBef>
              <a:spcAft>
                <a:spcPct val="0"/>
              </a:spcAft>
              <a:defRPr sz="1000">
                <a:solidFill>
                  <a:schemeClr val="tx1"/>
                </a:solidFill>
                <a:latin typeface="Arial" charset="0"/>
              </a:defRPr>
            </a:lvl6pPr>
            <a:lvl7pPr marL="2971800" indent="-228600" eaLnBrk="0" fontAlgn="base" hangingPunct="0">
              <a:spcBef>
                <a:spcPct val="20000"/>
              </a:spcBef>
              <a:spcAft>
                <a:spcPct val="0"/>
              </a:spcAft>
              <a:defRPr sz="1000">
                <a:solidFill>
                  <a:schemeClr val="tx1"/>
                </a:solidFill>
                <a:latin typeface="Arial" charset="0"/>
              </a:defRPr>
            </a:lvl7pPr>
            <a:lvl8pPr marL="3429000" indent="-228600" eaLnBrk="0" fontAlgn="base" hangingPunct="0">
              <a:spcBef>
                <a:spcPct val="20000"/>
              </a:spcBef>
              <a:spcAft>
                <a:spcPct val="0"/>
              </a:spcAft>
              <a:defRPr sz="1000">
                <a:solidFill>
                  <a:schemeClr val="tx1"/>
                </a:solidFill>
                <a:latin typeface="Arial" charset="0"/>
              </a:defRPr>
            </a:lvl8pPr>
            <a:lvl9pPr marL="3886200" indent="-228600" eaLnBrk="0" fontAlgn="base" hangingPunct="0">
              <a:spcBef>
                <a:spcPct val="20000"/>
              </a:spcBef>
              <a:spcAft>
                <a:spcPct val="0"/>
              </a:spcAft>
              <a:defRPr sz="1000">
                <a:solidFill>
                  <a:schemeClr val="tx1"/>
                </a:solidFill>
                <a:latin typeface="Arial" charset="0"/>
              </a:defRPr>
            </a:lvl9pPr>
          </a:lstStyle>
          <a:p>
            <a:pPr eaLnBrk="1" hangingPunct="1"/>
            <a:r>
              <a:rPr lang="en-US" sz="800" dirty="0"/>
              <a:t>PR</a:t>
            </a:r>
          </a:p>
        </p:txBody>
      </p:sp>
      <p:grpSp>
        <p:nvGrpSpPr>
          <p:cNvPr id="254" name="Group 100"/>
          <p:cNvGrpSpPr>
            <a:grpSpLocks noChangeAspect="1"/>
          </p:cNvGrpSpPr>
          <p:nvPr/>
        </p:nvGrpSpPr>
        <p:grpSpPr bwMode="auto">
          <a:xfrm>
            <a:off x="7709881" y="5105400"/>
            <a:ext cx="248349" cy="228600"/>
            <a:chOff x="2516" y="1426"/>
            <a:chExt cx="1052" cy="622"/>
          </a:xfrm>
          <a:solidFill>
            <a:schemeClr val="accent1"/>
          </a:solidFill>
        </p:grpSpPr>
        <p:sp>
          <p:nvSpPr>
            <p:cNvPr id="255" name="Freeform 101"/>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3175" cmpd="sng">
              <a:solidFill>
                <a:schemeClr val="tx1"/>
              </a:solidFill>
              <a:round/>
              <a:headEnd/>
              <a:tailEnd/>
            </a:ln>
          </p:spPr>
          <p:txBody>
            <a:bodyPr/>
            <a:lstStyle/>
            <a:p>
              <a:pPr>
                <a:defRPr/>
              </a:pPr>
              <a:endParaRPr lang="en-US" dirty="0"/>
            </a:p>
          </p:txBody>
        </p:sp>
        <p:sp>
          <p:nvSpPr>
            <p:cNvPr id="256" name="Freeform 102"/>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3175" cmpd="sng">
              <a:solidFill>
                <a:schemeClr val="tx1"/>
              </a:solidFill>
              <a:round/>
              <a:headEnd/>
              <a:tailEnd/>
            </a:ln>
          </p:spPr>
          <p:txBody>
            <a:bodyPr/>
            <a:lstStyle/>
            <a:p>
              <a:pPr>
                <a:defRPr/>
              </a:pPr>
              <a:endParaRPr lang="en-US" dirty="0"/>
            </a:p>
          </p:txBody>
        </p:sp>
        <p:sp>
          <p:nvSpPr>
            <p:cNvPr id="257" name="Freeform 103"/>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3175" cmpd="sng">
              <a:solidFill>
                <a:schemeClr val="tx1"/>
              </a:solidFill>
              <a:round/>
              <a:headEnd/>
              <a:tailEnd/>
            </a:ln>
          </p:spPr>
          <p:txBody>
            <a:bodyPr/>
            <a:lstStyle/>
            <a:p>
              <a:pPr>
                <a:defRPr/>
              </a:pPr>
              <a:endParaRPr lang="en-US" dirty="0"/>
            </a:p>
          </p:txBody>
        </p:sp>
        <p:sp>
          <p:nvSpPr>
            <p:cNvPr id="258" name="Freeform 104"/>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3175" cmpd="sng">
              <a:solidFill>
                <a:schemeClr val="tx1"/>
              </a:solidFill>
              <a:round/>
              <a:headEnd/>
              <a:tailEnd/>
            </a:ln>
          </p:spPr>
          <p:txBody>
            <a:bodyPr/>
            <a:lstStyle/>
            <a:p>
              <a:pPr>
                <a:defRPr/>
              </a:pPr>
              <a:endParaRPr lang="en-US" dirty="0"/>
            </a:p>
          </p:txBody>
        </p:sp>
        <p:sp>
          <p:nvSpPr>
            <p:cNvPr id="259" name="Freeform 105"/>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3175" cmpd="sng">
              <a:solidFill>
                <a:schemeClr val="tx1"/>
              </a:solidFill>
              <a:round/>
              <a:headEnd/>
              <a:tailEnd/>
            </a:ln>
          </p:spPr>
          <p:txBody>
            <a:bodyPr/>
            <a:lstStyle/>
            <a:p>
              <a:pPr>
                <a:defRPr/>
              </a:pPr>
              <a:endParaRPr lang="en-US" dirty="0"/>
            </a:p>
          </p:txBody>
        </p:sp>
        <p:sp>
          <p:nvSpPr>
            <p:cNvPr id="260" name="Freeform 106"/>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3175" cmpd="sng">
              <a:solidFill>
                <a:schemeClr val="tx1"/>
              </a:solidFill>
              <a:round/>
              <a:headEnd/>
              <a:tailEnd/>
            </a:ln>
          </p:spPr>
          <p:txBody>
            <a:bodyPr/>
            <a:lstStyle/>
            <a:p>
              <a:pPr>
                <a:defRPr/>
              </a:pPr>
              <a:endParaRPr lang="en-US" dirty="0"/>
            </a:p>
          </p:txBody>
        </p:sp>
        <p:sp>
          <p:nvSpPr>
            <p:cNvPr id="261" name="Freeform 107"/>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3175" cmpd="sng">
              <a:solidFill>
                <a:schemeClr val="tx1"/>
              </a:solidFill>
              <a:round/>
              <a:headEnd/>
              <a:tailEnd/>
            </a:ln>
          </p:spPr>
          <p:txBody>
            <a:bodyPr/>
            <a:lstStyle/>
            <a:p>
              <a:pPr>
                <a:defRPr/>
              </a:pPr>
              <a:endParaRPr lang="en-US" dirty="0"/>
            </a:p>
          </p:txBody>
        </p:sp>
        <p:sp>
          <p:nvSpPr>
            <p:cNvPr id="262" name="Freeform 108"/>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3175" cmpd="sng">
              <a:solidFill>
                <a:schemeClr val="tx1"/>
              </a:solidFill>
              <a:round/>
              <a:headEnd/>
              <a:tailEnd/>
            </a:ln>
          </p:spPr>
          <p:txBody>
            <a:bodyPr/>
            <a:lstStyle/>
            <a:p>
              <a:pPr>
                <a:defRPr/>
              </a:pPr>
              <a:endParaRPr lang="en-US" dirty="0"/>
            </a:p>
          </p:txBody>
        </p:sp>
        <p:sp>
          <p:nvSpPr>
            <p:cNvPr id="263" name="Freeform 109"/>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3175" cmpd="sng">
              <a:solidFill>
                <a:schemeClr val="tx1"/>
              </a:solidFill>
              <a:round/>
              <a:headEnd/>
              <a:tailEnd/>
            </a:ln>
          </p:spPr>
          <p:txBody>
            <a:bodyPr/>
            <a:lstStyle/>
            <a:p>
              <a:pPr>
                <a:defRPr/>
              </a:pPr>
              <a:endParaRPr lang="en-US" dirty="0"/>
            </a:p>
          </p:txBody>
        </p:sp>
        <p:sp>
          <p:nvSpPr>
            <p:cNvPr id="264" name="Freeform 110"/>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3175" cmpd="sng">
              <a:solidFill>
                <a:schemeClr val="tx1"/>
              </a:solidFill>
              <a:round/>
              <a:headEnd/>
              <a:tailEnd/>
            </a:ln>
          </p:spPr>
          <p:txBody>
            <a:bodyPr/>
            <a:lstStyle/>
            <a:p>
              <a:pPr>
                <a:defRPr/>
              </a:pPr>
              <a:endParaRPr lang="en-US" dirty="0"/>
            </a:p>
          </p:txBody>
        </p:sp>
        <p:sp>
          <p:nvSpPr>
            <p:cNvPr id="265" name="Freeform 111"/>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3175" cmpd="sng">
              <a:solidFill>
                <a:schemeClr val="tx1"/>
              </a:solidFill>
              <a:round/>
              <a:headEnd/>
              <a:tailEnd/>
            </a:ln>
          </p:spPr>
          <p:txBody>
            <a:bodyPr/>
            <a:lstStyle/>
            <a:p>
              <a:pPr>
                <a:defRPr/>
              </a:pPr>
              <a:endParaRPr lang="en-US" dirty="0"/>
            </a:p>
          </p:txBody>
        </p:sp>
        <p:sp>
          <p:nvSpPr>
            <p:cNvPr id="266" name="Freeform 112"/>
            <p:cNvSpPr>
              <a:spLocks/>
            </p:cNvSpPr>
            <p:nvPr/>
          </p:nvSpPr>
          <p:spPr bwMode="auto">
            <a:xfrm>
              <a:off x="3534" y="2014"/>
              <a:ext cx="34" cy="34"/>
            </a:xfrm>
            <a:custGeom>
              <a:avLst/>
              <a:gdLst>
                <a:gd name="T0" fmla="*/ 26 w 34"/>
                <a:gd name="T1" fmla="*/ 0 h 34"/>
                <a:gd name="T2" fmla="*/ 34 w 34"/>
                <a:gd name="T3" fmla="*/ 16 h 34"/>
                <a:gd name="T4" fmla="*/ 18 w 34"/>
                <a:gd name="T5" fmla="*/ 34 h 34"/>
                <a:gd name="T6" fmla="*/ 0 w 34"/>
                <a:gd name="T7" fmla="*/ 24 h 34"/>
                <a:gd name="T8" fmla="*/ 2 w 34"/>
                <a:gd name="T9" fmla="*/ 2 h 34"/>
                <a:gd name="T10" fmla="*/ 14 w 34"/>
                <a:gd name="T11" fmla="*/ 0 h 34"/>
                <a:gd name="T12" fmla="*/ 26 w 34"/>
                <a:gd name="T13" fmla="*/ 0 h 34"/>
                <a:gd name="T14" fmla="*/ 0 60000 65536"/>
                <a:gd name="T15" fmla="*/ 0 60000 65536"/>
                <a:gd name="T16" fmla="*/ 0 60000 65536"/>
                <a:gd name="T17" fmla="*/ 0 60000 65536"/>
                <a:gd name="T18" fmla="*/ 0 60000 65536"/>
                <a:gd name="T19" fmla="*/ 0 60000 65536"/>
                <a:gd name="T20" fmla="*/ 0 60000 65536"/>
                <a:gd name="T21" fmla="*/ 0 w 34"/>
                <a:gd name="T22" fmla="*/ 0 h 34"/>
                <a:gd name="T23" fmla="*/ 34 w 3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34">
                  <a:moveTo>
                    <a:pt x="26" y="0"/>
                  </a:moveTo>
                  <a:lnTo>
                    <a:pt x="34" y="16"/>
                  </a:lnTo>
                  <a:lnTo>
                    <a:pt x="18" y="34"/>
                  </a:lnTo>
                  <a:lnTo>
                    <a:pt x="0" y="24"/>
                  </a:lnTo>
                  <a:lnTo>
                    <a:pt x="2" y="2"/>
                  </a:lnTo>
                  <a:lnTo>
                    <a:pt x="14" y="0"/>
                  </a:lnTo>
                  <a:lnTo>
                    <a:pt x="26" y="0"/>
                  </a:lnTo>
                  <a:close/>
                </a:path>
              </a:pathLst>
            </a:custGeom>
            <a:grpFill/>
            <a:ln w="3175" cmpd="sng">
              <a:solidFill>
                <a:schemeClr val="tx1"/>
              </a:solidFill>
              <a:round/>
              <a:headEnd/>
              <a:tailEnd/>
            </a:ln>
          </p:spPr>
          <p:txBody>
            <a:bodyPr/>
            <a:lstStyle/>
            <a:p>
              <a:pPr>
                <a:defRPr/>
              </a:pPr>
              <a:endParaRPr lang="en-US" dirty="0"/>
            </a:p>
          </p:txBody>
        </p:sp>
        <p:sp>
          <p:nvSpPr>
            <p:cNvPr id="267" name="Freeform 113"/>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3175" cmpd="sng">
              <a:solidFill>
                <a:schemeClr val="tx1"/>
              </a:solidFill>
              <a:round/>
              <a:headEnd/>
              <a:tailEnd/>
            </a:ln>
          </p:spPr>
          <p:txBody>
            <a:bodyPr/>
            <a:lstStyle/>
            <a:p>
              <a:pPr>
                <a:defRPr/>
              </a:pPr>
              <a:endParaRPr lang="en-US" dirty="0"/>
            </a:p>
          </p:txBody>
        </p:sp>
        <p:sp>
          <p:nvSpPr>
            <p:cNvPr id="268" name="Freeform 114"/>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3175" cmpd="sng">
              <a:solidFill>
                <a:schemeClr val="tx1"/>
              </a:solidFill>
              <a:round/>
              <a:headEnd/>
              <a:tailEnd/>
            </a:ln>
          </p:spPr>
          <p:txBody>
            <a:bodyPr/>
            <a:lstStyle/>
            <a:p>
              <a:pPr>
                <a:defRPr/>
              </a:pPr>
              <a:endParaRPr lang="en-US" dirty="0"/>
            </a:p>
          </p:txBody>
        </p:sp>
        <p:sp>
          <p:nvSpPr>
            <p:cNvPr id="269" name="Freeform 115"/>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3175" cmpd="sng">
              <a:solidFill>
                <a:schemeClr val="tx1"/>
              </a:solidFill>
              <a:round/>
              <a:headEnd/>
              <a:tailEnd/>
            </a:ln>
          </p:spPr>
          <p:txBody>
            <a:bodyPr/>
            <a:lstStyle/>
            <a:p>
              <a:pPr>
                <a:defRPr/>
              </a:pPr>
              <a:endParaRPr lang="en-US" dirty="0"/>
            </a:p>
          </p:txBody>
        </p:sp>
        <p:sp>
          <p:nvSpPr>
            <p:cNvPr id="270" name="Freeform 116"/>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3175" cmpd="sng">
              <a:solidFill>
                <a:schemeClr val="tx1"/>
              </a:solidFill>
              <a:round/>
              <a:headEnd/>
              <a:tailEnd/>
            </a:ln>
          </p:spPr>
          <p:txBody>
            <a:bodyPr/>
            <a:lstStyle/>
            <a:p>
              <a:pPr>
                <a:defRPr/>
              </a:pPr>
              <a:endParaRPr lang="en-US" dirty="0"/>
            </a:p>
          </p:txBody>
        </p:sp>
        <p:sp>
          <p:nvSpPr>
            <p:cNvPr id="271" name="Freeform 118"/>
            <p:cNvSpPr>
              <a:spLocks/>
            </p:cNvSpPr>
            <p:nvPr/>
          </p:nvSpPr>
          <p:spPr bwMode="auto">
            <a:xfrm>
              <a:off x="2642" y="1570"/>
              <a:ext cx="778" cy="312"/>
            </a:xfrm>
            <a:custGeom>
              <a:avLst/>
              <a:gdLst>
                <a:gd name="T0" fmla="*/ 756 w 778"/>
                <a:gd name="T1" fmla="*/ 270 h 312"/>
                <a:gd name="T2" fmla="*/ 646 w 778"/>
                <a:gd name="T3" fmla="*/ 258 h 312"/>
                <a:gd name="T4" fmla="*/ 630 w 778"/>
                <a:gd name="T5" fmla="*/ 292 h 312"/>
                <a:gd name="T6" fmla="*/ 540 w 778"/>
                <a:gd name="T7" fmla="*/ 296 h 312"/>
                <a:gd name="T8" fmla="*/ 444 w 778"/>
                <a:gd name="T9" fmla="*/ 270 h 312"/>
                <a:gd name="T10" fmla="*/ 388 w 778"/>
                <a:gd name="T11" fmla="*/ 228 h 312"/>
                <a:gd name="T12" fmla="*/ 354 w 778"/>
                <a:gd name="T13" fmla="*/ 202 h 312"/>
                <a:gd name="T14" fmla="*/ 362 w 778"/>
                <a:gd name="T15" fmla="*/ 170 h 312"/>
                <a:gd name="T16" fmla="*/ 308 w 778"/>
                <a:gd name="T17" fmla="*/ 178 h 312"/>
                <a:gd name="T18" fmla="*/ 282 w 778"/>
                <a:gd name="T19" fmla="*/ 202 h 312"/>
                <a:gd name="T20" fmla="*/ 244 w 778"/>
                <a:gd name="T21" fmla="*/ 212 h 312"/>
                <a:gd name="T22" fmla="*/ 214 w 778"/>
                <a:gd name="T23" fmla="*/ 156 h 312"/>
                <a:gd name="T24" fmla="*/ 160 w 778"/>
                <a:gd name="T25" fmla="*/ 122 h 312"/>
                <a:gd name="T26" fmla="*/ 122 w 778"/>
                <a:gd name="T27" fmla="*/ 136 h 312"/>
                <a:gd name="T28" fmla="*/ 50 w 778"/>
                <a:gd name="T29" fmla="*/ 156 h 312"/>
                <a:gd name="T30" fmla="*/ 0 w 778"/>
                <a:gd name="T31" fmla="*/ 98 h 312"/>
                <a:gd name="T32" fmla="*/ 80 w 778"/>
                <a:gd name="T33" fmla="*/ 76 h 312"/>
                <a:gd name="T34" fmla="*/ 126 w 778"/>
                <a:gd name="T35" fmla="*/ 38 h 312"/>
                <a:gd name="T36" fmla="*/ 184 w 778"/>
                <a:gd name="T37" fmla="*/ 26 h 312"/>
                <a:gd name="T38" fmla="*/ 256 w 778"/>
                <a:gd name="T39" fmla="*/ 38 h 312"/>
                <a:gd name="T40" fmla="*/ 304 w 778"/>
                <a:gd name="T41" fmla="*/ 30 h 312"/>
                <a:gd name="T42" fmla="*/ 342 w 778"/>
                <a:gd name="T43" fmla="*/ 26 h 312"/>
                <a:gd name="T44" fmla="*/ 400 w 778"/>
                <a:gd name="T45" fmla="*/ 80 h 312"/>
                <a:gd name="T46" fmla="*/ 400 w 778"/>
                <a:gd name="T47" fmla="*/ 22 h 312"/>
                <a:gd name="T48" fmla="*/ 396 w 778"/>
                <a:gd name="T49" fmla="*/ 0 h 312"/>
                <a:gd name="T50" fmla="*/ 452 w 778"/>
                <a:gd name="T51" fmla="*/ 46 h 312"/>
                <a:gd name="T52" fmla="*/ 518 w 778"/>
                <a:gd name="T53" fmla="*/ 72 h 312"/>
                <a:gd name="T54" fmla="*/ 574 w 778"/>
                <a:gd name="T55" fmla="*/ 102 h 312"/>
                <a:gd name="T56" fmla="*/ 624 w 778"/>
                <a:gd name="T57" fmla="*/ 114 h 312"/>
                <a:gd name="T58" fmla="*/ 700 w 778"/>
                <a:gd name="T59" fmla="*/ 174 h 312"/>
                <a:gd name="T60" fmla="*/ 722 w 778"/>
                <a:gd name="T61" fmla="*/ 228 h 312"/>
                <a:gd name="T62" fmla="*/ 764 w 778"/>
                <a:gd name="T63" fmla="*/ 220 h 312"/>
                <a:gd name="T64" fmla="*/ 764 w 778"/>
                <a:gd name="T65" fmla="*/ 242 h 3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8"/>
                <a:gd name="T100" fmla="*/ 0 h 312"/>
                <a:gd name="T101" fmla="*/ 778 w 778"/>
                <a:gd name="T102" fmla="*/ 312 h 3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8" h="312">
                  <a:moveTo>
                    <a:pt x="764" y="242"/>
                  </a:moveTo>
                  <a:lnTo>
                    <a:pt x="756" y="270"/>
                  </a:lnTo>
                  <a:lnTo>
                    <a:pt x="700" y="274"/>
                  </a:lnTo>
                  <a:lnTo>
                    <a:pt x="646" y="258"/>
                  </a:lnTo>
                  <a:lnTo>
                    <a:pt x="624" y="274"/>
                  </a:lnTo>
                  <a:lnTo>
                    <a:pt x="630" y="292"/>
                  </a:lnTo>
                  <a:lnTo>
                    <a:pt x="608" y="312"/>
                  </a:lnTo>
                  <a:lnTo>
                    <a:pt x="540" y="296"/>
                  </a:lnTo>
                  <a:lnTo>
                    <a:pt x="468" y="280"/>
                  </a:lnTo>
                  <a:lnTo>
                    <a:pt x="444" y="270"/>
                  </a:lnTo>
                  <a:lnTo>
                    <a:pt x="408" y="220"/>
                  </a:lnTo>
                  <a:lnTo>
                    <a:pt x="388" y="228"/>
                  </a:lnTo>
                  <a:lnTo>
                    <a:pt x="366" y="216"/>
                  </a:lnTo>
                  <a:lnTo>
                    <a:pt x="354" y="202"/>
                  </a:lnTo>
                  <a:lnTo>
                    <a:pt x="358" y="182"/>
                  </a:lnTo>
                  <a:lnTo>
                    <a:pt x="362" y="170"/>
                  </a:lnTo>
                  <a:lnTo>
                    <a:pt x="334" y="178"/>
                  </a:lnTo>
                  <a:lnTo>
                    <a:pt x="308" y="178"/>
                  </a:lnTo>
                  <a:lnTo>
                    <a:pt x="304" y="198"/>
                  </a:lnTo>
                  <a:lnTo>
                    <a:pt x="282" y="202"/>
                  </a:lnTo>
                  <a:lnTo>
                    <a:pt x="266" y="228"/>
                  </a:lnTo>
                  <a:lnTo>
                    <a:pt x="244" y="212"/>
                  </a:lnTo>
                  <a:lnTo>
                    <a:pt x="240" y="186"/>
                  </a:lnTo>
                  <a:lnTo>
                    <a:pt x="214" y="156"/>
                  </a:lnTo>
                  <a:lnTo>
                    <a:pt x="198" y="132"/>
                  </a:lnTo>
                  <a:lnTo>
                    <a:pt x="160" y="122"/>
                  </a:lnTo>
                  <a:lnTo>
                    <a:pt x="138" y="128"/>
                  </a:lnTo>
                  <a:lnTo>
                    <a:pt x="122" y="136"/>
                  </a:lnTo>
                  <a:lnTo>
                    <a:pt x="84" y="152"/>
                  </a:lnTo>
                  <a:lnTo>
                    <a:pt x="50" y="156"/>
                  </a:lnTo>
                  <a:lnTo>
                    <a:pt x="4" y="126"/>
                  </a:lnTo>
                  <a:lnTo>
                    <a:pt x="0" y="98"/>
                  </a:lnTo>
                  <a:lnTo>
                    <a:pt x="12" y="80"/>
                  </a:lnTo>
                  <a:lnTo>
                    <a:pt x="80" y="76"/>
                  </a:lnTo>
                  <a:lnTo>
                    <a:pt x="114" y="56"/>
                  </a:lnTo>
                  <a:lnTo>
                    <a:pt x="126" y="38"/>
                  </a:lnTo>
                  <a:lnTo>
                    <a:pt x="168" y="38"/>
                  </a:lnTo>
                  <a:lnTo>
                    <a:pt x="184" y="26"/>
                  </a:lnTo>
                  <a:lnTo>
                    <a:pt x="218" y="22"/>
                  </a:lnTo>
                  <a:lnTo>
                    <a:pt x="256" y="38"/>
                  </a:lnTo>
                  <a:lnTo>
                    <a:pt x="274" y="22"/>
                  </a:lnTo>
                  <a:lnTo>
                    <a:pt x="304" y="30"/>
                  </a:lnTo>
                  <a:lnTo>
                    <a:pt x="324" y="22"/>
                  </a:lnTo>
                  <a:lnTo>
                    <a:pt x="342" y="26"/>
                  </a:lnTo>
                  <a:lnTo>
                    <a:pt x="362" y="72"/>
                  </a:lnTo>
                  <a:lnTo>
                    <a:pt x="400" y="80"/>
                  </a:lnTo>
                  <a:lnTo>
                    <a:pt x="414" y="54"/>
                  </a:lnTo>
                  <a:lnTo>
                    <a:pt x="400" y="22"/>
                  </a:lnTo>
                  <a:lnTo>
                    <a:pt x="376" y="4"/>
                  </a:lnTo>
                  <a:lnTo>
                    <a:pt x="396" y="0"/>
                  </a:lnTo>
                  <a:lnTo>
                    <a:pt x="426" y="26"/>
                  </a:lnTo>
                  <a:lnTo>
                    <a:pt x="452" y="46"/>
                  </a:lnTo>
                  <a:lnTo>
                    <a:pt x="482" y="54"/>
                  </a:lnTo>
                  <a:lnTo>
                    <a:pt x="518" y="72"/>
                  </a:lnTo>
                  <a:lnTo>
                    <a:pt x="540" y="76"/>
                  </a:lnTo>
                  <a:lnTo>
                    <a:pt x="574" y="102"/>
                  </a:lnTo>
                  <a:lnTo>
                    <a:pt x="586" y="114"/>
                  </a:lnTo>
                  <a:lnTo>
                    <a:pt x="624" y="114"/>
                  </a:lnTo>
                  <a:lnTo>
                    <a:pt x="676" y="148"/>
                  </a:lnTo>
                  <a:lnTo>
                    <a:pt x="700" y="174"/>
                  </a:lnTo>
                  <a:lnTo>
                    <a:pt x="714" y="190"/>
                  </a:lnTo>
                  <a:lnTo>
                    <a:pt x="722" y="228"/>
                  </a:lnTo>
                  <a:lnTo>
                    <a:pt x="740" y="224"/>
                  </a:lnTo>
                  <a:lnTo>
                    <a:pt x="764" y="220"/>
                  </a:lnTo>
                  <a:lnTo>
                    <a:pt x="778" y="240"/>
                  </a:lnTo>
                  <a:lnTo>
                    <a:pt x="764" y="242"/>
                  </a:lnTo>
                  <a:close/>
                </a:path>
              </a:pathLst>
            </a:custGeom>
            <a:grpFill/>
            <a:ln w="3175" cmpd="sng">
              <a:solidFill>
                <a:schemeClr val="tx1"/>
              </a:solidFill>
              <a:round/>
              <a:headEnd/>
              <a:tailEnd/>
            </a:ln>
          </p:spPr>
          <p:txBody>
            <a:bodyPr/>
            <a:lstStyle/>
            <a:p>
              <a:pPr>
                <a:defRPr/>
              </a:pPr>
              <a:endParaRPr lang="en-US" dirty="0"/>
            </a:p>
          </p:txBody>
        </p:sp>
        <p:sp>
          <p:nvSpPr>
            <p:cNvPr id="272" name="Freeform 119"/>
            <p:cNvSpPr>
              <a:spLocks/>
            </p:cNvSpPr>
            <p:nvPr/>
          </p:nvSpPr>
          <p:spPr bwMode="auto">
            <a:xfrm>
              <a:off x="2668" y="1618"/>
              <a:ext cx="676" cy="238"/>
            </a:xfrm>
            <a:custGeom>
              <a:avLst/>
              <a:gdLst>
                <a:gd name="T0" fmla="*/ 188 w 676"/>
                <a:gd name="T1" fmla="*/ 0 h 238"/>
                <a:gd name="T2" fmla="*/ 234 w 676"/>
                <a:gd name="T3" fmla="*/ 18 h 238"/>
                <a:gd name="T4" fmla="*/ 254 w 676"/>
                <a:gd name="T5" fmla="*/ 0 h 238"/>
                <a:gd name="T6" fmla="*/ 280 w 676"/>
                <a:gd name="T7" fmla="*/ 8 h 238"/>
                <a:gd name="T8" fmla="*/ 300 w 676"/>
                <a:gd name="T9" fmla="*/ 0 h 238"/>
                <a:gd name="T10" fmla="*/ 386 w 676"/>
                <a:gd name="T11" fmla="*/ 58 h 238"/>
                <a:gd name="T12" fmla="*/ 410 w 676"/>
                <a:gd name="T13" fmla="*/ 16 h 238"/>
                <a:gd name="T14" fmla="*/ 416 w 676"/>
                <a:gd name="T15" fmla="*/ 20 h 238"/>
                <a:gd name="T16" fmla="*/ 448 w 676"/>
                <a:gd name="T17" fmla="*/ 28 h 238"/>
                <a:gd name="T18" fmla="*/ 484 w 676"/>
                <a:gd name="T19" fmla="*/ 48 h 238"/>
                <a:gd name="T20" fmla="*/ 504 w 676"/>
                <a:gd name="T21" fmla="*/ 50 h 238"/>
                <a:gd name="T22" fmla="*/ 532 w 676"/>
                <a:gd name="T23" fmla="*/ 72 h 238"/>
                <a:gd name="T24" fmla="*/ 550 w 676"/>
                <a:gd name="T25" fmla="*/ 90 h 238"/>
                <a:gd name="T26" fmla="*/ 590 w 676"/>
                <a:gd name="T27" fmla="*/ 90 h 238"/>
                <a:gd name="T28" fmla="*/ 634 w 676"/>
                <a:gd name="T29" fmla="*/ 118 h 238"/>
                <a:gd name="T30" fmla="*/ 656 w 676"/>
                <a:gd name="T31" fmla="*/ 142 h 238"/>
                <a:gd name="T32" fmla="*/ 666 w 676"/>
                <a:gd name="T33" fmla="*/ 154 h 238"/>
                <a:gd name="T34" fmla="*/ 676 w 676"/>
                <a:gd name="T35" fmla="*/ 200 h 238"/>
                <a:gd name="T36" fmla="*/ 616 w 676"/>
                <a:gd name="T37" fmla="*/ 184 h 238"/>
                <a:gd name="T38" fmla="*/ 568 w 676"/>
                <a:gd name="T39" fmla="*/ 216 h 238"/>
                <a:gd name="T40" fmla="*/ 576 w 676"/>
                <a:gd name="T41" fmla="*/ 236 h 238"/>
                <a:gd name="T42" fmla="*/ 576 w 676"/>
                <a:gd name="T43" fmla="*/ 238 h 238"/>
                <a:gd name="T44" fmla="*/ 520 w 676"/>
                <a:gd name="T45" fmla="*/ 224 h 238"/>
                <a:gd name="T46" fmla="*/ 450 w 676"/>
                <a:gd name="T47" fmla="*/ 210 h 238"/>
                <a:gd name="T48" fmla="*/ 434 w 676"/>
                <a:gd name="T49" fmla="*/ 202 h 238"/>
                <a:gd name="T50" fmla="*/ 388 w 676"/>
                <a:gd name="T51" fmla="*/ 144 h 238"/>
                <a:gd name="T52" fmla="*/ 364 w 676"/>
                <a:gd name="T53" fmla="*/ 154 h 238"/>
                <a:gd name="T54" fmla="*/ 356 w 676"/>
                <a:gd name="T55" fmla="*/ 150 h 238"/>
                <a:gd name="T56" fmla="*/ 354 w 676"/>
                <a:gd name="T57" fmla="*/ 148 h 238"/>
                <a:gd name="T58" fmla="*/ 348 w 676"/>
                <a:gd name="T59" fmla="*/ 108 h 238"/>
                <a:gd name="T60" fmla="*/ 328 w 676"/>
                <a:gd name="T61" fmla="*/ 106 h 238"/>
                <a:gd name="T62" fmla="*/ 306 w 676"/>
                <a:gd name="T63" fmla="*/ 106 h 238"/>
                <a:gd name="T64" fmla="*/ 262 w 676"/>
                <a:gd name="T65" fmla="*/ 106 h 238"/>
                <a:gd name="T66" fmla="*/ 258 w 676"/>
                <a:gd name="T67" fmla="*/ 128 h 238"/>
                <a:gd name="T68" fmla="*/ 240 w 676"/>
                <a:gd name="T69" fmla="*/ 132 h 238"/>
                <a:gd name="T70" fmla="*/ 238 w 676"/>
                <a:gd name="T71" fmla="*/ 136 h 238"/>
                <a:gd name="T72" fmla="*/ 236 w 676"/>
                <a:gd name="T73" fmla="*/ 128 h 238"/>
                <a:gd name="T74" fmla="*/ 206 w 676"/>
                <a:gd name="T75" fmla="*/ 92 h 238"/>
                <a:gd name="T76" fmla="*/ 134 w 676"/>
                <a:gd name="T77" fmla="*/ 48 h 238"/>
                <a:gd name="T78" fmla="*/ 102 w 676"/>
                <a:gd name="T79" fmla="*/ 58 h 238"/>
                <a:gd name="T80" fmla="*/ 86 w 676"/>
                <a:gd name="T81" fmla="*/ 66 h 238"/>
                <a:gd name="T82" fmla="*/ 52 w 676"/>
                <a:gd name="T83" fmla="*/ 80 h 238"/>
                <a:gd name="T84" fmla="*/ 30 w 676"/>
                <a:gd name="T85" fmla="*/ 82 h 238"/>
                <a:gd name="T86" fmla="*/ 2 w 676"/>
                <a:gd name="T87" fmla="*/ 64 h 238"/>
                <a:gd name="T88" fmla="*/ 0 w 676"/>
                <a:gd name="T89" fmla="*/ 56 h 238"/>
                <a:gd name="T90" fmla="*/ 0 w 676"/>
                <a:gd name="T91" fmla="*/ 54 h 238"/>
                <a:gd name="T92" fmla="*/ 106 w 676"/>
                <a:gd name="T93" fmla="*/ 26 h 238"/>
                <a:gd name="T94" fmla="*/ 114 w 676"/>
                <a:gd name="T95" fmla="*/ 14 h 238"/>
                <a:gd name="T96" fmla="*/ 150 w 676"/>
                <a:gd name="T97" fmla="*/ 14 h 238"/>
                <a:gd name="T98" fmla="*/ 166 w 676"/>
                <a:gd name="T99" fmla="*/ 2 h 238"/>
                <a:gd name="T100" fmla="*/ 188 w 676"/>
                <a:gd name="T101" fmla="*/ 0 h 2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6"/>
                <a:gd name="T154" fmla="*/ 0 h 238"/>
                <a:gd name="T155" fmla="*/ 676 w 676"/>
                <a:gd name="T156" fmla="*/ 238 h 2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6" h="238">
                  <a:moveTo>
                    <a:pt x="188" y="0"/>
                  </a:moveTo>
                  <a:lnTo>
                    <a:pt x="188" y="0"/>
                  </a:lnTo>
                  <a:lnTo>
                    <a:pt x="234" y="18"/>
                  </a:lnTo>
                  <a:lnTo>
                    <a:pt x="254" y="0"/>
                  </a:lnTo>
                  <a:lnTo>
                    <a:pt x="280" y="8"/>
                  </a:lnTo>
                  <a:lnTo>
                    <a:pt x="300" y="0"/>
                  </a:lnTo>
                  <a:lnTo>
                    <a:pt x="318" y="46"/>
                  </a:lnTo>
                  <a:lnTo>
                    <a:pt x="386" y="58"/>
                  </a:lnTo>
                  <a:lnTo>
                    <a:pt x="410" y="16"/>
                  </a:lnTo>
                  <a:lnTo>
                    <a:pt x="416" y="20"/>
                  </a:lnTo>
                  <a:lnTo>
                    <a:pt x="448" y="28"/>
                  </a:lnTo>
                  <a:lnTo>
                    <a:pt x="484" y="48"/>
                  </a:lnTo>
                  <a:lnTo>
                    <a:pt x="504" y="50"/>
                  </a:lnTo>
                  <a:lnTo>
                    <a:pt x="532" y="72"/>
                  </a:lnTo>
                  <a:lnTo>
                    <a:pt x="550" y="90"/>
                  </a:lnTo>
                  <a:lnTo>
                    <a:pt x="590" y="90"/>
                  </a:lnTo>
                  <a:lnTo>
                    <a:pt x="634" y="118"/>
                  </a:lnTo>
                  <a:lnTo>
                    <a:pt x="656" y="142"/>
                  </a:lnTo>
                  <a:lnTo>
                    <a:pt x="666" y="154"/>
                  </a:lnTo>
                  <a:lnTo>
                    <a:pt x="676" y="200"/>
                  </a:lnTo>
                  <a:lnTo>
                    <a:pt x="616" y="184"/>
                  </a:lnTo>
                  <a:lnTo>
                    <a:pt x="568" y="216"/>
                  </a:lnTo>
                  <a:lnTo>
                    <a:pt x="576" y="236"/>
                  </a:lnTo>
                  <a:lnTo>
                    <a:pt x="576" y="238"/>
                  </a:lnTo>
                  <a:lnTo>
                    <a:pt x="520" y="224"/>
                  </a:lnTo>
                  <a:lnTo>
                    <a:pt x="450" y="210"/>
                  </a:lnTo>
                  <a:lnTo>
                    <a:pt x="434" y="202"/>
                  </a:lnTo>
                  <a:lnTo>
                    <a:pt x="388" y="144"/>
                  </a:lnTo>
                  <a:lnTo>
                    <a:pt x="364" y="154"/>
                  </a:lnTo>
                  <a:lnTo>
                    <a:pt x="356" y="150"/>
                  </a:lnTo>
                  <a:lnTo>
                    <a:pt x="354" y="148"/>
                  </a:lnTo>
                  <a:lnTo>
                    <a:pt x="352" y="126"/>
                  </a:lnTo>
                  <a:lnTo>
                    <a:pt x="348" y="108"/>
                  </a:lnTo>
                  <a:lnTo>
                    <a:pt x="328" y="106"/>
                  </a:lnTo>
                  <a:lnTo>
                    <a:pt x="306" y="106"/>
                  </a:lnTo>
                  <a:lnTo>
                    <a:pt x="262" y="106"/>
                  </a:lnTo>
                  <a:lnTo>
                    <a:pt x="258" y="128"/>
                  </a:lnTo>
                  <a:lnTo>
                    <a:pt x="240" y="132"/>
                  </a:lnTo>
                  <a:lnTo>
                    <a:pt x="238" y="136"/>
                  </a:lnTo>
                  <a:lnTo>
                    <a:pt x="236" y="128"/>
                  </a:lnTo>
                  <a:lnTo>
                    <a:pt x="206" y="92"/>
                  </a:lnTo>
                  <a:lnTo>
                    <a:pt x="188" y="64"/>
                  </a:lnTo>
                  <a:lnTo>
                    <a:pt x="134" y="48"/>
                  </a:lnTo>
                  <a:lnTo>
                    <a:pt x="102" y="58"/>
                  </a:lnTo>
                  <a:lnTo>
                    <a:pt x="86" y="66"/>
                  </a:lnTo>
                  <a:lnTo>
                    <a:pt x="52" y="80"/>
                  </a:lnTo>
                  <a:lnTo>
                    <a:pt x="30" y="82"/>
                  </a:lnTo>
                  <a:lnTo>
                    <a:pt x="2" y="64"/>
                  </a:lnTo>
                  <a:lnTo>
                    <a:pt x="0" y="56"/>
                  </a:lnTo>
                  <a:lnTo>
                    <a:pt x="0" y="54"/>
                  </a:lnTo>
                  <a:lnTo>
                    <a:pt x="62" y="52"/>
                  </a:lnTo>
                  <a:lnTo>
                    <a:pt x="106" y="26"/>
                  </a:lnTo>
                  <a:lnTo>
                    <a:pt x="114" y="14"/>
                  </a:lnTo>
                  <a:lnTo>
                    <a:pt x="150" y="14"/>
                  </a:lnTo>
                  <a:lnTo>
                    <a:pt x="166" y="2"/>
                  </a:lnTo>
                  <a:lnTo>
                    <a:pt x="188" y="0"/>
                  </a:lnTo>
                  <a:close/>
                </a:path>
              </a:pathLst>
            </a:custGeom>
            <a:grpFill/>
            <a:ln w="3175" cmpd="sng">
              <a:noFill/>
              <a:round/>
              <a:headEnd/>
              <a:tailEnd/>
            </a:ln>
          </p:spPr>
          <p:txBody>
            <a:bodyPr/>
            <a:lstStyle/>
            <a:p>
              <a:pPr>
                <a:defRPr/>
              </a:pPr>
              <a:endParaRPr lang="en-US" dirty="0"/>
            </a:p>
          </p:txBody>
        </p:sp>
        <p:sp>
          <p:nvSpPr>
            <p:cNvPr id="273" name="Freeform 120"/>
            <p:cNvSpPr>
              <a:spLocks/>
            </p:cNvSpPr>
            <p:nvPr/>
          </p:nvSpPr>
          <p:spPr bwMode="auto">
            <a:xfrm>
              <a:off x="3246" y="1630"/>
              <a:ext cx="90" cy="32"/>
            </a:xfrm>
            <a:custGeom>
              <a:avLst/>
              <a:gdLst>
                <a:gd name="T0" fmla="*/ 84 w 90"/>
                <a:gd name="T1" fmla="*/ 10 h 32"/>
                <a:gd name="T2" fmla="*/ 90 w 90"/>
                <a:gd name="T3" fmla="*/ 24 h 32"/>
                <a:gd name="T4" fmla="*/ 68 w 90"/>
                <a:gd name="T5" fmla="*/ 32 h 32"/>
                <a:gd name="T6" fmla="*/ 54 w 90"/>
                <a:gd name="T7" fmla="*/ 24 h 32"/>
                <a:gd name="T8" fmla="*/ 6 w 90"/>
                <a:gd name="T9" fmla="*/ 24 h 32"/>
                <a:gd name="T10" fmla="*/ 0 w 90"/>
                <a:gd name="T11" fmla="*/ 12 h 32"/>
                <a:gd name="T12" fmla="*/ 16 w 90"/>
                <a:gd name="T13" fmla="*/ 4 h 32"/>
                <a:gd name="T14" fmla="*/ 60 w 90"/>
                <a:gd name="T15" fmla="*/ 0 h 32"/>
                <a:gd name="T16" fmla="*/ 84 w 90"/>
                <a:gd name="T17" fmla="*/ 1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32"/>
                <a:gd name="T29" fmla="*/ 90 w 90"/>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32">
                  <a:moveTo>
                    <a:pt x="84" y="10"/>
                  </a:moveTo>
                  <a:lnTo>
                    <a:pt x="90" y="24"/>
                  </a:lnTo>
                  <a:lnTo>
                    <a:pt x="68" y="32"/>
                  </a:lnTo>
                  <a:lnTo>
                    <a:pt x="54" y="24"/>
                  </a:lnTo>
                  <a:lnTo>
                    <a:pt x="6" y="24"/>
                  </a:lnTo>
                  <a:lnTo>
                    <a:pt x="0" y="12"/>
                  </a:lnTo>
                  <a:lnTo>
                    <a:pt x="16" y="4"/>
                  </a:lnTo>
                  <a:lnTo>
                    <a:pt x="60" y="0"/>
                  </a:lnTo>
                  <a:lnTo>
                    <a:pt x="84" y="10"/>
                  </a:lnTo>
                  <a:close/>
                </a:path>
              </a:pathLst>
            </a:custGeom>
            <a:grpFill/>
            <a:ln w="3175" cmpd="sng">
              <a:solidFill>
                <a:schemeClr val="tx1"/>
              </a:solidFill>
              <a:round/>
              <a:headEnd/>
              <a:tailEnd/>
            </a:ln>
          </p:spPr>
          <p:txBody>
            <a:bodyPr/>
            <a:lstStyle/>
            <a:p>
              <a:pPr>
                <a:defRPr/>
              </a:pPr>
              <a:endParaRPr lang="en-US" dirty="0"/>
            </a:p>
          </p:txBody>
        </p:sp>
        <p:sp>
          <p:nvSpPr>
            <p:cNvPr id="274" name="Freeform 121"/>
            <p:cNvSpPr>
              <a:spLocks/>
            </p:cNvSpPr>
            <p:nvPr/>
          </p:nvSpPr>
          <p:spPr bwMode="auto">
            <a:xfrm>
              <a:off x="3382" y="1646"/>
              <a:ext cx="40" cy="26"/>
            </a:xfrm>
            <a:custGeom>
              <a:avLst/>
              <a:gdLst>
                <a:gd name="T0" fmla="*/ 38 w 40"/>
                <a:gd name="T1" fmla="*/ 0 h 26"/>
                <a:gd name="T2" fmla="*/ 40 w 40"/>
                <a:gd name="T3" fmla="*/ 10 h 26"/>
                <a:gd name="T4" fmla="*/ 18 w 40"/>
                <a:gd name="T5" fmla="*/ 26 h 26"/>
                <a:gd name="T6" fmla="*/ 2 w 40"/>
                <a:gd name="T7" fmla="*/ 22 h 26"/>
                <a:gd name="T8" fmla="*/ 0 w 40"/>
                <a:gd name="T9" fmla="*/ 6 h 26"/>
                <a:gd name="T10" fmla="*/ 38 w 40"/>
                <a:gd name="T11" fmla="*/ 0 h 26"/>
                <a:gd name="T12" fmla="*/ 0 60000 65536"/>
                <a:gd name="T13" fmla="*/ 0 60000 65536"/>
                <a:gd name="T14" fmla="*/ 0 60000 65536"/>
                <a:gd name="T15" fmla="*/ 0 60000 65536"/>
                <a:gd name="T16" fmla="*/ 0 60000 65536"/>
                <a:gd name="T17" fmla="*/ 0 60000 65536"/>
                <a:gd name="T18" fmla="*/ 0 w 40"/>
                <a:gd name="T19" fmla="*/ 0 h 26"/>
                <a:gd name="T20" fmla="*/ 40 w 4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0" h="26">
                  <a:moveTo>
                    <a:pt x="38" y="0"/>
                  </a:moveTo>
                  <a:lnTo>
                    <a:pt x="40" y="10"/>
                  </a:lnTo>
                  <a:lnTo>
                    <a:pt x="18" y="26"/>
                  </a:lnTo>
                  <a:lnTo>
                    <a:pt x="2" y="22"/>
                  </a:lnTo>
                  <a:lnTo>
                    <a:pt x="0" y="6"/>
                  </a:lnTo>
                  <a:lnTo>
                    <a:pt x="38" y="0"/>
                  </a:lnTo>
                  <a:close/>
                </a:path>
              </a:pathLst>
            </a:custGeom>
            <a:grpFill/>
            <a:ln w="3175" cmpd="sng">
              <a:solidFill>
                <a:schemeClr val="tx1"/>
              </a:solidFill>
              <a:round/>
              <a:headEnd/>
              <a:tailEnd/>
            </a:ln>
          </p:spPr>
          <p:txBody>
            <a:bodyPr/>
            <a:lstStyle/>
            <a:p>
              <a:pPr>
                <a:defRPr/>
              </a:pPr>
              <a:endParaRPr lang="en-US" dirty="0"/>
            </a:p>
          </p:txBody>
        </p:sp>
        <p:sp>
          <p:nvSpPr>
            <p:cNvPr id="275" name="Freeform 122"/>
            <p:cNvSpPr>
              <a:spLocks/>
            </p:cNvSpPr>
            <p:nvPr/>
          </p:nvSpPr>
          <p:spPr bwMode="auto">
            <a:xfrm>
              <a:off x="3088" y="1476"/>
              <a:ext cx="70" cy="64"/>
            </a:xfrm>
            <a:custGeom>
              <a:avLst/>
              <a:gdLst>
                <a:gd name="T0" fmla="*/ 12 w 70"/>
                <a:gd name="T1" fmla="*/ 0 h 64"/>
                <a:gd name="T2" fmla="*/ 24 w 70"/>
                <a:gd name="T3" fmla="*/ 8 h 64"/>
                <a:gd name="T4" fmla="*/ 52 w 70"/>
                <a:gd name="T5" fmla="*/ 14 h 64"/>
                <a:gd name="T6" fmla="*/ 70 w 70"/>
                <a:gd name="T7" fmla="*/ 40 h 64"/>
                <a:gd name="T8" fmla="*/ 48 w 70"/>
                <a:gd name="T9" fmla="*/ 64 h 64"/>
                <a:gd name="T10" fmla="*/ 28 w 70"/>
                <a:gd name="T11" fmla="*/ 42 h 64"/>
                <a:gd name="T12" fmla="*/ 8 w 70"/>
                <a:gd name="T13" fmla="*/ 32 h 64"/>
                <a:gd name="T14" fmla="*/ 0 w 70"/>
                <a:gd name="T15" fmla="*/ 6 h 64"/>
                <a:gd name="T16" fmla="*/ 12 w 7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64"/>
                <a:gd name="T29" fmla="*/ 70 w 7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64">
                  <a:moveTo>
                    <a:pt x="12" y="0"/>
                  </a:moveTo>
                  <a:lnTo>
                    <a:pt x="24" y="8"/>
                  </a:lnTo>
                  <a:lnTo>
                    <a:pt x="52" y="14"/>
                  </a:lnTo>
                  <a:lnTo>
                    <a:pt x="70" y="40"/>
                  </a:lnTo>
                  <a:lnTo>
                    <a:pt x="48" y="64"/>
                  </a:lnTo>
                  <a:lnTo>
                    <a:pt x="28" y="42"/>
                  </a:lnTo>
                  <a:lnTo>
                    <a:pt x="8" y="32"/>
                  </a:lnTo>
                  <a:lnTo>
                    <a:pt x="0" y="6"/>
                  </a:lnTo>
                  <a:lnTo>
                    <a:pt x="12" y="0"/>
                  </a:lnTo>
                  <a:close/>
                </a:path>
              </a:pathLst>
            </a:custGeom>
            <a:grpFill/>
            <a:ln w="3175" cmpd="sng">
              <a:solidFill>
                <a:schemeClr val="tx1"/>
              </a:solidFill>
              <a:round/>
              <a:headEnd/>
              <a:tailEnd/>
            </a:ln>
          </p:spPr>
          <p:txBody>
            <a:bodyPr/>
            <a:lstStyle/>
            <a:p>
              <a:pPr>
                <a:defRPr/>
              </a:pPr>
              <a:endParaRPr lang="en-US" dirty="0"/>
            </a:p>
          </p:txBody>
        </p:sp>
        <p:sp>
          <p:nvSpPr>
            <p:cNvPr id="276" name="Freeform 123"/>
            <p:cNvSpPr>
              <a:spLocks/>
            </p:cNvSpPr>
            <p:nvPr/>
          </p:nvSpPr>
          <p:spPr bwMode="auto">
            <a:xfrm>
              <a:off x="2516" y="1554"/>
              <a:ext cx="38" cy="38"/>
            </a:xfrm>
            <a:custGeom>
              <a:avLst/>
              <a:gdLst>
                <a:gd name="T0" fmla="*/ 16 w 38"/>
                <a:gd name="T1" fmla="*/ 0 h 38"/>
                <a:gd name="T2" fmla="*/ 38 w 38"/>
                <a:gd name="T3" fmla="*/ 10 h 38"/>
                <a:gd name="T4" fmla="*/ 36 w 38"/>
                <a:gd name="T5" fmla="*/ 32 h 38"/>
                <a:gd name="T6" fmla="*/ 12 w 38"/>
                <a:gd name="T7" fmla="*/ 38 h 38"/>
                <a:gd name="T8" fmla="*/ 0 w 38"/>
                <a:gd name="T9" fmla="*/ 20 h 38"/>
                <a:gd name="T10" fmla="*/ 16 w 38"/>
                <a:gd name="T11" fmla="*/ 0 h 38"/>
                <a:gd name="T12" fmla="*/ 0 60000 65536"/>
                <a:gd name="T13" fmla="*/ 0 60000 65536"/>
                <a:gd name="T14" fmla="*/ 0 60000 65536"/>
                <a:gd name="T15" fmla="*/ 0 60000 65536"/>
                <a:gd name="T16" fmla="*/ 0 60000 65536"/>
                <a:gd name="T17" fmla="*/ 0 60000 65536"/>
                <a:gd name="T18" fmla="*/ 0 w 38"/>
                <a:gd name="T19" fmla="*/ 0 h 38"/>
                <a:gd name="T20" fmla="*/ 38 w 3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8" h="38">
                  <a:moveTo>
                    <a:pt x="16" y="0"/>
                  </a:moveTo>
                  <a:lnTo>
                    <a:pt x="38" y="10"/>
                  </a:lnTo>
                  <a:lnTo>
                    <a:pt x="36" y="32"/>
                  </a:lnTo>
                  <a:lnTo>
                    <a:pt x="12" y="38"/>
                  </a:lnTo>
                  <a:lnTo>
                    <a:pt x="0" y="20"/>
                  </a:lnTo>
                  <a:lnTo>
                    <a:pt x="16" y="0"/>
                  </a:lnTo>
                  <a:close/>
                </a:path>
              </a:pathLst>
            </a:custGeom>
            <a:grpFill/>
            <a:ln w="3175" cmpd="sng">
              <a:solidFill>
                <a:schemeClr val="tx1"/>
              </a:solidFill>
              <a:round/>
              <a:headEnd/>
              <a:tailEnd/>
            </a:ln>
          </p:spPr>
          <p:txBody>
            <a:bodyPr/>
            <a:lstStyle/>
            <a:p>
              <a:pPr>
                <a:defRPr/>
              </a:pPr>
              <a:endParaRPr lang="en-US" dirty="0"/>
            </a:p>
          </p:txBody>
        </p:sp>
        <p:sp>
          <p:nvSpPr>
            <p:cNvPr id="277" name="Freeform 124"/>
            <p:cNvSpPr>
              <a:spLocks/>
            </p:cNvSpPr>
            <p:nvPr/>
          </p:nvSpPr>
          <p:spPr bwMode="auto">
            <a:xfrm>
              <a:off x="2528" y="1692"/>
              <a:ext cx="38" cy="48"/>
            </a:xfrm>
            <a:custGeom>
              <a:avLst/>
              <a:gdLst>
                <a:gd name="T0" fmla="*/ 16 w 38"/>
                <a:gd name="T1" fmla="*/ 0 h 48"/>
                <a:gd name="T2" fmla="*/ 38 w 38"/>
                <a:gd name="T3" fmla="*/ 16 h 48"/>
                <a:gd name="T4" fmla="*/ 28 w 38"/>
                <a:gd name="T5" fmla="*/ 48 h 48"/>
                <a:gd name="T6" fmla="*/ 0 w 38"/>
                <a:gd name="T7" fmla="*/ 30 h 48"/>
                <a:gd name="T8" fmla="*/ 4 w 38"/>
                <a:gd name="T9" fmla="*/ 12 h 48"/>
                <a:gd name="T10" fmla="*/ 16 w 38"/>
                <a:gd name="T11" fmla="*/ 0 h 48"/>
                <a:gd name="T12" fmla="*/ 0 60000 65536"/>
                <a:gd name="T13" fmla="*/ 0 60000 65536"/>
                <a:gd name="T14" fmla="*/ 0 60000 65536"/>
                <a:gd name="T15" fmla="*/ 0 60000 65536"/>
                <a:gd name="T16" fmla="*/ 0 60000 65536"/>
                <a:gd name="T17" fmla="*/ 0 60000 65536"/>
                <a:gd name="T18" fmla="*/ 0 w 38"/>
                <a:gd name="T19" fmla="*/ 0 h 48"/>
                <a:gd name="T20" fmla="*/ 38 w 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38" h="48">
                  <a:moveTo>
                    <a:pt x="16" y="0"/>
                  </a:moveTo>
                  <a:lnTo>
                    <a:pt x="38" y="16"/>
                  </a:lnTo>
                  <a:lnTo>
                    <a:pt x="28" y="48"/>
                  </a:lnTo>
                  <a:lnTo>
                    <a:pt x="0" y="30"/>
                  </a:lnTo>
                  <a:lnTo>
                    <a:pt x="4" y="12"/>
                  </a:lnTo>
                  <a:lnTo>
                    <a:pt x="16" y="0"/>
                  </a:lnTo>
                  <a:close/>
                </a:path>
              </a:pathLst>
            </a:custGeom>
            <a:grpFill/>
            <a:ln w="3175" cmpd="sng">
              <a:solidFill>
                <a:schemeClr val="tx1"/>
              </a:solidFill>
              <a:round/>
              <a:headEnd/>
              <a:tailEnd/>
            </a:ln>
          </p:spPr>
          <p:txBody>
            <a:bodyPr/>
            <a:lstStyle/>
            <a:p>
              <a:pPr>
                <a:defRPr/>
              </a:pPr>
              <a:endParaRPr lang="en-US" dirty="0"/>
            </a:p>
          </p:txBody>
        </p:sp>
        <p:sp>
          <p:nvSpPr>
            <p:cNvPr id="278" name="Freeform 125"/>
            <p:cNvSpPr>
              <a:spLocks/>
            </p:cNvSpPr>
            <p:nvPr/>
          </p:nvSpPr>
          <p:spPr bwMode="auto">
            <a:xfrm>
              <a:off x="2568" y="1626"/>
              <a:ext cx="38" cy="44"/>
            </a:xfrm>
            <a:custGeom>
              <a:avLst/>
              <a:gdLst>
                <a:gd name="T0" fmla="*/ 10 w 38"/>
                <a:gd name="T1" fmla="*/ 0 h 44"/>
                <a:gd name="T2" fmla="*/ 38 w 38"/>
                <a:gd name="T3" fmla="*/ 16 h 44"/>
                <a:gd name="T4" fmla="*/ 38 w 38"/>
                <a:gd name="T5" fmla="*/ 40 h 44"/>
                <a:gd name="T6" fmla="*/ 14 w 38"/>
                <a:gd name="T7" fmla="*/ 44 h 44"/>
                <a:gd name="T8" fmla="*/ 0 w 38"/>
                <a:gd name="T9" fmla="*/ 24 h 44"/>
                <a:gd name="T10" fmla="*/ 10 w 38"/>
                <a:gd name="T11" fmla="*/ 0 h 44"/>
                <a:gd name="T12" fmla="*/ 0 60000 65536"/>
                <a:gd name="T13" fmla="*/ 0 60000 65536"/>
                <a:gd name="T14" fmla="*/ 0 60000 65536"/>
                <a:gd name="T15" fmla="*/ 0 60000 65536"/>
                <a:gd name="T16" fmla="*/ 0 60000 65536"/>
                <a:gd name="T17" fmla="*/ 0 60000 65536"/>
                <a:gd name="T18" fmla="*/ 0 w 38"/>
                <a:gd name="T19" fmla="*/ 0 h 44"/>
                <a:gd name="T20" fmla="*/ 38 w 3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8" h="44">
                  <a:moveTo>
                    <a:pt x="10" y="0"/>
                  </a:moveTo>
                  <a:lnTo>
                    <a:pt x="38" y="16"/>
                  </a:lnTo>
                  <a:lnTo>
                    <a:pt x="38" y="40"/>
                  </a:lnTo>
                  <a:lnTo>
                    <a:pt x="14" y="44"/>
                  </a:lnTo>
                  <a:lnTo>
                    <a:pt x="0" y="24"/>
                  </a:lnTo>
                  <a:lnTo>
                    <a:pt x="10" y="0"/>
                  </a:lnTo>
                  <a:close/>
                </a:path>
              </a:pathLst>
            </a:custGeom>
            <a:grpFill/>
            <a:ln w="3175" cmpd="sng">
              <a:solidFill>
                <a:schemeClr val="tx1"/>
              </a:solidFill>
              <a:round/>
              <a:headEnd/>
              <a:tailEnd/>
            </a:ln>
          </p:spPr>
          <p:txBody>
            <a:bodyPr/>
            <a:lstStyle/>
            <a:p>
              <a:pPr>
                <a:defRPr/>
              </a:pPr>
              <a:endParaRPr lang="en-US" dirty="0"/>
            </a:p>
          </p:txBody>
        </p:sp>
        <p:sp>
          <p:nvSpPr>
            <p:cNvPr id="279" name="Freeform 126"/>
            <p:cNvSpPr>
              <a:spLocks/>
            </p:cNvSpPr>
            <p:nvPr/>
          </p:nvSpPr>
          <p:spPr bwMode="auto">
            <a:xfrm>
              <a:off x="2736" y="1852"/>
              <a:ext cx="72" cy="46"/>
            </a:xfrm>
            <a:custGeom>
              <a:avLst/>
              <a:gdLst>
                <a:gd name="T0" fmla="*/ 62 w 72"/>
                <a:gd name="T1" fmla="*/ 4 h 46"/>
                <a:gd name="T2" fmla="*/ 72 w 72"/>
                <a:gd name="T3" fmla="*/ 16 h 46"/>
                <a:gd name="T4" fmla="*/ 66 w 72"/>
                <a:gd name="T5" fmla="*/ 46 h 46"/>
                <a:gd name="T6" fmla="*/ 42 w 72"/>
                <a:gd name="T7" fmla="*/ 44 h 46"/>
                <a:gd name="T8" fmla="*/ 18 w 72"/>
                <a:gd name="T9" fmla="*/ 46 h 46"/>
                <a:gd name="T10" fmla="*/ 0 w 72"/>
                <a:gd name="T11" fmla="*/ 28 h 46"/>
                <a:gd name="T12" fmla="*/ 6 w 72"/>
                <a:gd name="T13" fmla="*/ 6 h 46"/>
                <a:gd name="T14" fmla="*/ 22 w 72"/>
                <a:gd name="T15" fmla="*/ 2 h 46"/>
                <a:gd name="T16" fmla="*/ 40 w 72"/>
                <a:gd name="T17" fmla="*/ 10 h 46"/>
                <a:gd name="T18" fmla="*/ 48 w 72"/>
                <a:gd name="T19" fmla="*/ 0 h 46"/>
                <a:gd name="T20" fmla="*/ 62 w 72"/>
                <a:gd name="T21" fmla="*/ 4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46"/>
                <a:gd name="T35" fmla="*/ 72 w 72"/>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46">
                  <a:moveTo>
                    <a:pt x="62" y="4"/>
                  </a:moveTo>
                  <a:lnTo>
                    <a:pt x="72" y="16"/>
                  </a:lnTo>
                  <a:lnTo>
                    <a:pt x="66" y="46"/>
                  </a:lnTo>
                  <a:lnTo>
                    <a:pt x="42" y="44"/>
                  </a:lnTo>
                  <a:lnTo>
                    <a:pt x="18" y="46"/>
                  </a:lnTo>
                  <a:lnTo>
                    <a:pt x="0" y="28"/>
                  </a:lnTo>
                  <a:lnTo>
                    <a:pt x="6" y="6"/>
                  </a:lnTo>
                  <a:lnTo>
                    <a:pt x="22" y="2"/>
                  </a:lnTo>
                  <a:lnTo>
                    <a:pt x="40" y="10"/>
                  </a:lnTo>
                  <a:lnTo>
                    <a:pt x="48" y="0"/>
                  </a:lnTo>
                  <a:lnTo>
                    <a:pt x="62" y="4"/>
                  </a:lnTo>
                  <a:close/>
                </a:path>
              </a:pathLst>
            </a:custGeom>
            <a:grpFill/>
            <a:ln w="3175" cmpd="sng">
              <a:solidFill>
                <a:schemeClr val="tx1"/>
              </a:solidFill>
              <a:round/>
              <a:headEnd/>
              <a:tailEnd/>
            </a:ln>
          </p:spPr>
          <p:txBody>
            <a:bodyPr/>
            <a:lstStyle/>
            <a:p>
              <a:pPr>
                <a:defRPr/>
              </a:pPr>
              <a:endParaRPr lang="en-US" dirty="0"/>
            </a:p>
          </p:txBody>
        </p:sp>
        <p:sp>
          <p:nvSpPr>
            <p:cNvPr id="280" name="Freeform 127"/>
            <p:cNvSpPr>
              <a:spLocks/>
            </p:cNvSpPr>
            <p:nvPr/>
          </p:nvSpPr>
          <p:spPr bwMode="auto">
            <a:xfrm>
              <a:off x="2918" y="1808"/>
              <a:ext cx="76" cy="80"/>
            </a:xfrm>
            <a:custGeom>
              <a:avLst/>
              <a:gdLst>
                <a:gd name="T0" fmla="*/ 58 w 76"/>
                <a:gd name="T1" fmla="*/ 0 h 80"/>
                <a:gd name="T2" fmla="*/ 68 w 76"/>
                <a:gd name="T3" fmla="*/ 6 h 80"/>
                <a:gd name="T4" fmla="*/ 76 w 76"/>
                <a:gd name="T5" fmla="*/ 30 h 80"/>
                <a:gd name="T6" fmla="*/ 54 w 76"/>
                <a:gd name="T7" fmla="*/ 42 h 80"/>
                <a:gd name="T8" fmla="*/ 58 w 76"/>
                <a:gd name="T9" fmla="*/ 68 h 80"/>
                <a:gd name="T10" fmla="*/ 38 w 76"/>
                <a:gd name="T11" fmla="*/ 80 h 80"/>
                <a:gd name="T12" fmla="*/ 4 w 76"/>
                <a:gd name="T13" fmla="*/ 64 h 80"/>
                <a:gd name="T14" fmla="*/ 0 w 76"/>
                <a:gd name="T15" fmla="*/ 42 h 80"/>
                <a:gd name="T16" fmla="*/ 14 w 76"/>
                <a:gd name="T17" fmla="*/ 34 h 80"/>
                <a:gd name="T18" fmla="*/ 28 w 76"/>
                <a:gd name="T19" fmla="*/ 38 h 80"/>
                <a:gd name="T20" fmla="*/ 36 w 76"/>
                <a:gd name="T21" fmla="*/ 26 h 80"/>
                <a:gd name="T22" fmla="*/ 56 w 76"/>
                <a:gd name="T23" fmla="*/ 18 h 80"/>
                <a:gd name="T24" fmla="*/ 54 w 76"/>
                <a:gd name="T25" fmla="*/ 6 h 80"/>
                <a:gd name="T26" fmla="*/ 58 w 7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0"/>
                <a:gd name="T44" fmla="*/ 76 w 7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0">
                  <a:moveTo>
                    <a:pt x="58" y="0"/>
                  </a:moveTo>
                  <a:lnTo>
                    <a:pt x="68" y="6"/>
                  </a:lnTo>
                  <a:lnTo>
                    <a:pt x="76" y="30"/>
                  </a:lnTo>
                  <a:lnTo>
                    <a:pt x="54" y="42"/>
                  </a:lnTo>
                  <a:lnTo>
                    <a:pt x="58" y="68"/>
                  </a:lnTo>
                  <a:lnTo>
                    <a:pt x="38" y="80"/>
                  </a:lnTo>
                  <a:lnTo>
                    <a:pt x="4" y="64"/>
                  </a:lnTo>
                  <a:lnTo>
                    <a:pt x="0" y="42"/>
                  </a:lnTo>
                  <a:lnTo>
                    <a:pt x="14" y="34"/>
                  </a:lnTo>
                  <a:lnTo>
                    <a:pt x="28" y="38"/>
                  </a:lnTo>
                  <a:lnTo>
                    <a:pt x="36" y="26"/>
                  </a:lnTo>
                  <a:lnTo>
                    <a:pt x="56" y="18"/>
                  </a:lnTo>
                  <a:lnTo>
                    <a:pt x="54" y="6"/>
                  </a:lnTo>
                  <a:lnTo>
                    <a:pt x="58" y="0"/>
                  </a:lnTo>
                  <a:close/>
                </a:path>
              </a:pathLst>
            </a:custGeom>
            <a:grpFill/>
            <a:ln w="3175" cmpd="sng">
              <a:solidFill>
                <a:schemeClr val="tx1"/>
              </a:solidFill>
              <a:round/>
              <a:headEnd/>
              <a:tailEnd/>
            </a:ln>
          </p:spPr>
          <p:txBody>
            <a:bodyPr/>
            <a:lstStyle/>
            <a:p>
              <a:pPr>
                <a:defRPr/>
              </a:pPr>
              <a:endParaRPr lang="en-US" dirty="0"/>
            </a:p>
          </p:txBody>
        </p:sp>
        <p:sp>
          <p:nvSpPr>
            <p:cNvPr id="281" name="Freeform 128"/>
            <p:cNvSpPr>
              <a:spLocks/>
            </p:cNvSpPr>
            <p:nvPr/>
          </p:nvSpPr>
          <p:spPr bwMode="auto">
            <a:xfrm>
              <a:off x="3158" y="1990"/>
              <a:ext cx="72" cy="36"/>
            </a:xfrm>
            <a:custGeom>
              <a:avLst/>
              <a:gdLst>
                <a:gd name="T0" fmla="*/ 60 w 72"/>
                <a:gd name="T1" fmla="*/ 4 h 36"/>
                <a:gd name="T2" fmla="*/ 72 w 72"/>
                <a:gd name="T3" fmla="*/ 16 h 36"/>
                <a:gd name="T4" fmla="*/ 62 w 72"/>
                <a:gd name="T5" fmla="*/ 36 h 36"/>
                <a:gd name="T6" fmla="*/ 40 w 72"/>
                <a:gd name="T7" fmla="*/ 24 h 36"/>
                <a:gd name="T8" fmla="*/ 14 w 72"/>
                <a:gd name="T9" fmla="*/ 30 h 36"/>
                <a:gd name="T10" fmla="*/ 0 w 72"/>
                <a:gd name="T11" fmla="*/ 16 h 36"/>
                <a:gd name="T12" fmla="*/ 6 w 72"/>
                <a:gd name="T13" fmla="*/ 0 h 36"/>
                <a:gd name="T14" fmla="*/ 30 w 72"/>
                <a:gd name="T15" fmla="*/ 0 h 36"/>
                <a:gd name="T16" fmla="*/ 36 w 72"/>
                <a:gd name="T17" fmla="*/ 10 h 36"/>
                <a:gd name="T18" fmla="*/ 46 w 72"/>
                <a:gd name="T19" fmla="*/ 4 h 36"/>
                <a:gd name="T20" fmla="*/ 60 w 72"/>
                <a:gd name="T21" fmla="*/ 4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6"/>
                <a:gd name="T35" fmla="*/ 72 w 7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6">
                  <a:moveTo>
                    <a:pt x="60" y="4"/>
                  </a:moveTo>
                  <a:lnTo>
                    <a:pt x="72" y="16"/>
                  </a:lnTo>
                  <a:lnTo>
                    <a:pt x="62" y="36"/>
                  </a:lnTo>
                  <a:lnTo>
                    <a:pt x="40" y="24"/>
                  </a:lnTo>
                  <a:lnTo>
                    <a:pt x="14" y="30"/>
                  </a:lnTo>
                  <a:lnTo>
                    <a:pt x="0" y="16"/>
                  </a:lnTo>
                  <a:lnTo>
                    <a:pt x="6" y="0"/>
                  </a:lnTo>
                  <a:lnTo>
                    <a:pt x="30" y="0"/>
                  </a:lnTo>
                  <a:lnTo>
                    <a:pt x="36" y="10"/>
                  </a:lnTo>
                  <a:lnTo>
                    <a:pt x="46" y="4"/>
                  </a:lnTo>
                  <a:lnTo>
                    <a:pt x="60" y="4"/>
                  </a:lnTo>
                  <a:close/>
                </a:path>
              </a:pathLst>
            </a:custGeom>
            <a:grpFill/>
            <a:ln w="3175" cmpd="sng">
              <a:solidFill>
                <a:schemeClr val="tx1"/>
              </a:solidFill>
              <a:round/>
              <a:headEnd/>
              <a:tailEnd/>
            </a:ln>
          </p:spPr>
          <p:txBody>
            <a:bodyPr/>
            <a:lstStyle/>
            <a:p>
              <a:pPr>
                <a:defRPr/>
              </a:pPr>
              <a:endParaRPr lang="en-US" dirty="0"/>
            </a:p>
          </p:txBody>
        </p:sp>
        <p:sp>
          <p:nvSpPr>
            <p:cNvPr id="282" name="Freeform 129"/>
            <p:cNvSpPr>
              <a:spLocks/>
            </p:cNvSpPr>
            <p:nvPr/>
          </p:nvSpPr>
          <p:spPr bwMode="auto">
            <a:xfrm>
              <a:off x="3402" y="1858"/>
              <a:ext cx="54" cy="42"/>
            </a:xfrm>
            <a:custGeom>
              <a:avLst/>
              <a:gdLst>
                <a:gd name="T0" fmla="*/ 46 w 54"/>
                <a:gd name="T1" fmla="*/ 2 h 42"/>
                <a:gd name="T2" fmla="*/ 54 w 54"/>
                <a:gd name="T3" fmla="*/ 12 h 42"/>
                <a:gd name="T4" fmla="*/ 36 w 54"/>
                <a:gd name="T5" fmla="*/ 22 h 42"/>
                <a:gd name="T6" fmla="*/ 26 w 54"/>
                <a:gd name="T7" fmla="*/ 42 h 42"/>
                <a:gd name="T8" fmla="*/ 0 w 54"/>
                <a:gd name="T9" fmla="*/ 40 h 42"/>
                <a:gd name="T10" fmla="*/ 8 w 54"/>
                <a:gd name="T11" fmla="*/ 12 h 42"/>
                <a:gd name="T12" fmla="*/ 26 w 54"/>
                <a:gd name="T13" fmla="*/ 0 h 42"/>
                <a:gd name="T14" fmla="*/ 46 w 54"/>
                <a:gd name="T15" fmla="*/ 2 h 42"/>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42"/>
                <a:gd name="T26" fmla="*/ 54 w 54"/>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42">
                  <a:moveTo>
                    <a:pt x="46" y="2"/>
                  </a:moveTo>
                  <a:lnTo>
                    <a:pt x="54" y="12"/>
                  </a:lnTo>
                  <a:lnTo>
                    <a:pt x="36" y="22"/>
                  </a:lnTo>
                  <a:lnTo>
                    <a:pt x="26" y="42"/>
                  </a:lnTo>
                  <a:lnTo>
                    <a:pt x="0" y="40"/>
                  </a:lnTo>
                  <a:lnTo>
                    <a:pt x="8" y="12"/>
                  </a:lnTo>
                  <a:lnTo>
                    <a:pt x="26" y="0"/>
                  </a:lnTo>
                  <a:lnTo>
                    <a:pt x="46" y="2"/>
                  </a:lnTo>
                  <a:close/>
                </a:path>
              </a:pathLst>
            </a:custGeom>
            <a:grpFill/>
            <a:ln w="3175" cmpd="sng">
              <a:solidFill>
                <a:schemeClr val="tx1"/>
              </a:solidFill>
              <a:round/>
              <a:headEnd/>
              <a:tailEnd/>
            </a:ln>
          </p:spPr>
          <p:txBody>
            <a:bodyPr/>
            <a:lstStyle/>
            <a:p>
              <a:pPr>
                <a:defRPr/>
              </a:pPr>
              <a:endParaRPr lang="en-US" dirty="0"/>
            </a:p>
          </p:txBody>
        </p:sp>
        <p:sp>
          <p:nvSpPr>
            <p:cNvPr id="283" name="Freeform 131"/>
            <p:cNvSpPr>
              <a:spLocks/>
            </p:cNvSpPr>
            <p:nvPr/>
          </p:nvSpPr>
          <p:spPr bwMode="auto">
            <a:xfrm>
              <a:off x="3472" y="1978"/>
              <a:ext cx="24" cy="24"/>
            </a:xfrm>
            <a:custGeom>
              <a:avLst/>
              <a:gdLst>
                <a:gd name="T0" fmla="*/ 12 w 24"/>
                <a:gd name="T1" fmla="*/ 0 h 24"/>
                <a:gd name="T2" fmla="*/ 24 w 24"/>
                <a:gd name="T3" fmla="*/ 6 h 24"/>
                <a:gd name="T4" fmla="*/ 24 w 24"/>
                <a:gd name="T5" fmla="*/ 22 h 24"/>
                <a:gd name="T6" fmla="*/ 4 w 24"/>
                <a:gd name="T7" fmla="*/ 24 h 24"/>
                <a:gd name="T8" fmla="*/ 0 w 24"/>
                <a:gd name="T9" fmla="*/ 12 h 24"/>
                <a:gd name="T10" fmla="*/ 2 w 24"/>
                <a:gd name="T11" fmla="*/ 2 h 24"/>
                <a:gd name="T12" fmla="*/ 12 w 24"/>
                <a:gd name="T13" fmla="*/ 0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12" y="0"/>
                  </a:moveTo>
                  <a:lnTo>
                    <a:pt x="24" y="6"/>
                  </a:lnTo>
                  <a:lnTo>
                    <a:pt x="24" y="22"/>
                  </a:lnTo>
                  <a:lnTo>
                    <a:pt x="4" y="24"/>
                  </a:lnTo>
                  <a:lnTo>
                    <a:pt x="0" y="12"/>
                  </a:lnTo>
                  <a:lnTo>
                    <a:pt x="2" y="2"/>
                  </a:lnTo>
                  <a:lnTo>
                    <a:pt x="12" y="0"/>
                  </a:lnTo>
                  <a:close/>
                </a:path>
              </a:pathLst>
            </a:custGeom>
            <a:grpFill/>
            <a:ln w="3175" cmpd="sng">
              <a:solidFill>
                <a:schemeClr val="tx1"/>
              </a:solidFill>
              <a:round/>
              <a:headEnd/>
              <a:tailEnd/>
            </a:ln>
          </p:spPr>
          <p:txBody>
            <a:bodyPr/>
            <a:lstStyle/>
            <a:p>
              <a:pPr>
                <a:defRPr/>
              </a:pPr>
              <a:endParaRPr lang="en-US" dirty="0"/>
            </a:p>
          </p:txBody>
        </p:sp>
        <p:sp>
          <p:nvSpPr>
            <p:cNvPr id="284" name="Freeform 132"/>
            <p:cNvSpPr>
              <a:spLocks/>
            </p:cNvSpPr>
            <p:nvPr/>
          </p:nvSpPr>
          <p:spPr bwMode="auto">
            <a:xfrm>
              <a:off x="3428" y="1930"/>
              <a:ext cx="26" cy="26"/>
            </a:xfrm>
            <a:custGeom>
              <a:avLst/>
              <a:gdLst>
                <a:gd name="T0" fmla="*/ 14 w 26"/>
                <a:gd name="T1" fmla="*/ 0 h 26"/>
                <a:gd name="T2" fmla="*/ 26 w 26"/>
                <a:gd name="T3" fmla="*/ 6 h 26"/>
                <a:gd name="T4" fmla="*/ 18 w 26"/>
                <a:gd name="T5" fmla="*/ 26 h 26"/>
                <a:gd name="T6" fmla="*/ 0 w 26"/>
                <a:gd name="T7" fmla="*/ 20 h 26"/>
                <a:gd name="T8" fmla="*/ 0 w 26"/>
                <a:gd name="T9" fmla="*/ 6 h 26"/>
                <a:gd name="T10" fmla="*/ 14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14" y="0"/>
                  </a:moveTo>
                  <a:lnTo>
                    <a:pt x="26" y="6"/>
                  </a:lnTo>
                  <a:lnTo>
                    <a:pt x="18" y="26"/>
                  </a:lnTo>
                  <a:lnTo>
                    <a:pt x="0" y="20"/>
                  </a:lnTo>
                  <a:lnTo>
                    <a:pt x="0" y="6"/>
                  </a:lnTo>
                  <a:lnTo>
                    <a:pt x="14" y="0"/>
                  </a:lnTo>
                  <a:close/>
                </a:path>
              </a:pathLst>
            </a:custGeom>
            <a:grpFill/>
            <a:ln w="3175" cmpd="sng">
              <a:solidFill>
                <a:schemeClr val="tx1"/>
              </a:solidFill>
              <a:round/>
              <a:headEnd/>
              <a:tailEnd/>
            </a:ln>
          </p:spPr>
          <p:txBody>
            <a:bodyPr/>
            <a:lstStyle/>
            <a:p>
              <a:pPr>
                <a:defRPr/>
              </a:pPr>
              <a:endParaRPr lang="en-US" dirty="0"/>
            </a:p>
          </p:txBody>
        </p:sp>
        <p:sp>
          <p:nvSpPr>
            <p:cNvPr id="285" name="Freeform 133"/>
            <p:cNvSpPr>
              <a:spLocks/>
            </p:cNvSpPr>
            <p:nvPr/>
          </p:nvSpPr>
          <p:spPr bwMode="auto">
            <a:xfrm>
              <a:off x="2880" y="1510"/>
              <a:ext cx="38" cy="32"/>
            </a:xfrm>
            <a:custGeom>
              <a:avLst/>
              <a:gdLst>
                <a:gd name="T0" fmla="*/ 26 w 38"/>
                <a:gd name="T1" fmla="*/ 0 h 32"/>
                <a:gd name="T2" fmla="*/ 38 w 38"/>
                <a:gd name="T3" fmla="*/ 8 h 32"/>
                <a:gd name="T4" fmla="*/ 22 w 38"/>
                <a:gd name="T5" fmla="*/ 32 h 32"/>
                <a:gd name="T6" fmla="*/ 0 w 38"/>
                <a:gd name="T7" fmla="*/ 32 h 32"/>
                <a:gd name="T8" fmla="*/ 0 w 38"/>
                <a:gd name="T9" fmla="*/ 18 h 32"/>
                <a:gd name="T10" fmla="*/ 12 w 38"/>
                <a:gd name="T11" fmla="*/ 2 h 32"/>
                <a:gd name="T12" fmla="*/ 26 w 38"/>
                <a:gd name="T13" fmla="*/ 0 h 32"/>
                <a:gd name="T14" fmla="*/ 0 60000 65536"/>
                <a:gd name="T15" fmla="*/ 0 60000 65536"/>
                <a:gd name="T16" fmla="*/ 0 60000 65536"/>
                <a:gd name="T17" fmla="*/ 0 60000 65536"/>
                <a:gd name="T18" fmla="*/ 0 60000 65536"/>
                <a:gd name="T19" fmla="*/ 0 60000 65536"/>
                <a:gd name="T20" fmla="*/ 0 60000 65536"/>
                <a:gd name="T21" fmla="*/ 0 w 38"/>
                <a:gd name="T22" fmla="*/ 0 h 32"/>
                <a:gd name="T23" fmla="*/ 38 w 3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2">
                  <a:moveTo>
                    <a:pt x="26" y="0"/>
                  </a:moveTo>
                  <a:lnTo>
                    <a:pt x="38" y="8"/>
                  </a:lnTo>
                  <a:lnTo>
                    <a:pt x="22" y="32"/>
                  </a:lnTo>
                  <a:lnTo>
                    <a:pt x="0" y="32"/>
                  </a:lnTo>
                  <a:lnTo>
                    <a:pt x="0" y="18"/>
                  </a:lnTo>
                  <a:lnTo>
                    <a:pt x="12" y="2"/>
                  </a:lnTo>
                  <a:lnTo>
                    <a:pt x="26" y="0"/>
                  </a:lnTo>
                  <a:close/>
                </a:path>
              </a:pathLst>
            </a:custGeom>
            <a:grpFill/>
            <a:ln w="3175" cmpd="sng">
              <a:solidFill>
                <a:schemeClr val="tx1"/>
              </a:solidFill>
              <a:round/>
              <a:headEnd/>
              <a:tailEnd/>
            </a:ln>
          </p:spPr>
          <p:txBody>
            <a:bodyPr/>
            <a:lstStyle/>
            <a:p>
              <a:pPr>
                <a:defRPr/>
              </a:pPr>
              <a:endParaRPr lang="en-US" dirty="0"/>
            </a:p>
          </p:txBody>
        </p:sp>
        <p:sp>
          <p:nvSpPr>
            <p:cNvPr id="286" name="Freeform 134"/>
            <p:cNvSpPr>
              <a:spLocks/>
            </p:cNvSpPr>
            <p:nvPr/>
          </p:nvSpPr>
          <p:spPr bwMode="auto">
            <a:xfrm>
              <a:off x="3132" y="1426"/>
              <a:ext cx="40" cy="34"/>
            </a:xfrm>
            <a:custGeom>
              <a:avLst/>
              <a:gdLst>
                <a:gd name="T0" fmla="*/ 24 w 40"/>
                <a:gd name="T1" fmla="*/ 2 h 34"/>
                <a:gd name="T2" fmla="*/ 40 w 40"/>
                <a:gd name="T3" fmla="*/ 14 h 34"/>
                <a:gd name="T4" fmla="*/ 40 w 40"/>
                <a:gd name="T5" fmla="*/ 34 h 34"/>
                <a:gd name="T6" fmla="*/ 22 w 40"/>
                <a:gd name="T7" fmla="*/ 30 h 34"/>
                <a:gd name="T8" fmla="*/ 0 w 40"/>
                <a:gd name="T9" fmla="*/ 10 h 34"/>
                <a:gd name="T10" fmla="*/ 10 w 40"/>
                <a:gd name="T11" fmla="*/ 0 h 34"/>
                <a:gd name="T12" fmla="*/ 24 w 40"/>
                <a:gd name="T13" fmla="*/ 2 h 34"/>
                <a:gd name="T14" fmla="*/ 0 60000 65536"/>
                <a:gd name="T15" fmla="*/ 0 60000 65536"/>
                <a:gd name="T16" fmla="*/ 0 60000 65536"/>
                <a:gd name="T17" fmla="*/ 0 60000 65536"/>
                <a:gd name="T18" fmla="*/ 0 60000 65536"/>
                <a:gd name="T19" fmla="*/ 0 60000 65536"/>
                <a:gd name="T20" fmla="*/ 0 60000 65536"/>
                <a:gd name="T21" fmla="*/ 0 w 40"/>
                <a:gd name="T22" fmla="*/ 0 h 34"/>
                <a:gd name="T23" fmla="*/ 40 w 4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4">
                  <a:moveTo>
                    <a:pt x="24" y="2"/>
                  </a:moveTo>
                  <a:lnTo>
                    <a:pt x="40" y="14"/>
                  </a:lnTo>
                  <a:lnTo>
                    <a:pt x="40" y="34"/>
                  </a:lnTo>
                  <a:lnTo>
                    <a:pt x="22" y="30"/>
                  </a:lnTo>
                  <a:lnTo>
                    <a:pt x="0" y="10"/>
                  </a:lnTo>
                  <a:lnTo>
                    <a:pt x="10" y="0"/>
                  </a:lnTo>
                  <a:lnTo>
                    <a:pt x="24" y="2"/>
                  </a:lnTo>
                  <a:close/>
                </a:path>
              </a:pathLst>
            </a:custGeom>
            <a:grpFill/>
            <a:ln w="3175" cmpd="sng">
              <a:solidFill>
                <a:schemeClr val="tx1"/>
              </a:solidFill>
              <a:round/>
              <a:headEnd/>
              <a:tailEnd/>
            </a:ln>
          </p:spPr>
          <p:txBody>
            <a:bodyPr/>
            <a:lstStyle/>
            <a:p>
              <a:pPr>
                <a:defRPr/>
              </a:pPr>
              <a:endParaRPr lang="en-US" dirty="0"/>
            </a:p>
          </p:txBody>
        </p:sp>
      </p:grpSp>
      <p:sp>
        <p:nvSpPr>
          <p:cNvPr id="22" name="Slide Number Placeholder 21"/>
          <p:cNvSpPr>
            <a:spLocks noGrp="1"/>
          </p:cNvSpPr>
          <p:nvPr>
            <p:ph type="sldNum" sz="quarter" idx="12"/>
          </p:nvPr>
        </p:nvSpPr>
        <p:spPr/>
        <p:txBody>
          <a:bodyPr/>
          <a:lstStyle/>
          <a:p>
            <a:fld id="{F171E5A8-1226-4268-A028-C9677E48EEC1}" type="slidenum">
              <a:rPr lang="en-US" smtClean="0"/>
              <a:t>33</a:t>
            </a:fld>
            <a:endParaRPr lang="en-US" dirty="0"/>
          </a:p>
        </p:txBody>
      </p:sp>
    </p:spTree>
    <p:extLst>
      <p:ext uri="{BB962C8B-B14F-4D97-AF65-F5344CB8AC3E}">
        <p14:creationId xmlns:p14="http://schemas.microsoft.com/office/powerpoint/2010/main" val="1263371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3">
                    <a:lumMod val="50000"/>
                  </a:schemeClr>
                </a:solidFill>
              </a:rPr>
              <a:t>Percent of states including 619 in the development of the Part B SSIP by age focus of the SIMR</a:t>
            </a:r>
            <a:endParaRPr lang="en-US" sz="32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6F9C0B3D-779C-469A-B2DB-C087859B73EB}" type="slidenum">
              <a:rPr lang="en-US" altLang="en-US" smtClean="0"/>
              <a:pPr/>
              <a:t>34</a:t>
            </a:fld>
            <a:endParaRPr lang="en-US" altLang="en-US" dirty="0"/>
          </a:p>
        </p:txBody>
      </p:sp>
      <p:graphicFrame>
        <p:nvGraphicFramePr>
          <p:cNvPr id="7" name="Chart 6"/>
          <p:cNvGraphicFramePr>
            <a:graphicFrameLocks/>
          </p:cNvGraphicFramePr>
          <p:nvPr>
            <p:extLst>
              <p:ext uri="{D42A27DB-BD31-4B8C-83A1-F6EECF244321}">
                <p14:modId xmlns:p14="http://schemas.microsoft.com/office/powerpoint/2010/main" val="255202225"/>
              </p:ext>
            </p:extLst>
          </p:nvPr>
        </p:nvGraphicFramePr>
        <p:xfrm>
          <a:off x="457200" y="914400"/>
          <a:ext cx="86868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000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Implications for TA</a:t>
            </a:r>
            <a:endParaRPr lang="en-US" b="1" dirty="0">
              <a:solidFill>
                <a:schemeClr val="accent3">
                  <a:lumMod val="50000"/>
                </a:schemeClr>
              </a:solidFill>
            </a:endParaRPr>
          </a:p>
        </p:txBody>
      </p:sp>
      <p:sp>
        <p:nvSpPr>
          <p:cNvPr id="3" name="Content Placeholder 2"/>
          <p:cNvSpPr>
            <a:spLocks noGrp="1"/>
          </p:cNvSpPr>
          <p:nvPr>
            <p:ph idx="1"/>
          </p:nvPr>
        </p:nvSpPr>
        <p:spPr>
          <a:xfrm>
            <a:off x="457200" y="1600200"/>
            <a:ext cx="6324600" cy="4525963"/>
          </a:xfrm>
        </p:spPr>
        <p:txBody>
          <a:bodyPr>
            <a:normAutofit/>
          </a:bodyPr>
          <a:lstStyle/>
          <a:p>
            <a:r>
              <a:rPr lang="en-US" dirty="0" smtClean="0"/>
              <a:t>SSIP </a:t>
            </a:r>
            <a:r>
              <a:rPr lang="en-US" dirty="0"/>
              <a:t>content analysis data are being used by TA centers in the following ways</a:t>
            </a:r>
          </a:p>
          <a:p>
            <a:pPr lvl="1"/>
            <a:r>
              <a:rPr lang="en-US" dirty="0"/>
              <a:t>Planning topics for national webinars and products</a:t>
            </a:r>
          </a:p>
          <a:p>
            <a:pPr lvl="1"/>
            <a:r>
              <a:rPr lang="en-US" dirty="0"/>
              <a:t>Connecting states to others with similar strategies</a:t>
            </a:r>
          </a:p>
          <a:p>
            <a:pPr lvl="1"/>
            <a:r>
              <a:rPr lang="en-US" dirty="0"/>
              <a:t>Identifying high quality processes to share with other states</a:t>
            </a:r>
          </a:p>
          <a:p>
            <a:endParaRPr lang="en-US" dirty="0"/>
          </a:p>
        </p:txBody>
      </p:sp>
      <p:pic>
        <p:nvPicPr>
          <p:cNvPr id="4" name="Picture 3" descr="supp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828800"/>
            <a:ext cx="3352800" cy="3810000"/>
          </a:xfrm>
          <a:prstGeom prst="rect">
            <a:avLst/>
          </a:prstGeom>
        </p:spPr>
      </p:pic>
      <p:sp>
        <p:nvSpPr>
          <p:cNvPr id="5" name="Slide Number Placeholder 4"/>
          <p:cNvSpPr>
            <a:spLocks noGrp="1"/>
          </p:cNvSpPr>
          <p:nvPr>
            <p:ph type="sldNum" sz="quarter" idx="12"/>
          </p:nvPr>
        </p:nvSpPr>
        <p:spPr/>
        <p:txBody>
          <a:bodyPr/>
          <a:lstStyle/>
          <a:p>
            <a:fld id="{F171E5A8-1226-4268-A028-C9677E48EEC1}" type="slidenum">
              <a:rPr lang="en-US" smtClean="0"/>
              <a:t>35</a:t>
            </a:fld>
            <a:endParaRPr lang="en-US" dirty="0"/>
          </a:p>
        </p:txBody>
      </p:sp>
    </p:spTree>
    <p:extLst>
      <p:ext uri="{BB962C8B-B14F-4D97-AF65-F5344CB8AC3E}">
        <p14:creationId xmlns:p14="http://schemas.microsoft.com/office/powerpoint/2010/main" val="24799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SSIP Content Analysis Resources</a:t>
            </a:r>
            <a:endParaRPr lang="en-US" b="1" dirty="0">
              <a:solidFill>
                <a:schemeClr val="accent3">
                  <a:lumMod val="50000"/>
                </a:schemeClr>
              </a:solidFill>
            </a:endParaRPr>
          </a:p>
        </p:txBody>
      </p:sp>
      <p:sp>
        <p:nvSpPr>
          <p:cNvPr id="3" name="Content Placeholder 2"/>
          <p:cNvSpPr>
            <a:spLocks noGrp="1"/>
          </p:cNvSpPr>
          <p:nvPr>
            <p:ph idx="1"/>
          </p:nvPr>
        </p:nvSpPr>
        <p:spPr/>
        <p:txBody>
          <a:bodyPr>
            <a:normAutofit lnSpcReduction="10000"/>
          </a:bodyPr>
          <a:lstStyle/>
          <a:p>
            <a:r>
              <a:rPr lang="en-US" b="1" dirty="0"/>
              <a:t>2015 SPP/APR Indicator </a:t>
            </a:r>
            <a:r>
              <a:rPr lang="en-US" b="1" dirty="0" smtClean="0"/>
              <a:t>Analyses -</a:t>
            </a:r>
            <a:r>
              <a:rPr lang="en-US" dirty="0"/>
              <a:t> A national quantitative picture of the implementation of the Parts B and Part C of the Individuals with disabilities Education Act (IDEA</a:t>
            </a:r>
            <a:r>
              <a:rPr lang="en-US" dirty="0" smtClean="0"/>
              <a:t>).</a:t>
            </a:r>
          </a:p>
          <a:p>
            <a:pPr lvl="1"/>
            <a:r>
              <a:rPr lang="en-US" dirty="0" smtClean="0">
                <a:hlinkClick r:id="rId3" tooltip="Part B State Performance Plan/Annual Performance Report 2015 Indicator Analyses"/>
              </a:rPr>
              <a:t>Part </a:t>
            </a:r>
            <a:r>
              <a:rPr lang="en-US" dirty="0">
                <a:hlinkClick r:id="rId3" tooltip="Part B State Performance Plan/Annual Performance Report 2015 Indicator Analyses"/>
              </a:rPr>
              <a:t>B SPP/APR 2015 Indicator Analyses</a:t>
            </a:r>
            <a:r>
              <a:rPr lang="en-US" dirty="0"/>
              <a:t> </a:t>
            </a:r>
            <a:endParaRPr lang="en-US" dirty="0" smtClean="0"/>
          </a:p>
          <a:p>
            <a:pPr lvl="1"/>
            <a:r>
              <a:rPr lang="en-US" dirty="0" smtClean="0">
                <a:hlinkClick r:id="rId4" tooltip="Part C State Performance Plan/Annual Performance Report 2015 Indicator Analyses"/>
              </a:rPr>
              <a:t>Part </a:t>
            </a:r>
            <a:r>
              <a:rPr lang="en-US" dirty="0">
                <a:hlinkClick r:id="rId4" tooltip="Part C State Performance Plan/Annual Performance Report 2015 Indicator Analyses"/>
              </a:rPr>
              <a:t>C SPP/APR 2015 Indicator Analyses</a:t>
            </a:r>
            <a:r>
              <a:rPr lang="en-US" dirty="0"/>
              <a:t> </a:t>
            </a:r>
            <a:endParaRPr lang="en-US" dirty="0" smtClean="0"/>
          </a:p>
          <a:p>
            <a:r>
              <a:rPr lang="en-US" b="1" dirty="0" smtClean="0"/>
              <a:t>Phase I SSIP Content Analysis State Maps</a:t>
            </a:r>
          </a:p>
          <a:p>
            <a:pPr lvl="1"/>
            <a:r>
              <a:rPr lang="en-US" dirty="0" smtClean="0">
                <a:hlinkClick r:id="rId5"/>
              </a:rPr>
              <a:t>http</a:t>
            </a:r>
            <a:r>
              <a:rPr lang="en-US" dirty="0">
                <a:hlinkClick r:id="rId5"/>
              </a:rPr>
              <a:t>://</a:t>
            </a:r>
            <a:r>
              <a:rPr lang="en-US" dirty="0" smtClean="0">
                <a:hlinkClick r:id="rId5"/>
              </a:rPr>
              <a:t>ectacenter.org/topics/ssip/ssip_p1.asp#maps</a:t>
            </a:r>
            <a:endParaRPr lang="en-US" dirty="0" smtClean="0"/>
          </a:p>
          <a:p>
            <a:pPr marL="457200" lvl="1"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F171E5A8-1226-4268-A028-C9677E48EEC1}" type="slidenum">
              <a:rPr lang="en-US" smtClean="0"/>
              <a:t>36</a:t>
            </a:fld>
            <a:endParaRPr lang="en-US" dirty="0"/>
          </a:p>
        </p:txBody>
      </p:sp>
    </p:spTree>
    <p:extLst>
      <p:ext uri="{BB962C8B-B14F-4D97-AF65-F5344CB8AC3E}">
        <p14:creationId xmlns:p14="http://schemas.microsoft.com/office/powerpoint/2010/main" val="237519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Phase II Resources</a:t>
            </a:r>
            <a:endParaRPr lang="en-US" b="1" dirty="0">
              <a:solidFill>
                <a:schemeClr val="accent3">
                  <a:lumMod val="50000"/>
                </a:schemeClr>
              </a:solidFill>
            </a:endParaRPr>
          </a:p>
        </p:txBody>
      </p:sp>
      <p:sp>
        <p:nvSpPr>
          <p:cNvPr id="3" name="Content Placeholder 2"/>
          <p:cNvSpPr>
            <a:spLocks noGrp="1"/>
          </p:cNvSpPr>
          <p:nvPr>
            <p:ph idx="1"/>
          </p:nvPr>
        </p:nvSpPr>
        <p:spPr/>
        <p:txBody>
          <a:bodyPr>
            <a:normAutofit fontScale="85000" lnSpcReduction="10000"/>
          </a:bodyPr>
          <a:lstStyle/>
          <a:p>
            <a:r>
              <a:rPr lang="en-US" b="1" dirty="0" smtClean="0"/>
              <a:t>Sample SSIP Action </a:t>
            </a:r>
            <a:r>
              <a:rPr lang="en-US" b="1" dirty="0"/>
              <a:t>Plan Template </a:t>
            </a:r>
            <a:r>
              <a:rPr lang="en-US" dirty="0"/>
              <a:t>- </a:t>
            </a:r>
            <a:r>
              <a:rPr lang="en-US" dirty="0" smtClean="0"/>
              <a:t>Provides </a:t>
            </a:r>
            <a:r>
              <a:rPr lang="en-US" dirty="0"/>
              <a:t>states with a suggested, but not required, format and examples of potential content to assist them in completing their Phase II SSIP improvement plan and evaluation </a:t>
            </a:r>
            <a:r>
              <a:rPr lang="en-US" dirty="0" smtClean="0"/>
              <a:t>plan </a:t>
            </a:r>
            <a:r>
              <a:rPr lang="en-US" dirty="0" smtClean="0">
                <a:hlinkClick r:id="rId3"/>
              </a:rPr>
              <a:t>http</a:t>
            </a:r>
            <a:r>
              <a:rPr lang="en-US" dirty="0">
                <a:hlinkClick r:id="rId3"/>
              </a:rPr>
              <a:t>://ectacenter.org/~</a:t>
            </a:r>
            <a:r>
              <a:rPr lang="en-US" dirty="0" smtClean="0">
                <a:hlinkClick r:id="rId3"/>
              </a:rPr>
              <a:t>docs/topics/ssip/ssip_improvement_plan_template.doc</a:t>
            </a:r>
            <a:endParaRPr lang="en-US" dirty="0" smtClean="0"/>
          </a:p>
          <a:p>
            <a:r>
              <a:rPr lang="en-US" b="1" dirty="0" smtClean="0"/>
              <a:t>SSIP Phase II </a:t>
            </a:r>
            <a:r>
              <a:rPr lang="en-US" b="1" dirty="0"/>
              <a:t>Process Guide </a:t>
            </a:r>
            <a:r>
              <a:rPr lang="en-US" dirty="0"/>
              <a:t>- </a:t>
            </a:r>
            <a:r>
              <a:rPr lang="en-US" dirty="0" smtClean="0"/>
              <a:t>Describes </a:t>
            </a:r>
            <a:r>
              <a:rPr lang="en-US" dirty="0"/>
              <a:t>the steps needed to accomplish the work of the three components of Phase </a:t>
            </a:r>
            <a:r>
              <a:rPr lang="en-US" dirty="0" smtClean="0"/>
              <a:t>II </a:t>
            </a:r>
            <a:r>
              <a:rPr lang="en-US" dirty="0" smtClean="0">
                <a:hlinkClick r:id="rId4"/>
              </a:rPr>
              <a:t>http</a:t>
            </a:r>
            <a:r>
              <a:rPr lang="en-US" dirty="0">
                <a:hlinkClick r:id="rId4"/>
              </a:rPr>
              <a:t>://</a:t>
            </a:r>
            <a:r>
              <a:rPr lang="en-US" dirty="0" smtClean="0">
                <a:hlinkClick r:id="rId4"/>
              </a:rPr>
              <a:t>ectacenter.org/topics/ssip/ssip_phase2.asp</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171E5A8-1226-4268-A028-C9677E48EEC1}" type="slidenum">
              <a:rPr lang="en-US" smtClean="0"/>
              <a:t>37</a:t>
            </a:fld>
            <a:endParaRPr lang="en-US" dirty="0"/>
          </a:p>
        </p:txBody>
      </p:sp>
    </p:spTree>
    <p:extLst>
      <p:ext uri="{BB962C8B-B14F-4D97-AF65-F5344CB8AC3E}">
        <p14:creationId xmlns:p14="http://schemas.microsoft.com/office/powerpoint/2010/main" val="2263030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rgbClr val="0000FF"/>
                </a:solidFill>
              </a:rPr>
              <a:t>Contact Us</a:t>
            </a:r>
            <a:endParaRPr lang="en-US" b="1" dirty="0">
              <a:solidFill>
                <a:srgbClr val="0000FF"/>
              </a:solidFill>
            </a:endParaRPr>
          </a:p>
        </p:txBody>
      </p:sp>
      <p:sp>
        <p:nvSpPr>
          <p:cNvPr id="4" name="Content Placeholder 3"/>
          <p:cNvSpPr>
            <a:spLocks noGrp="1"/>
          </p:cNvSpPr>
          <p:nvPr>
            <p:ph sz="half" idx="1"/>
          </p:nvPr>
        </p:nvSpPr>
        <p:spPr>
          <a:xfrm>
            <a:off x="685800" y="1143000"/>
            <a:ext cx="4114800" cy="5334000"/>
          </a:xfrm>
        </p:spPr>
        <p:txBody>
          <a:bodyPr>
            <a:normAutofit fontScale="77500" lnSpcReduction="20000"/>
          </a:bodyPr>
          <a:lstStyle/>
          <a:p>
            <a:pPr marL="0" indent="0">
              <a:buNone/>
            </a:pPr>
            <a:r>
              <a:rPr lang="en-US" sz="3100" dirty="0" smtClean="0"/>
              <a:t>Anne Lucas  </a:t>
            </a:r>
          </a:p>
          <a:p>
            <a:pPr marL="0" indent="0">
              <a:buNone/>
            </a:pPr>
            <a:r>
              <a:rPr lang="en-US" sz="3100" dirty="0" smtClean="0">
                <a:hlinkClick r:id="rId3"/>
              </a:rPr>
              <a:t>Anne.Lucas@unc.edu</a:t>
            </a:r>
            <a:endParaRPr lang="en-US" sz="3100" dirty="0" smtClean="0"/>
          </a:p>
          <a:p>
            <a:pPr marL="0" indent="0">
              <a:buNone/>
            </a:pPr>
            <a:endParaRPr lang="en-US" sz="3100" dirty="0"/>
          </a:p>
          <a:p>
            <a:pPr marL="0" indent="0">
              <a:buNone/>
            </a:pPr>
            <a:r>
              <a:rPr lang="en-US" sz="3100" dirty="0" smtClean="0"/>
              <a:t>Lynne Kahn </a:t>
            </a:r>
          </a:p>
          <a:p>
            <a:pPr marL="0" indent="0">
              <a:buNone/>
            </a:pPr>
            <a:r>
              <a:rPr lang="en-US" sz="3100" dirty="0" smtClean="0">
                <a:hlinkClick r:id="rId4"/>
              </a:rPr>
              <a:t>Lynne.Kahn@unc.edu</a:t>
            </a:r>
            <a:endParaRPr lang="en-US" sz="3100" dirty="0" smtClean="0"/>
          </a:p>
          <a:p>
            <a:pPr marL="0" indent="0">
              <a:buNone/>
            </a:pPr>
            <a:endParaRPr lang="en-US" sz="3100" dirty="0"/>
          </a:p>
          <a:p>
            <a:pPr marL="0" indent="0">
              <a:buNone/>
            </a:pPr>
            <a:r>
              <a:rPr lang="en-US" sz="3100" dirty="0" smtClean="0"/>
              <a:t>Taletha Derrington</a:t>
            </a:r>
          </a:p>
          <a:p>
            <a:pPr marL="0" indent="0">
              <a:buNone/>
            </a:pPr>
            <a:r>
              <a:rPr lang="en-US" sz="3100" dirty="0" smtClean="0">
                <a:hlinkClick r:id="rId5"/>
              </a:rPr>
              <a:t>taletha.derrington@sri.com</a:t>
            </a:r>
            <a:endParaRPr lang="en-US" sz="3100" dirty="0" smtClean="0"/>
          </a:p>
          <a:p>
            <a:pPr marL="0" indent="0">
              <a:buNone/>
            </a:pPr>
            <a:endParaRPr lang="en-US" sz="3100" dirty="0" smtClean="0"/>
          </a:p>
          <a:p>
            <a:pPr marL="0" indent="0">
              <a:buNone/>
            </a:pPr>
            <a:r>
              <a:rPr lang="en-US" sz="3100" dirty="0" smtClean="0"/>
              <a:t>Kathy Whaley</a:t>
            </a:r>
          </a:p>
          <a:p>
            <a:pPr marL="0" indent="0">
              <a:buNone/>
            </a:pPr>
            <a:r>
              <a:rPr lang="en-US" sz="3100" dirty="0" smtClean="0">
                <a:hlinkClick r:id="rId6"/>
              </a:rPr>
              <a:t>Kathy.Whaley@unc.edu</a:t>
            </a:r>
            <a:endParaRPr lang="en-US" sz="3100" dirty="0" smtClean="0"/>
          </a:p>
          <a:p>
            <a:pPr marL="0" indent="0">
              <a:buNone/>
            </a:pPr>
            <a:endParaRPr lang="en-US" sz="3100" dirty="0"/>
          </a:p>
          <a:p>
            <a:pPr marL="0" indent="0">
              <a:buNone/>
            </a:pPr>
            <a:r>
              <a:rPr lang="en-US" sz="3100" dirty="0" smtClean="0"/>
              <a:t>Abby Winer</a:t>
            </a:r>
          </a:p>
          <a:p>
            <a:pPr marL="0" indent="0">
              <a:buNone/>
            </a:pPr>
            <a:r>
              <a:rPr lang="en-US" sz="3100" dirty="0" smtClean="0">
                <a:hlinkClick r:id="rId7"/>
              </a:rPr>
              <a:t>Abby.Winer@sri.com</a:t>
            </a:r>
            <a:endParaRPr lang="en-US" sz="3100" dirty="0" smtClean="0"/>
          </a:p>
          <a:p>
            <a:pPr marL="0" indent="0">
              <a:buNone/>
            </a:pPr>
            <a:endParaRPr lang="en-US" dirty="0" smtClean="0"/>
          </a:p>
          <a:p>
            <a:pPr marL="0" indent="0">
              <a:buNone/>
            </a:pPr>
            <a:endParaRPr lang="en-US" dirty="0"/>
          </a:p>
        </p:txBody>
      </p:sp>
      <p:sp>
        <p:nvSpPr>
          <p:cNvPr id="5" name="Content Placeholder 4"/>
          <p:cNvSpPr>
            <a:spLocks noGrp="1"/>
          </p:cNvSpPr>
          <p:nvPr>
            <p:ph sz="half" idx="2"/>
          </p:nvPr>
        </p:nvSpPr>
        <p:spPr>
          <a:xfrm>
            <a:off x="4648200" y="1143000"/>
            <a:ext cx="4038600" cy="5562600"/>
          </a:xfrm>
        </p:spPr>
        <p:txBody>
          <a:bodyPr>
            <a:normAutofit fontScale="77500" lnSpcReduction="20000"/>
          </a:bodyPr>
          <a:lstStyle/>
          <a:p>
            <a:pPr marL="0" indent="0">
              <a:buNone/>
            </a:pPr>
            <a:r>
              <a:rPr lang="en-US" sz="3100" dirty="0" smtClean="0"/>
              <a:t>Cornelia Taylor</a:t>
            </a:r>
          </a:p>
          <a:p>
            <a:pPr marL="0" indent="0">
              <a:buNone/>
            </a:pPr>
            <a:r>
              <a:rPr lang="en-US" sz="3100" dirty="0" smtClean="0">
                <a:hlinkClick r:id="rId8"/>
              </a:rPr>
              <a:t>Cornelia.Taylor@sri.com</a:t>
            </a:r>
            <a:endParaRPr lang="en-US" sz="3100" dirty="0" smtClean="0"/>
          </a:p>
          <a:p>
            <a:pPr marL="0" indent="0">
              <a:buNone/>
            </a:pPr>
            <a:endParaRPr lang="en-US" sz="3100" dirty="0"/>
          </a:p>
          <a:p>
            <a:pPr marL="0" indent="0">
              <a:buNone/>
            </a:pPr>
            <a:r>
              <a:rPr lang="en-US" sz="3100" dirty="0" smtClean="0"/>
              <a:t>Robin Nelson</a:t>
            </a:r>
          </a:p>
          <a:p>
            <a:pPr marL="0" indent="0">
              <a:buNone/>
            </a:pPr>
            <a:r>
              <a:rPr lang="en-US" sz="3100" dirty="0" smtClean="0">
                <a:hlinkClick r:id="rId9"/>
              </a:rPr>
              <a:t>ropnelson@hotmail.com</a:t>
            </a:r>
            <a:endParaRPr lang="en-US" sz="3100" dirty="0" smtClean="0"/>
          </a:p>
          <a:p>
            <a:pPr marL="0" indent="0">
              <a:buNone/>
            </a:pPr>
            <a:endParaRPr lang="en-US" sz="3100" dirty="0" smtClean="0"/>
          </a:p>
          <a:p>
            <a:pPr marL="0" indent="0">
              <a:buNone/>
            </a:pPr>
            <a:r>
              <a:rPr lang="en-US" sz="3100" dirty="0" smtClean="0"/>
              <a:t>Carolee Eslinger</a:t>
            </a:r>
          </a:p>
          <a:p>
            <a:pPr marL="0" indent="0">
              <a:buNone/>
            </a:pPr>
            <a:r>
              <a:rPr lang="en-US" sz="3100" dirty="0" smtClean="0">
                <a:hlinkClick r:id="rId10"/>
              </a:rPr>
              <a:t>CaroleeEslinger@westat.com</a:t>
            </a:r>
            <a:endParaRPr lang="en-US" sz="3100" dirty="0" smtClean="0"/>
          </a:p>
          <a:p>
            <a:pPr marL="0" indent="0">
              <a:buNone/>
            </a:pPr>
            <a:endParaRPr lang="en-US" sz="3100" dirty="0" smtClean="0"/>
          </a:p>
          <a:p>
            <a:pPr marL="0" indent="0">
              <a:buNone/>
            </a:pPr>
            <a:r>
              <a:rPr lang="en-US" sz="3100" dirty="0" smtClean="0"/>
              <a:t>Alise Paillard</a:t>
            </a:r>
          </a:p>
          <a:p>
            <a:pPr marL="0" indent="0">
              <a:buNone/>
            </a:pPr>
            <a:r>
              <a:rPr lang="en-US" sz="3100" dirty="0" smtClean="0">
                <a:hlinkClick r:id="rId11"/>
              </a:rPr>
              <a:t>apaillard@wested.org</a:t>
            </a:r>
            <a:endParaRPr lang="en-US" sz="3100" dirty="0" smtClean="0"/>
          </a:p>
          <a:p>
            <a:pPr marL="0" indent="0">
              <a:buNone/>
            </a:pPr>
            <a:endParaRPr lang="en-US" dirty="0"/>
          </a:p>
        </p:txBody>
      </p:sp>
      <p:sp>
        <p:nvSpPr>
          <p:cNvPr id="3" name="Slide Number Placeholder 2"/>
          <p:cNvSpPr>
            <a:spLocks noGrp="1"/>
          </p:cNvSpPr>
          <p:nvPr>
            <p:ph type="sldNum" sz="quarter" idx="12"/>
          </p:nvPr>
        </p:nvSpPr>
        <p:spPr/>
        <p:txBody>
          <a:bodyPr/>
          <a:lstStyle/>
          <a:p>
            <a:fld id="{F171E5A8-1226-4268-A028-C9677E48EEC1}" type="slidenum">
              <a:rPr lang="en-US" smtClean="0"/>
              <a:t>38</a:t>
            </a:fld>
            <a:endParaRPr lang="en-US" dirty="0"/>
          </a:p>
        </p:txBody>
      </p:sp>
    </p:spTree>
    <p:extLst>
      <p:ext uri="{BB962C8B-B14F-4D97-AF65-F5344CB8AC3E}">
        <p14:creationId xmlns:p14="http://schemas.microsoft.com/office/powerpoint/2010/main" val="332303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99"/>
                </a:solidFill>
              </a:rPr>
              <a:t>SSIP Content Analysis </a:t>
            </a:r>
            <a:r>
              <a:rPr lang="en-US" b="1" dirty="0" smtClean="0">
                <a:solidFill>
                  <a:srgbClr val="000099"/>
                </a:solidFill>
              </a:rPr>
              <a:t>Process (cont.)</a:t>
            </a:r>
            <a:endParaRPr lang="en-US" b="1" dirty="0">
              <a:solidFill>
                <a:srgbClr val="000099"/>
              </a:solidFill>
            </a:endParaRPr>
          </a:p>
        </p:txBody>
      </p:sp>
      <p:sp>
        <p:nvSpPr>
          <p:cNvPr id="3" name="Content Placeholder 2"/>
          <p:cNvSpPr>
            <a:spLocks noGrp="1"/>
          </p:cNvSpPr>
          <p:nvPr>
            <p:ph idx="1"/>
          </p:nvPr>
        </p:nvSpPr>
        <p:spPr/>
        <p:txBody>
          <a:bodyPr/>
          <a:lstStyle/>
          <a:p>
            <a:r>
              <a:rPr lang="en-US" dirty="0" smtClean="0"/>
              <a:t>Method 2 (16 state SSIPs)</a:t>
            </a:r>
          </a:p>
          <a:p>
            <a:pPr lvl="1"/>
            <a:r>
              <a:rPr lang="en-US" sz="3200" dirty="0" smtClean="0"/>
              <a:t>Each state SSIP reviewed in its entirety by an SSIP reviewer</a:t>
            </a:r>
          </a:p>
          <a:p>
            <a:pPr lvl="1"/>
            <a:r>
              <a:rPr lang="en-US" sz="3200" dirty="0" smtClean="0"/>
              <a:t>Checked by a second SSIP reviewer</a:t>
            </a:r>
          </a:p>
          <a:p>
            <a:pPr lvl="1"/>
            <a:r>
              <a:rPr lang="en-US" sz="3200" dirty="0" smtClean="0"/>
              <a:t>Discrepancies checked and codes verified by a third reviewer</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171E5A8-1226-4268-A028-C9677E48EEC1}" type="slidenum">
              <a:rPr lang="en-US" smtClean="0"/>
              <a:t>4</a:t>
            </a:fld>
            <a:endParaRPr lang="en-US" dirty="0"/>
          </a:p>
        </p:txBody>
      </p:sp>
    </p:spTree>
    <p:extLst>
      <p:ext uri="{BB962C8B-B14F-4D97-AF65-F5344CB8AC3E}">
        <p14:creationId xmlns:p14="http://schemas.microsoft.com/office/powerpoint/2010/main" val="183584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9"/>
                </a:solidFill>
              </a:rPr>
              <a:t>Highlights from the SSIP Content Analysis</a:t>
            </a:r>
            <a:endParaRPr lang="en-US" b="1" dirty="0">
              <a:solidFill>
                <a:srgbClr val="000099"/>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3056"/>
          <a:stretch/>
        </p:blipFill>
        <p:spPr>
          <a:xfrm>
            <a:off x="2693323" y="2186764"/>
            <a:ext cx="4164677" cy="3716306"/>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lstStyle/>
          <a:p>
            <a:fld id="{F171E5A8-1226-4268-A028-C9677E48EEC1}" type="slidenum">
              <a:rPr lang="en-US" smtClean="0"/>
              <a:t>5</a:t>
            </a:fld>
            <a:endParaRPr lang="en-US" dirty="0"/>
          </a:p>
        </p:txBody>
      </p:sp>
    </p:spTree>
    <p:extLst>
      <p:ext uri="{BB962C8B-B14F-4D97-AF65-F5344CB8AC3E}">
        <p14:creationId xmlns:p14="http://schemas.microsoft.com/office/powerpoint/2010/main" val="64713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038600"/>
          </a:xfrm>
        </p:spPr>
        <p:txBody>
          <a:bodyPr>
            <a:normAutofit/>
          </a:bodyPr>
          <a:lstStyle/>
          <a:p>
            <a:r>
              <a:rPr lang="en-US" sz="3600" dirty="0" smtClean="0">
                <a:solidFill>
                  <a:schemeClr val="tx1"/>
                </a:solidFill>
              </a:rPr>
              <a:t>All states were required to conduct analysis of  key data to identify areas of low performance to address with improvement strategies. </a:t>
            </a:r>
          </a:p>
        </p:txBody>
      </p:sp>
      <p:sp>
        <p:nvSpPr>
          <p:cNvPr id="3" name="Title 2"/>
          <p:cNvSpPr>
            <a:spLocks noGrp="1"/>
          </p:cNvSpPr>
          <p:nvPr>
            <p:ph type="title"/>
          </p:nvPr>
        </p:nvSpPr>
        <p:spPr/>
        <p:txBody>
          <a:bodyPr/>
          <a:lstStyle/>
          <a:p>
            <a:r>
              <a:rPr lang="en-US" b="1" dirty="0" smtClean="0">
                <a:solidFill>
                  <a:srgbClr val="7030A0"/>
                </a:solidFill>
              </a:rPr>
              <a:t>Component </a:t>
            </a:r>
            <a:r>
              <a:rPr lang="en-US" b="1" dirty="0">
                <a:solidFill>
                  <a:srgbClr val="7030A0"/>
                </a:solidFill>
              </a:rPr>
              <a:t>1 – </a:t>
            </a:r>
            <a:r>
              <a:rPr lang="en-US" b="1" dirty="0" smtClean="0">
                <a:solidFill>
                  <a:srgbClr val="7030A0"/>
                </a:solidFill>
              </a:rPr>
              <a:t>Data </a:t>
            </a:r>
            <a:r>
              <a:rPr lang="en-US" b="1" dirty="0">
                <a:solidFill>
                  <a:srgbClr val="7030A0"/>
                </a:solidFill>
              </a:rPr>
              <a:t>Analysis</a:t>
            </a:r>
          </a:p>
        </p:txBody>
      </p:sp>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6</a:t>
            </a:fld>
            <a:endParaRPr lang="en-US" altLang="en-US" dirty="0">
              <a:solidFill>
                <a:schemeClr val="tx2">
                  <a:lumMod val="75000"/>
                </a:schemeClr>
              </a:solidFill>
            </a:endParaRPr>
          </a:p>
        </p:txBody>
      </p:sp>
      <p:pic>
        <p:nvPicPr>
          <p:cNvPr id="5122" name="Picture 2" descr="C:\Users\Anne Lucas\AppData\Local\Microsoft\Windows\Temporary Internet Files\Content.IE5\YYD1QHO5\pie-chart-153903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657600"/>
            <a:ext cx="2642450" cy="197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76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686800" cy="1143000"/>
          </a:xfrm>
        </p:spPr>
        <p:txBody>
          <a:bodyPr>
            <a:noAutofit/>
          </a:bodyPr>
          <a:lstStyle/>
          <a:p>
            <a:r>
              <a:rPr lang="en-US" sz="4000" b="1" dirty="0" smtClean="0">
                <a:solidFill>
                  <a:srgbClr val="7030A0"/>
                </a:solidFill>
              </a:rPr>
              <a:t>Data Sources Used Across Programs/Agencies</a:t>
            </a:r>
            <a:endParaRPr lang="en-US" sz="4000" b="1" dirty="0">
              <a:solidFill>
                <a:srgbClr val="7030A0"/>
              </a:solidFill>
            </a:endParaRPr>
          </a:p>
        </p:txBody>
      </p:sp>
      <p:graphicFrame>
        <p:nvGraphicFramePr>
          <p:cNvPr id="4" name="Chart 3"/>
          <p:cNvGraphicFramePr>
            <a:graphicFrameLocks/>
          </p:cNvGraphicFramePr>
          <p:nvPr>
            <p:extLst>
              <p:ext uri="{D42A27DB-BD31-4B8C-83A1-F6EECF244321}">
                <p14:modId xmlns:p14="http://schemas.microsoft.com/office/powerpoint/2010/main" val="2286488355"/>
              </p:ext>
            </p:extLst>
          </p:nvPr>
        </p:nvGraphicFramePr>
        <p:xfrm>
          <a:off x="762000" y="1447800"/>
          <a:ext cx="8815449"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7</a:t>
            </a:fld>
            <a:endParaRPr lang="en-US" altLang="en-US" dirty="0">
              <a:solidFill>
                <a:schemeClr val="tx2">
                  <a:lumMod val="75000"/>
                </a:schemeClr>
              </a:solidFill>
            </a:endParaRPr>
          </a:p>
        </p:txBody>
      </p:sp>
    </p:spTree>
    <p:extLst>
      <p:ext uri="{BB962C8B-B14F-4D97-AF65-F5344CB8AC3E}">
        <p14:creationId xmlns:p14="http://schemas.microsoft.com/office/powerpoint/2010/main" val="104797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4800" b="1" dirty="0" smtClean="0">
                <a:solidFill>
                  <a:srgbClr val="7030A0"/>
                </a:solidFill>
              </a:rPr>
              <a:t>Results - </a:t>
            </a:r>
            <a:r>
              <a:rPr lang="en-US" sz="4800" b="1" dirty="0">
                <a:solidFill>
                  <a:srgbClr val="7030A0"/>
                </a:solidFill>
              </a:rPr>
              <a:t>Data Disaggregation </a:t>
            </a:r>
          </a:p>
        </p:txBody>
      </p:sp>
      <p:sp>
        <p:nvSpPr>
          <p:cNvPr id="6" name="Slide Number Placeholder 5"/>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8</a:t>
            </a:fld>
            <a:endParaRPr lang="en-US" altLang="en-US" dirty="0">
              <a:solidFill>
                <a:schemeClr val="tx2">
                  <a:lumMod val="75000"/>
                </a:schemeClr>
              </a:solidFill>
            </a:endParaRPr>
          </a:p>
        </p:txBody>
      </p:sp>
      <p:graphicFrame>
        <p:nvGraphicFramePr>
          <p:cNvPr id="7" name="Chart 6"/>
          <p:cNvGraphicFramePr/>
          <p:nvPr>
            <p:extLst>
              <p:ext uri="{D42A27DB-BD31-4B8C-83A1-F6EECF244321}">
                <p14:modId xmlns:p14="http://schemas.microsoft.com/office/powerpoint/2010/main" val="710107962"/>
              </p:ext>
            </p:extLst>
          </p:nvPr>
        </p:nvGraphicFramePr>
        <p:xfrm>
          <a:off x="228600" y="1219200"/>
          <a:ext cx="8610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95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24000"/>
            <a:ext cx="8001000" cy="4267200"/>
          </a:xfrm>
        </p:spPr>
        <p:txBody>
          <a:bodyPr>
            <a:normAutofit lnSpcReduction="10000"/>
          </a:bodyPr>
          <a:lstStyle/>
          <a:p>
            <a:r>
              <a:rPr lang="en-US" dirty="0" smtClean="0">
                <a:solidFill>
                  <a:schemeClr val="tx1"/>
                </a:solidFill>
              </a:rPr>
              <a:t>States were required to do additional analysis to identify root causes of low performance. Methods used to conduct the root cause analysis included:</a:t>
            </a:r>
          </a:p>
          <a:p>
            <a:pPr marL="457200" indent="-457200">
              <a:buFont typeface="Arial" panose="020B0604020202020204" pitchFamily="34" charset="0"/>
              <a:buChar char="•"/>
            </a:pPr>
            <a:r>
              <a:rPr lang="en-US" dirty="0">
                <a:solidFill>
                  <a:schemeClr val="tx1"/>
                </a:solidFill>
              </a:rPr>
              <a:t>Stakeholder </a:t>
            </a:r>
            <a:r>
              <a:rPr lang="en-US" dirty="0" smtClean="0">
                <a:solidFill>
                  <a:schemeClr val="tx1"/>
                </a:solidFill>
              </a:rPr>
              <a:t>discussion (98%)</a:t>
            </a:r>
            <a:endParaRPr lang="en-US" dirty="0">
              <a:solidFill>
                <a:schemeClr val="tx1"/>
              </a:solidFill>
              <a:latin typeface="Arial"/>
            </a:endParaRPr>
          </a:p>
          <a:p>
            <a:pPr marL="457200" indent="-457200">
              <a:buFont typeface="Arial" panose="020B0604020202020204" pitchFamily="34" charset="0"/>
              <a:buChar char="•"/>
            </a:pPr>
            <a:r>
              <a:rPr lang="en-US" dirty="0" smtClean="0">
                <a:solidFill>
                  <a:schemeClr val="tx1"/>
                </a:solidFill>
              </a:rPr>
              <a:t>Review of existing data (98%)</a:t>
            </a:r>
            <a:endParaRPr lang="en-US" dirty="0">
              <a:solidFill>
                <a:schemeClr val="tx1"/>
              </a:solidFill>
              <a:latin typeface="Arial"/>
            </a:endParaRPr>
          </a:p>
          <a:p>
            <a:pPr marL="457200" indent="-457200">
              <a:buFont typeface="Arial" panose="020B0604020202020204" pitchFamily="34" charset="0"/>
              <a:buChar char="•"/>
            </a:pPr>
            <a:r>
              <a:rPr lang="en-US" dirty="0" smtClean="0">
                <a:solidFill>
                  <a:schemeClr val="tx1"/>
                </a:solidFill>
              </a:rPr>
              <a:t>Survey (50%)</a:t>
            </a:r>
            <a:endParaRPr lang="en-US" dirty="0">
              <a:solidFill>
                <a:schemeClr val="tx1"/>
              </a:solidFill>
              <a:latin typeface="Arial"/>
            </a:endParaRPr>
          </a:p>
          <a:p>
            <a:pPr marL="457200" indent="-457200">
              <a:buFont typeface="Arial" panose="020B0604020202020204" pitchFamily="34" charset="0"/>
              <a:buChar char="•"/>
            </a:pPr>
            <a:r>
              <a:rPr lang="en-US" dirty="0" smtClean="0">
                <a:solidFill>
                  <a:schemeClr val="tx1"/>
                </a:solidFill>
              </a:rPr>
              <a:t>Other (20%)</a:t>
            </a:r>
            <a:endParaRPr lang="en-US" dirty="0">
              <a:solidFill>
                <a:schemeClr val="tx1"/>
              </a:solidFill>
              <a:latin typeface="Arial"/>
            </a:endParaRP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b="1" dirty="0" smtClean="0">
                <a:solidFill>
                  <a:srgbClr val="7030A0"/>
                </a:solidFill>
              </a:rPr>
              <a:t>Root Cause Analysis</a:t>
            </a:r>
            <a:endParaRPr lang="en-US" b="1" dirty="0">
              <a:solidFill>
                <a:srgbClr val="7030A0"/>
              </a:solidFill>
            </a:endParaRPr>
          </a:p>
        </p:txBody>
      </p:sp>
      <p:sp>
        <p:nvSpPr>
          <p:cNvPr id="4" name="Slide Number Placeholder 3"/>
          <p:cNvSpPr>
            <a:spLocks noGrp="1"/>
          </p:cNvSpPr>
          <p:nvPr>
            <p:ph type="sldNum" sz="quarter" idx="10"/>
          </p:nvPr>
        </p:nvSpPr>
        <p:spPr/>
        <p:txBody>
          <a:bodyPr/>
          <a:lstStyle/>
          <a:p>
            <a:fld id="{6F9C0B3D-779C-469A-B2DB-C087859B73EB}" type="slidenum">
              <a:rPr lang="en-US" altLang="en-US" smtClean="0">
                <a:solidFill>
                  <a:schemeClr val="tx2">
                    <a:lumMod val="75000"/>
                  </a:schemeClr>
                </a:solidFill>
              </a:rPr>
              <a:pPr/>
              <a:t>9</a:t>
            </a:fld>
            <a:endParaRPr lang="en-US" altLang="en-US" dirty="0">
              <a:solidFill>
                <a:schemeClr val="tx2">
                  <a:lumMod val="75000"/>
                </a:schemeClr>
              </a:solidFill>
            </a:endParaRPr>
          </a:p>
        </p:txBody>
      </p:sp>
      <p:pic>
        <p:nvPicPr>
          <p:cNvPr id="6146" name="Picture 2" descr="C:\Users\Anne Lucas\AppData\Local\Microsoft\Windows\Temporary Internet Files\Content.IE5\YYD1QHO5\roots-15396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29076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2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2941</TotalTime>
  <Words>4417</Words>
  <Application>Microsoft Office PowerPoint</Application>
  <PresentationFormat>On-screen Show (4:3)</PresentationFormat>
  <Paragraphs>385</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State of the States on Systemic Improvement Planning: A National Overview of Phase I SSIPs </vt:lpstr>
      <vt:lpstr>Intended Outcomes</vt:lpstr>
      <vt:lpstr>SSIP Content Analysis Process</vt:lpstr>
      <vt:lpstr>SSIP Content Analysis Process (cont.)</vt:lpstr>
      <vt:lpstr>Highlights from the SSIP Content Analysis</vt:lpstr>
      <vt:lpstr>Component 1 – Data Analysis</vt:lpstr>
      <vt:lpstr>Data Sources Used Across Programs/Agencies</vt:lpstr>
      <vt:lpstr>Results - Data Disaggregation </vt:lpstr>
      <vt:lpstr>Root Cause Analysis</vt:lpstr>
      <vt:lpstr>Poll 1</vt:lpstr>
      <vt:lpstr>Component 2 – Infrastructure Analysis</vt:lpstr>
      <vt:lpstr>Component 2 – State Identified Needs in Infrastructure Analysis</vt:lpstr>
      <vt:lpstr>Infrastructure Analysis:  Professional Development Needs (N=56)</vt:lpstr>
      <vt:lpstr>Accountability Needs (N=55)</vt:lpstr>
      <vt:lpstr>Poll 2</vt:lpstr>
      <vt:lpstr>Component 3: SIMR</vt:lpstr>
      <vt:lpstr>Child and Family Outcomes targeted by State Selected SIMRs (N=56)</vt:lpstr>
      <vt:lpstr>PowerPoint Presentation</vt:lpstr>
      <vt:lpstr>SIMR Subpopulations (N=25)</vt:lpstr>
      <vt:lpstr>Poll 3, a and b</vt:lpstr>
      <vt:lpstr>Component 4: Improvement Strategies</vt:lpstr>
      <vt:lpstr>PowerPoint Presentation</vt:lpstr>
      <vt:lpstr>PowerPoint Presentation</vt:lpstr>
      <vt:lpstr>Focus of Improvement Strategies Related to Professional Development Systems (N=54)</vt:lpstr>
      <vt:lpstr>Strategies Incorporating Models of Evidence-based Practices (N=56)</vt:lpstr>
      <vt:lpstr>Strategies for Improving Data Quality (N=48)</vt:lpstr>
      <vt:lpstr>Poll 4</vt:lpstr>
      <vt:lpstr>Component 5:  Theory of Action</vt:lpstr>
      <vt:lpstr>Levels of Strategies in Theory of Action (N=56)</vt:lpstr>
      <vt:lpstr>Theory of Action Format</vt:lpstr>
      <vt:lpstr>Stakeholder Involvement in Phase I</vt:lpstr>
      <vt:lpstr>Stakeholders Involved</vt:lpstr>
      <vt:lpstr>PowerPoint Presentation</vt:lpstr>
      <vt:lpstr>Percent of states including 619 in the development of the Part B SSIP by age focus of the SIMR</vt:lpstr>
      <vt:lpstr>Implications for TA</vt:lpstr>
      <vt:lpstr>SSIP Content Analysis Resources</vt:lpstr>
      <vt:lpstr>Phase II Resources</vt:lpstr>
      <vt:lpstr>Contact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Lucas</dc:creator>
  <cp:lastModifiedBy>Anne Lucas</cp:lastModifiedBy>
  <cp:revision>86</cp:revision>
  <cp:lastPrinted>2015-11-23T19:23:28Z</cp:lastPrinted>
  <dcterms:created xsi:type="dcterms:W3CDTF">2015-11-09T18:10:28Z</dcterms:created>
  <dcterms:modified xsi:type="dcterms:W3CDTF">2015-11-23T21:59:19Z</dcterms:modified>
</cp:coreProperties>
</file>